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sldIdLst>
    <p:sldId id="256" r:id="rId5"/>
  </p:sldIdLst>
  <p:sldSz cx="42794238" cy="30267275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mbria Math" panose="02040503050406030204" pitchFamily="18" charset="0"/>
      <p:regular r:id="rId10"/>
    </p:embeddedFont>
    <p:embeddedFont>
      <p:font typeface="Nunito" pitchFamily="2" charset="0"/>
      <p:regular r:id="rId11"/>
      <p:bold r:id="rId12"/>
      <p:italic r:id="rId13"/>
      <p:boldItalic r:id="rId14"/>
    </p:embeddedFont>
  </p:embeddedFontLst>
  <p:custDataLst>
    <p:tags r:id="rId1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54" kern="1200">
        <a:solidFill>
          <a:schemeClr val="tx1"/>
        </a:solidFill>
        <a:latin typeface="Arial"/>
        <a:ea typeface="+mn-ea"/>
        <a:cs typeface="+mn-cs"/>
      </a:defRPr>
    </a:lvl1pPr>
    <a:lvl2pPr marL="434888" algn="l" rtl="0" fontAlgn="base">
      <a:spcBef>
        <a:spcPct val="0"/>
      </a:spcBef>
      <a:spcAft>
        <a:spcPct val="0"/>
      </a:spcAft>
      <a:defRPr sz="2854" kern="1200">
        <a:solidFill>
          <a:schemeClr val="tx1"/>
        </a:solidFill>
        <a:latin typeface="Arial"/>
        <a:ea typeface="+mn-ea"/>
        <a:cs typeface="+mn-cs"/>
      </a:defRPr>
    </a:lvl2pPr>
    <a:lvl3pPr marL="869774" algn="l" rtl="0" fontAlgn="base">
      <a:spcBef>
        <a:spcPct val="0"/>
      </a:spcBef>
      <a:spcAft>
        <a:spcPct val="0"/>
      </a:spcAft>
      <a:defRPr sz="2854" kern="1200">
        <a:solidFill>
          <a:schemeClr val="tx1"/>
        </a:solidFill>
        <a:latin typeface="Arial"/>
        <a:ea typeface="+mn-ea"/>
        <a:cs typeface="+mn-cs"/>
      </a:defRPr>
    </a:lvl3pPr>
    <a:lvl4pPr marL="1304661" algn="l" rtl="0" fontAlgn="base">
      <a:spcBef>
        <a:spcPct val="0"/>
      </a:spcBef>
      <a:spcAft>
        <a:spcPct val="0"/>
      </a:spcAft>
      <a:defRPr sz="2854" kern="1200">
        <a:solidFill>
          <a:schemeClr val="tx1"/>
        </a:solidFill>
        <a:latin typeface="Arial"/>
        <a:ea typeface="+mn-ea"/>
        <a:cs typeface="+mn-cs"/>
      </a:defRPr>
    </a:lvl4pPr>
    <a:lvl5pPr marL="1739549" algn="l" rtl="0" fontAlgn="base">
      <a:spcBef>
        <a:spcPct val="0"/>
      </a:spcBef>
      <a:spcAft>
        <a:spcPct val="0"/>
      </a:spcAft>
      <a:defRPr sz="2854" kern="1200">
        <a:solidFill>
          <a:schemeClr val="tx1"/>
        </a:solidFill>
        <a:latin typeface="Arial"/>
        <a:ea typeface="+mn-ea"/>
        <a:cs typeface="+mn-cs"/>
      </a:defRPr>
    </a:lvl5pPr>
    <a:lvl6pPr marL="2174436" algn="l" defTabSz="869774" rtl="0" eaLnBrk="1" latinLnBrk="0" hangingPunct="1">
      <a:defRPr sz="2854" kern="1200">
        <a:solidFill>
          <a:schemeClr val="tx1"/>
        </a:solidFill>
        <a:latin typeface="Arial"/>
        <a:ea typeface="+mn-ea"/>
        <a:cs typeface="+mn-cs"/>
      </a:defRPr>
    </a:lvl6pPr>
    <a:lvl7pPr marL="2609323" algn="l" defTabSz="869774" rtl="0" eaLnBrk="1" latinLnBrk="0" hangingPunct="1">
      <a:defRPr sz="2854" kern="1200">
        <a:solidFill>
          <a:schemeClr val="tx1"/>
        </a:solidFill>
        <a:latin typeface="Arial"/>
        <a:ea typeface="+mn-ea"/>
        <a:cs typeface="+mn-cs"/>
      </a:defRPr>
    </a:lvl7pPr>
    <a:lvl8pPr marL="3044209" algn="l" defTabSz="869774" rtl="0" eaLnBrk="1" latinLnBrk="0" hangingPunct="1">
      <a:defRPr sz="2854" kern="1200">
        <a:solidFill>
          <a:schemeClr val="tx1"/>
        </a:solidFill>
        <a:latin typeface="Arial"/>
        <a:ea typeface="+mn-ea"/>
        <a:cs typeface="+mn-cs"/>
      </a:defRPr>
    </a:lvl8pPr>
    <a:lvl9pPr marL="3479097" algn="l" defTabSz="869774" rtl="0" eaLnBrk="1" latinLnBrk="0" hangingPunct="1">
      <a:defRPr sz="2854" kern="1200">
        <a:solidFill>
          <a:schemeClr val="tx1"/>
        </a:solidFill>
        <a:latin typeface="Arial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33" userDrawn="1">
          <p15:clr>
            <a:srgbClr val="A4A3A4"/>
          </p15:clr>
        </p15:guide>
        <p15:guide id="2" pos="1347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BEC8"/>
    <a:srgbClr val="005B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5" d="100"/>
          <a:sy n="25" d="100"/>
        </p:scale>
        <p:origin x="922" y="-115"/>
      </p:cViewPr>
      <p:guideLst>
        <p:guide orient="horz" pos="9533"/>
        <p:guide pos="1347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font" Target="fonts/font5.fntdata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0187" y="9403058"/>
            <a:ext cx="36373864" cy="6486679"/>
          </a:xfrm>
        </p:spPr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18828" y="17150872"/>
            <a:ext cx="29956586" cy="7736138"/>
          </a:xfrm>
        </p:spPr>
        <p:txBody>
          <a:bodyPr/>
          <a:lstStyle>
            <a:defPPr>
              <a:defRPr kern="1200"/>
            </a:defPPr>
            <a:lvl1pPr marL="0" indent="0" algn="ctr">
              <a:buNone/>
              <a:defRPr/>
            </a:lvl1pPr>
            <a:lvl2pPr marL="420395" indent="0" algn="ctr">
              <a:buNone/>
              <a:defRPr/>
            </a:lvl2pPr>
            <a:lvl3pPr marL="840791" indent="0" algn="ctr">
              <a:buNone/>
              <a:defRPr/>
            </a:lvl3pPr>
            <a:lvl4pPr marL="1261186" indent="0" algn="ctr">
              <a:buNone/>
              <a:defRPr/>
            </a:lvl4pPr>
            <a:lvl5pPr marL="1681582" indent="0" algn="ctr">
              <a:buNone/>
              <a:defRPr/>
            </a:lvl5pPr>
            <a:lvl6pPr marL="2101977" indent="0" algn="ctr">
              <a:buNone/>
              <a:defRPr/>
            </a:lvl6pPr>
            <a:lvl7pPr marL="2522372" indent="0" algn="ctr">
              <a:buNone/>
              <a:defRPr/>
            </a:lvl7pPr>
            <a:lvl8pPr marL="2942768" indent="0" algn="ctr">
              <a:buNone/>
              <a:defRPr/>
            </a:lvl8pPr>
            <a:lvl9pPr marL="336316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832F7583-1F2E-4A0D-89A2-8757FB6C04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81079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49CBABAE-C7B7-4F8E-A01D-1845599FDD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16611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027680" y="1212969"/>
            <a:ext cx="9627465" cy="25825565"/>
          </a:xfrm>
        </p:spPr>
        <p:txBody>
          <a:bodyPr vert="eaVert"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40641" y="1212969"/>
            <a:ext cx="28738448" cy="25825565"/>
          </a:xfrm>
        </p:spPr>
        <p:txBody>
          <a:bodyPr vert="eaVert"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EF7E91C4-4AF7-40C1-B437-FA58F4C898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47804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E7C20414-372A-41A8-9C7E-815AA41B1C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55789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0448" y="19449821"/>
            <a:ext cx="36375412" cy="6010833"/>
          </a:xfrm>
        </p:spPr>
        <p:txBody>
          <a:bodyPr anchor="t"/>
          <a:lstStyle>
            <a:defPPr>
              <a:defRPr kern="1200"/>
            </a:defPPr>
            <a:lvl1pPr algn="l">
              <a:defRPr sz="3678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80448" y="12828853"/>
            <a:ext cx="36375412" cy="6620966"/>
          </a:xfrm>
        </p:spPr>
        <p:txBody>
          <a:bodyPr anchor="b"/>
          <a:lstStyle>
            <a:defPPr>
              <a:defRPr kern="1200"/>
            </a:defPPr>
            <a:lvl1pPr marL="0" indent="0">
              <a:buNone/>
              <a:defRPr sz="1839"/>
            </a:lvl1pPr>
            <a:lvl2pPr marL="420395" indent="0">
              <a:buNone/>
              <a:defRPr sz="1655"/>
            </a:lvl2pPr>
            <a:lvl3pPr marL="840791" indent="0">
              <a:buNone/>
              <a:defRPr sz="1471"/>
            </a:lvl3pPr>
            <a:lvl4pPr marL="1261186" indent="0">
              <a:buNone/>
              <a:defRPr sz="1287"/>
            </a:lvl4pPr>
            <a:lvl5pPr marL="1681582" indent="0">
              <a:buNone/>
              <a:defRPr sz="1287"/>
            </a:lvl5pPr>
            <a:lvl6pPr marL="2101977" indent="0">
              <a:buNone/>
              <a:defRPr sz="1287"/>
            </a:lvl6pPr>
            <a:lvl7pPr marL="2522372" indent="0">
              <a:buNone/>
              <a:defRPr sz="1287"/>
            </a:lvl7pPr>
            <a:lvl8pPr marL="2942768" indent="0">
              <a:buNone/>
              <a:defRPr sz="1287"/>
            </a:lvl8pPr>
            <a:lvl9pPr marL="3363163" indent="0">
              <a:buNone/>
              <a:defRPr sz="128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0F90D1AA-2AB5-4265-A84E-A08A77402E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77896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40641" y="7063240"/>
            <a:ext cx="19182183" cy="19975293"/>
          </a:xfrm>
        </p:spPr>
        <p:txBody>
          <a:bodyPr/>
          <a:lstStyle>
            <a:defPPr>
              <a:defRPr kern="1200"/>
            </a:defPPr>
            <a:lvl1pPr>
              <a:defRPr sz="2575"/>
            </a:lvl1pPr>
            <a:lvl2pPr>
              <a:defRPr sz="2207"/>
            </a:lvl2pPr>
            <a:lvl3pPr>
              <a:defRPr sz="1839"/>
            </a:lvl3pPr>
            <a:lvl4pPr>
              <a:defRPr sz="1655"/>
            </a:lvl4pPr>
            <a:lvl5pPr>
              <a:defRPr sz="1655"/>
            </a:lvl5pPr>
            <a:lvl6pPr>
              <a:defRPr sz="1655"/>
            </a:lvl6pPr>
            <a:lvl7pPr>
              <a:defRPr sz="1655"/>
            </a:lvl7pPr>
            <a:lvl8pPr>
              <a:defRPr sz="1655"/>
            </a:lvl8pPr>
            <a:lvl9pPr>
              <a:defRPr sz="165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471416" y="7063240"/>
            <a:ext cx="19183731" cy="19975293"/>
          </a:xfrm>
        </p:spPr>
        <p:txBody>
          <a:bodyPr/>
          <a:lstStyle>
            <a:defPPr>
              <a:defRPr kern="1200"/>
            </a:defPPr>
            <a:lvl1pPr>
              <a:defRPr sz="2575"/>
            </a:lvl1pPr>
            <a:lvl2pPr>
              <a:defRPr sz="2207"/>
            </a:lvl2pPr>
            <a:lvl3pPr>
              <a:defRPr sz="1839"/>
            </a:lvl3pPr>
            <a:lvl4pPr>
              <a:defRPr sz="1655"/>
            </a:lvl4pPr>
            <a:lvl5pPr>
              <a:defRPr sz="1655"/>
            </a:lvl5pPr>
            <a:lvl6pPr>
              <a:defRPr sz="1655"/>
            </a:lvl6pPr>
            <a:lvl7pPr>
              <a:defRPr sz="1655"/>
            </a:lvl7pPr>
            <a:lvl8pPr>
              <a:defRPr sz="1655"/>
            </a:lvl8pPr>
            <a:lvl9pPr>
              <a:defRPr sz="165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2107C36F-0099-4FE0-ACAF-B1039AAFBC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00323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9093" y="1211508"/>
            <a:ext cx="38516052" cy="5044546"/>
          </a:xfrm>
        </p:spPr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9093" y="6775690"/>
            <a:ext cx="18908218" cy="2822961"/>
          </a:xfrm>
        </p:spPr>
        <p:txBody>
          <a:bodyPr anchor="b"/>
          <a:lstStyle>
            <a:defPPr>
              <a:defRPr kern="1200"/>
            </a:defPPr>
            <a:lvl1pPr marL="0" indent="0">
              <a:buNone/>
              <a:defRPr sz="2207" b="1"/>
            </a:lvl1pPr>
            <a:lvl2pPr marL="420395" indent="0">
              <a:buNone/>
              <a:defRPr sz="1839" b="1"/>
            </a:lvl2pPr>
            <a:lvl3pPr marL="840791" indent="0">
              <a:buNone/>
              <a:defRPr sz="1655" b="1"/>
            </a:lvl3pPr>
            <a:lvl4pPr marL="1261186" indent="0">
              <a:buNone/>
              <a:defRPr sz="1471" b="1"/>
            </a:lvl4pPr>
            <a:lvl5pPr marL="1681582" indent="0">
              <a:buNone/>
              <a:defRPr sz="1471" b="1"/>
            </a:lvl5pPr>
            <a:lvl6pPr marL="2101977" indent="0">
              <a:buNone/>
              <a:defRPr sz="1471" b="1"/>
            </a:lvl6pPr>
            <a:lvl7pPr marL="2522372" indent="0">
              <a:buNone/>
              <a:defRPr sz="1471" b="1"/>
            </a:lvl7pPr>
            <a:lvl8pPr marL="2942768" indent="0">
              <a:buNone/>
              <a:defRPr sz="1471" b="1"/>
            </a:lvl8pPr>
            <a:lvl9pPr marL="3363163" indent="0">
              <a:buNone/>
              <a:defRPr sz="147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39093" y="9598650"/>
            <a:ext cx="18908218" cy="17438422"/>
          </a:xfrm>
        </p:spPr>
        <p:txBody>
          <a:bodyPr/>
          <a:lstStyle>
            <a:defPPr>
              <a:defRPr kern="1200"/>
            </a:defPPr>
            <a:lvl1pPr>
              <a:defRPr sz="2207"/>
            </a:lvl1pPr>
            <a:lvl2pPr>
              <a:defRPr sz="1839"/>
            </a:lvl2pPr>
            <a:lvl3pPr>
              <a:defRPr sz="1655"/>
            </a:lvl3pPr>
            <a:lvl4pPr>
              <a:defRPr sz="1471"/>
            </a:lvl4pPr>
            <a:lvl5pPr>
              <a:defRPr sz="1471"/>
            </a:lvl5pPr>
            <a:lvl6pPr>
              <a:defRPr sz="1471"/>
            </a:lvl6pPr>
            <a:lvl7pPr>
              <a:defRPr sz="1471"/>
            </a:lvl7pPr>
            <a:lvl8pPr>
              <a:defRPr sz="1471"/>
            </a:lvl8pPr>
            <a:lvl9pPr>
              <a:defRPr sz="147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739188" y="6775690"/>
            <a:ext cx="18915958" cy="2822961"/>
          </a:xfrm>
        </p:spPr>
        <p:txBody>
          <a:bodyPr anchor="b"/>
          <a:lstStyle>
            <a:defPPr>
              <a:defRPr kern="1200"/>
            </a:defPPr>
            <a:lvl1pPr marL="0" indent="0">
              <a:buNone/>
              <a:defRPr sz="2207" b="1"/>
            </a:lvl1pPr>
            <a:lvl2pPr marL="420395" indent="0">
              <a:buNone/>
              <a:defRPr sz="1839" b="1"/>
            </a:lvl2pPr>
            <a:lvl3pPr marL="840791" indent="0">
              <a:buNone/>
              <a:defRPr sz="1655" b="1"/>
            </a:lvl3pPr>
            <a:lvl4pPr marL="1261186" indent="0">
              <a:buNone/>
              <a:defRPr sz="1471" b="1"/>
            </a:lvl4pPr>
            <a:lvl5pPr marL="1681582" indent="0">
              <a:buNone/>
              <a:defRPr sz="1471" b="1"/>
            </a:lvl5pPr>
            <a:lvl6pPr marL="2101977" indent="0">
              <a:buNone/>
              <a:defRPr sz="1471" b="1"/>
            </a:lvl6pPr>
            <a:lvl7pPr marL="2522372" indent="0">
              <a:buNone/>
              <a:defRPr sz="1471" b="1"/>
            </a:lvl7pPr>
            <a:lvl8pPr marL="2942768" indent="0">
              <a:buNone/>
              <a:defRPr sz="1471" b="1"/>
            </a:lvl8pPr>
            <a:lvl9pPr marL="3363163" indent="0">
              <a:buNone/>
              <a:defRPr sz="147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739188" y="9598650"/>
            <a:ext cx="18915958" cy="17438422"/>
          </a:xfrm>
        </p:spPr>
        <p:txBody>
          <a:bodyPr/>
          <a:lstStyle>
            <a:defPPr>
              <a:defRPr kern="1200"/>
            </a:defPPr>
            <a:lvl1pPr>
              <a:defRPr sz="2207"/>
            </a:lvl1pPr>
            <a:lvl2pPr>
              <a:defRPr sz="1839"/>
            </a:lvl2pPr>
            <a:lvl3pPr>
              <a:defRPr sz="1655"/>
            </a:lvl3pPr>
            <a:lvl4pPr>
              <a:defRPr sz="1471"/>
            </a:lvl4pPr>
            <a:lvl5pPr>
              <a:defRPr sz="1471"/>
            </a:lvl5pPr>
            <a:lvl6pPr>
              <a:defRPr sz="1471"/>
            </a:lvl6pPr>
            <a:lvl7pPr>
              <a:defRPr sz="1471"/>
            </a:lvl7pPr>
            <a:lvl8pPr>
              <a:defRPr sz="1471"/>
            </a:lvl8pPr>
            <a:lvl9pPr>
              <a:defRPr sz="147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30135CE0-8D06-4438-94EA-8ECC994DF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50584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02464342-44A8-4BF0-82F7-BEF55BE6F5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63017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C58F61E3-F1B1-4C93-8E0B-A94AC7364D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8903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9094" y="1205670"/>
            <a:ext cx="14079007" cy="5127746"/>
          </a:xfrm>
        </p:spPr>
        <p:txBody>
          <a:bodyPr anchor="b"/>
          <a:lstStyle>
            <a:defPPr>
              <a:defRPr kern="1200"/>
            </a:defPPr>
            <a:lvl1pPr algn="l">
              <a:defRPr sz="183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31977" y="1205671"/>
            <a:ext cx="23923168" cy="25831403"/>
          </a:xfrm>
        </p:spPr>
        <p:txBody>
          <a:bodyPr/>
          <a:lstStyle>
            <a:defPPr>
              <a:defRPr kern="1200"/>
            </a:defPPr>
            <a:lvl1pPr>
              <a:defRPr sz="2942"/>
            </a:lvl1pPr>
            <a:lvl2pPr>
              <a:defRPr sz="2575"/>
            </a:lvl2pPr>
            <a:lvl3pPr>
              <a:defRPr sz="2207"/>
            </a:lvl3pPr>
            <a:lvl4pPr>
              <a:defRPr sz="1839"/>
            </a:lvl4pPr>
            <a:lvl5pPr>
              <a:defRPr sz="1839"/>
            </a:lvl5pPr>
            <a:lvl6pPr>
              <a:defRPr sz="1839"/>
            </a:lvl6pPr>
            <a:lvl7pPr>
              <a:defRPr sz="1839"/>
            </a:lvl7pPr>
            <a:lvl8pPr>
              <a:defRPr sz="1839"/>
            </a:lvl8pPr>
            <a:lvl9pPr>
              <a:defRPr sz="18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9094" y="6333417"/>
            <a:ext cx="14079007" cy="20703657"/>
          </a:xfrm>
        </p:spPr>
        <p:txBody>
          <a:bodyPr/>
          <a:lstStyle>
            <a:defPPr>
              <a:defRPr kern="1200"/>
            </a:defPPr>
            <a:lvl1pPr marL="0" indent="0">
              <a:buNone/>
              <a:defRPr sz="1287"/>
            </a:lvl1pPr>
            <a:lvl2pPr marL="420395" indent="0">
              <a:buNone/>
              <a:defRPr sz="1103"/>
            </a:lvl2pPr>
            <a:lvl3pPr marL="840791" indent="0">
              <a:buNone/>
              <a:defRPr sz="920"/>
            </a:lvl3pPr>
            <a:lvl4pPr marL="1261186" indent="0">
              <a:buNone/>
              <a:defRPr sz="828"/>
            </a:lvl4pPr>
            <a:lvl5pPr marL="1681582" indent="0">
              <a:buNone/>
              <a:defRPr sz="828"/>
            </a:lvl5pPr>
            <a:lvl6pPr marL="2101977" indent="0">
              <a:buNone/>
              <a:defRPr sz="828"/>
            </a:lvl6pPr>
            <a:lvl7pPr marL="2522372" indent="0">
              <a:buNone/>
              <a:defRPr sz="828"/>
            </a:lvl7pPr>
            <a:lvl8pPr marL="2942768" indent="0">
              <a:buNone/>
              <a:defRPr sz="828"/>
            </a:lvl8pPr>
            <a:lvl9pPr marL="3363163" indent="0">
              <a:buNone/>
              <a:defRPr sz="82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C0F6AF16-7A4E-4CCF-8238-DA2023A0ED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92743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7660" y="21186800"/>
            <a:ext cx="25676853" cy="2501838"/>
          </a:xfrm>
        </p:spPr>
        <p:txBody>
          <a:bodyPr anchor="b"/>
          <a:lstStyle>
            <a:defPPr>
              <a:defRPr kern="1200"/>
            </a:defPPr>
            <a:lvl1pPr algn="l">
              <a:defRPr sz="183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7660" y="2704729"/>
            <a:ext cx="25676853" cy="18159490"/>
          </a:xfrm>
        </p:spPr>
        <p:txBody>
          <a:bodyPr/>
          <a:lstStyle>
            <a:defPPr>
              <a:defRPr kern="1200"/>
            </a:defPPr>
            <a:lvl1pPr marL="0" indent="0">
              <a:buNone/>
              <a:defRPr sz="2942"/>
            </a:lvl1pPr>
            <a:lvl2pPr marL="420395" indent="0">
              <a:buNone/>
              <a:defRPr sz="2575"/>
            </a:lvl2pPr>
            <a:lvl3pPr marL="840791" indent="0">
              <a:buNone/>
              <a:defRPr sz="2207"/>
            </a:lvl3pPr>
            <a:lvl4pPr marL="1261186" indent="0">
              <a:buNone/>
              <a:defRPr sz="1839"/>
            </a:lvl4pPr>
            <a:lvl5pPr marL="1681582" indent="0">
              <a:buNone/>
              <a:defRPr sz="1839"/>
            </a:lvl5pPr>
            <a:lvl6pPr marL="2101977" indent="0">
              <a:buNone/>
              <a:defRPr sz="1839"/>
            </a:lvl6pPr>
            <a:lvl7pPr marL="2522372" indent="0">
              <a:buNone/>
              <a:defRPr sz="1839"/>
            </a:lvl7pPr>
            <a:lvl8pPr marL="2942768" indent="0">
              <a:buNone/>
              <a:defRPr sz="1839"/>
            </a:lvl8pPr>
            <a:lvl9pPr marL="3363163" indent="0">
              <a:buNone/>
              <a:defRPr sz="1839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7660" y="23688640"/>
            <a:ext cx="25676853" cy="3551325"/>
          </a:xfrm>
        </p:spPr>
        <p:txBody>
          <a:bodyPr/>
          <a:lstStyle>
            <a:defPPr>
              <a:defRPr kern="1200"/>
            </a:defPPr>
            <a:lvl1pPr marL="0" indent="0">
              <a:buNone/>
              <a:defRPr sz="1287"/>
            </a:lvl1pPr>
            <a:lvl2pPr marL="420395" indent="0">
              <a:buNone/>
              <a:defRPr sz="1103"/>
            </a:lvl2pPr>
            <a:lvl3pPr marL="840791" indent="0">
              <a:buNone/>
              <a:defRPr sz="920"/>
            </a:lvl3pPr>
            <a:lvl4pPr marL="1261186" indent="0">
              <a:buNone/>
              <a:defRPr sz="828"/>
            </a:lvl4pPr>
            <a:lvl5pPr marL="1681582" indent="0">
              <a:buNone/>
              <a:defRPr sz="828"/>
            </a:lvl5pPr>
            <a:lvl6pPr marL="2101977" indent="0">
              <a:buNone/>
              <a:defRPr sz="828"/>
            </a:lvl6pPr>
            <a:lvl7pPr marL="2522372" indent="0">
              <a:buNone/>
              <a:defRPr sz="828"/>
            </a:lvl7pPr>
            <a:lvl8pPr marL="2942768" indent="0">
              <a:buNone/>
              <a:defRPr sz="828"/>
            </a:lvl8pPr>
            <a:lvl9pPr marL="3363163" indent="0">
              <a:buNone/>
              <a:defRPr sz="82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56C9C478-6178-4E05-8724-034EA27743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20334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40641" y="1212968"/>
            <a:ext cx="38514504" cy="5044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0253" tIns="235127" rIns="470253" bIns="235127" anchor="ctr" anchorCtr="0" compatLnSpc="1">
            <a:prstTxWarp prst="textNoShape">
              <a:avLst/>
            </a:prstTxWarp>
          </a:bodyPr>
          <a:lstStyle>
            <a:defPPr>
              <a:defRPr kern="1200"/>
            </a:def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40641" y="7063240"/>
            <a:ext cx="38514504" cy="19975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0253" tIns="235127" rIns="470253" bIns="235127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140641" y="27564006"/>
            <a:ext cx="9985012" cy="2101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0253" tIns="235127" rIns="470253" bIns="235127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defTabSz="4325110">
              <a:defRPr sz="662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622294" y="27564006"/>
            <a:ext cx="13551199" cy="2101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0253" tIns="235127" rIns="470253" bIns="235127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algn="ctr" defTabSz="4325110">
              <a:defRPr sz="662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670132" y="27564006"/>
            <a:ext cx="9985012" cy="2101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0253" tIns="235127" rIns="470253" bIns="235127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algn="r" defTabSz="4325110">
              <a:defRPr sz="6620" smtClean="0">
                <a:latin typeface="Arial" pitchFamily="34" charset="0"/>
              </a:defRPr>
            </a:lvl1pPr>
          </a:lstStyle>
          <a:p>
            <a:pPr>
              <a:defRPr/>
            </a:pPr>
            <a:fld id="{9A1A43B9-AFC3-461A-A4D0-5B0FD2995B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New picture"/>
          <p:cNvPicPr/>
          <p:nvPr/>
        </p:nvPicPr>
        <p:blipFill>
          <a:blip r:embed="rId13"/>
          <a:stretch>
            <a:fillRect/>
          </a:stretch>
        </p:blipFill>
        <p:spPr>
          <a:xfrm rot="16200000">
            <a:off x="-10401183" y="15024300"/>
            <a:ext cx="13125161" cy="3838604"/>
          </a:xfrm>
          <a:prstGeom prst="rect">
            <a:avLst/>
          </a:prstGeom>
        </p:spPr>
      </p:pic>
      <p:pic>
        <p:nvPicPr>
          <p:cNvPr id="1032" name="New picture"/>
          <p:cNvPicPr/>
          <p:nvPr/>
        </p:nvPicPr>
        <p:blipFill>
          <a:blip r:embed="rId13"/>
          <a:stretch>
            <a:fillRect/>
          </a:stretch>
        </p:blipFill>
        <p:spPr>
          <a:xfrm rot="5400000">
            <a:off x="40070261" y="15024300"/>
            <a:ext cx="13125161" cy="3838604"/>
          </a:xfrm>
          <a:prstGeom prst="rect">
            <a:avLst/>
          </a:prstGeom>
        </p:spPr>
      </p:pic>
      <p:pic>
        <p:nvPicPr>
          <p:cNvPr id="1033" name="New picture"/>
          <p:cNvPicPr/>
          <p:nvPr/>
        </p:nvPicPr>
        <p:blipFill>
          <a:blip r:embed="rId14"/>
          <a:stretch>
            <a:fillRect/>
          </a:stretch>
        </p:blipFill>
        <p:spPr>
          <a:xfrm>
            <a:off x="6779469" y="30734362"/>
            <a:ext cx="29235300" cy="1342877"/>
          </a:xfrm>
          <a:prstGeom prst="rect">
            <a:avLst/>
          </a:prstGeom>
        </p:spPr>
      </p:pic>
      <p:sp>
        <p:nvSpPr>
          <p:cNvPr id="1034" name="New shape"/>
          <p:cNvSpPr/>
          <p:nvPr/>
        </p:nvSpPr>
        <p:spPr>
          <a:xfrm>
            <a:off x="6779469" y="31259836"/>
            <a:ext cx="21397119" cy="11677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4230">
                <a:solidFill>
                  <a:srgbClr val="808080"/>
                </a:solidFill>
              </a:rPr>
              <a:t>Template ID: intuitivecerulean  Size: 48x36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defPPr>
        <a:defRPr kern="1200"/>
      </a:defPPr>
      <a:lvl1pPr algn="ctr" defTabSz="4325110" rtl="0" eaLnBrk="0" fontAlgn="base" hangingPunct="0">
        <a:spcBef>
          <a:spcPct val="0"/>
        </a:spcBef>
        <a:spcAft>
          <a:spcPct val="0"/>
        </a:spcAft>
        <a:defRPr sz="20873">
          <a:solidFill>
            <a:schemeClr val="tx2"/>
          </a:solidFill>
          <a:latin typeface="+mj-lt"/>
          <a:ea typeface="+mj-ea"/>
          <a:cs typeface="+mj-cs"/>
        </a:defRPr>
      </a:lvl1pPr>
      <a:lvl2pPr algn="ctr" defTabSz="4325110" rtl="0" eaLnBrk="0" fontAlgn="base" hangingPunct="0">
        <a:spcBef>
          <a:spcPct val="0"/>
        </a:spcBef>
        <a:spcAft>
          <a:spcPct val="0"/>
        </a:spcAft>
        <a:defRPr sz="20873">
          <a:solidFill>
            <a:schemeClr val="tx2"/>
          </a:solidFill>
          <a:latin typeface="Arial" pitchFamily="34" charset="0"/>
        </a:defRPr>
      </a:lvl2pPr>
      <a:lvl3pPr algn="ctr" defTabSz="4325110" rtl="0" eaLnBrk="0" fontAlgn="base" hangingPunct="0">
        <a:spcBef>
          <a:spcPct val="0"/>
        </a:spcBef>
        <a:spcAft>
          <a:spcPct val="0"/>
        </a:spcAft>
        <a:defRPr sz="20873">
          <a:solidFill>
            <a:schemeClr val="tx2"/>
          </a:solidFill>
          <a:latin typeface="Arial" pitchFamily="34" charset="0"/>
        </a:defRPr>
      </a:lvl3pPr>
      <a:lvl4pPr algn="ctr" defTabSz="4325110" rtl="0" eaLnBrk="0" fontAlgn="base" hangingPunct="0">
        <a:spcBef>
          <a:spcPct val="0"/>
        </a:spcBef>
        <a:spcAft>
          <a:spcPct val="0"/>
        </a:spcAft>
        <a:defRPr sz="20873">
          <a:solidFill>
            <a:schemeClr val="tx2"/>
          </a:solidFill>
          <a:latin typeface="Arial" pitchFamily="34" charset="0"/>
        </a:defRPr>
      </a:lvl4pPr>
      <a:lvl5pPr algn="ctr" defTabSz="4325110" rtl="0" eaLnBrk="0" fontAlgn="base" hangingPunct="0">
        <a:spcBef>
          <a:spcPct val="0"/>
        </a:spcBef>
        <a:spcAft>
          <a:spcPct val="0"/>
        </a:spcAft>
        <a:defRPr sz="20873">
          <a:solidFill>
            <a:schemeClr val="tx2"/>
          </a:solidFill>
          <a:latin typeface="Arial" pitchFamily="34" charset="0"/>
        </a:defRPr>
      </a:lvl5pPr>
      <a:lvl6pPr marL="420395" algn="ctr" defTabSz="4325110" rtl="0" fontAlgn="base">
        <a:spcBef>
          <a:spcPct val="0"/>
        </a:spcBef>
        <a:spcAft>
          <a:spcPct val="0"/>
        </a:spcAft>
        <a:defRPr sz="20873">
          <a:solidFill>
            <a:schemeClr val="tx2"/>
          </a:solidFill>
          <a:latin typeface="Arial" pitchFamily="34" charset="0"/>
        </a:defRPr>
      </a:lvl6pPr>
      <a:lvl7pPr marL="840791" algn="ctr" defTabSz="4325110" rtl="0" fontAlgn="base">
        <a:spcBef>
          <a:spcPct val="0"/>
        </a:spcBef>
        <a:spcAft>
          <a:spcPct val="0"/>
        </a:spcAft>
        <a:defRPr sz="20873">
          <a:solidFill>
            <a:schemeClr val="tx2"/>
          </a:solidFill>
          <a:latin typeface="Arial" pitchFamily="34" charset="0"/>
        </a:defRPr>
      </a:lvl7pPr>
      <a:lvl8pPr marL="1261186" algn="ctr" defTabSz="4325110" rtl="0" fontAlgn="base">
        <a:spcBef>
          <a:spcPct val="0"/>
        </a:spcBef>
        <a:spcAft>
          <a:spcPct val="0"/>
        </a:spcAft>
        <a:defRPr sz="20873">
          <a:solidFill>
            <a:schemeClr val="tx2"/>
          </a:solidFill>
          <a:latin typeface="Arial" pitchFamily="34" charset="0"/>
        </a:defRPr>
      </a:lvl8pPr>
      <a:lvl9pPr marL="1681582" algn="ctr" defTabSz="4325110" rtl="0" fontAlgn="base">
        <a:spcBef>
          <a:spcPct val="0"/>
        </a:spcBef>
        <a:spcAft>
          <a:spcPct val="0"/>
        </a:spcAft>
        <a:defRPr sz="20873">
          <a:solidFill>
            <a:schemeClr val="tx2"/>
          </a:solidFill>
          <a:latin typeface="Arial" pitchFamily="34" charset="0"/>
        </a:defRPr>
      </a:lvl9pPr>
    </p:titleStyle>
    <p:bodyStyle>
      <a:defPPr>
        <a:defRPr kern="1200"/>
      </a:defPPr>
      <a:lvl1pPr marL="1623193" indent="-1623193" algn="l" defTabSz="4325110" rtl="0" eaLnBrk="0" fontAlgn="base" hangingPunct="0">
        <a:spcBef>
          <a:spcPct val="20000"/>
        </a:spcBef>
        <a:spcAft>
          <a:spcPct val="0"/>
        </a:spcAft>
        <a:buChar char="•"/>
        <a:defRPr sz="15172">
          <a:solidFill>
            <a:schemeClr val="tx1"/>
          </a:solidFill>
          <a:latin typeface="+mn-lt"/>
          <a:ea typeface="+mn-ea"/>
          <a:cs typeface="+mn-cs"/>
        </a:defRPr>
      </a:lvl1pPr>
      <a:lvl2pPr marL="3514973" indent="-1353148" algn="l" defTabSz="4325110" rtl="0" eaLnBrk="0" fontAlgn="base" hangingPunct="0">
        <a:spcBef>
          <a:spcPct val="20000"/>
        </a:spcBef>
        <a:spcAft>
          <a:spcPct val="0"/>
        </a:spcAft>
        <a:buChar char="–"/>
        <a:defRPr sz="13241">
          <a:solidFill>
            <a:schemeClr val="tx1"/>
          </a:solidFill>
          <a:latin typeface="+mn-lt"/>
        </a:defRPr>
      </a:lvl2pPr>
      <a:lvl3pPr marL="5406752" indent="-1081643" algn="l" defTabSz="4325110" rtl="0" eaLnBrk="0" fontAlgn="base" hangingPunct="0">
        <a:spcBef>
          <a:spcPct val="20000"/>
        </a:spcBef>
        <a:spcAft>
          <a:spcPct val="0"/>
        </a:spcAft>
        <a:buChar char="•"/>
        <a:defRPr sz="11310">
          <a:solidFill>
            <a:schemeClr val="tx1"/>
          </a:solidFill>
          <a:latin typeface="+mn-lt"/>
        </a:defRPr>
      </a:lvl3pPr>
      <a:lvl4pPr marL="7567117" indent="-1081643" algn="l" defTabSz="4325110" rtl="0" eaLnBrk="0" fontAlgn="base" hangingPunct="0">
        <a:spcBef>
          <a:spcPct val="20000"/>
        </a:spcBef>
        <a:spcAft>
          <a:spcPct val="0"/>
        </a:spcAft>
        <a:buChar char="–"/>
        <a:defRPr sz="9563">
          <a:solidFill>
            <a:schemeClr val="tx1"/>
          </a:solidFill>
          <a:latin typeface="+mn-lt"/>
        </a:defRPr>
      </a:lvl4pPr>
      <a:lvl5pPr marL="9728943" indent="-1080183" algn="l" defTabSz="4325110" rtl="0" eaLnBrk="0" fontAlgn="base" hangingPunct="0">
        <a:spcBef>
          <a:spcPct val="20000"/>
        </a:spcBef>
        <a:spcAft>
          <a:spcPct val="0"/>
        </a:spcAft>
        <a:buChar char="»"/>
        <a:defRPr sz="9563">
          <a:solidFill>
            <a:schemeClr val="tx1"/>
          </a:solidFill>
          <a:latin typeface="+mn-lt"/>
        </a:defRPr>
      </a:lvl5pPr>
      <a:lvl6pPr marL="10149338" indent="-1080183" algn="l" defTabSz="4325110" rtl="0" fontAlgn="base">
        <a:spcBef>
          <a:spcPct val="20000"/>
        </a:spcBef>
        <a:spcAft>
          <a:spcPct val="0"/>
        </a:spcAft>
        <a:buChar char="»"/>
        <a:defRPr sz="9563">
          <a:solidFill>
            <a:schemeClr val="tx1"/>
          </a:solidFill>
          <a:latin typeface="+mn-lt"/>
        </a:defRPr>
      </a:lvl6pPr>
      <a:lvl7pPr marL="10569733" indent="-1080183" algn="l" defTabSz="4325110" rtl="0" fontAlgn="base">
        <a:spcBef>
          <a:spcPct val="20000"/>
        </a:spcBef>
        <a:spcAft>
          <a:spcPct val="0"/>
        </a:spcAft>
        <a:buChar char="»"/>
        <a:defRPr sz="9563">
          <a:solidFill>
            <a:schemeClr val="tx1"/>
          </a:solidFill>
          <a:latin typeface="+mn-lt"/>
        </a:defRPr>
      </a:lvl7pPr>
      <a:lvl8pPr marL="10990129" indent="-1080183" algn="l" defTabSz="4325110" rtl="0" fontAlgn="base">
        <a:spcBef>
          <a:spcPct val="20000"/>
        </a:spcBef>
        <a:spcAft>
          <a:spcPct val="0"/>
        </a:spcAft>
        <a:buChar char="»"/>
        <a:defRPr sz="9563">
          <a:solidFill>
            <a:schemeClr val="tx1"/>
          </a:solidFill>
          <a:latin typeface="+mn-lt"/>
        </a:defRPr>
      </a:lvl8pPr>
      <a:lvl9pPr marL="11410524" indent="-1080183" algn="l" defTabSz="4325110" rtl="0" fontAlgn="base">
        <a:spcBef>
          <a:spcPct val="20000"/>
        </a:spcBef>
        <a:spcAft>
          <a:spcPct val="0"/>
        </a:spcAft>
        <a:buChar char="»"/>
        <a:defRPr sz="9563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40791" rtl="0" eaLnBrk="1" latinLnBrk="0" hangingPunct="1">
        <a:defRPr sz="1655" kern="1200">
          <a:solidFill>
            <a:schemeClr val="tx1"/>
          </a:solidFill>
          <a:latin typeface="+mn-lt"/>
          <a:ea typeface="+mn-ea"/>
          <a:cs typeface="+mn-cs"/>
        </a:defRPr>
      </a:lvl1pPr>
      <a:lvl2pPr marL="420395" algn="l" defTabSz="840791" rtl="0" eaLnBrk="1" latinLnBrk="0" hangingPunct="1">
        <a:defRPr sz="1655" kern="1200">
          <a:solidFill>
            <a:schemeClr val="tx1"/>
          </a:solidFill>
          <a:latin typeface="+mn-lt"/>
          <a:ea typeface="+mn-ea"/>
          <a:cs typeface="+mn-cs"/>
        </a:defRPr>
      </a:lvl2pPr>
      <a:lvl3pPr marL="840791" algn="l" defTabSz="840791" rtl="0" eaLnBrk="1" latinLnBrk="0" hangingPunct="1">
        <a:defRPr sz="1655" kern="1200">
          <a:solidFill>
            <a:schemeClr val="tx1"/>
          </a:solidFill>
          <a:latin typeface="+mn-lt"/>
          <a:ea typeface="+mn-ea"/>
          <a:cs typeface="+mn-cs"/>
        </a:defRPr>
      </a:lvl3pPr>
      <a:lvl4pPr marL="1261186" algn="l" defTabSz="840791" rtl="0" eaLnBrk="1" latinLnBrk="0" hangingPunct="1">
        <a:defRPr sz="1655" kern="1200">
          <a:solidFill>
            <a:schemeClr val="tx1"/>
          </a:solidFill>
          <a:latin typeface="+mn-lt"/>
          <a:ea typeface="+mn-ea"/>
          <a:cs typeface="+mn-cs"/>
        </a:defRPr>
      </a:lvl4pPr>
      <a:lvl5pPr marL="1681582" algn="l" defTabSz="840791" rtl="0" eaLnBrk="1" latinLnBrk="0" hangingPunct="1">
        <a:defRPr sz="1655" kern="1200">
          <a:solidFill>
            <a:schemeClr val="tx1"/>
          </a:solidFill>
          <a:latin typeface="+mn-lt"/>
          <a:ea typeface="+mn-ea"/>
          <a:cs typeface="+mn-cs"/>
        </a:defRPr>
      </a:lvl5pPr>
      <a:lvl6pPr marL="2101977" algn="l" defTabSz="840791" rtl="0" eaLnBrk="1" latinLnBrk="0" hangingPunct="1">
        <a:defRPr sz="1655" kern="1200">
          <a:solidFill>
            <a:schemeClr val="tx1"/>
          </a:solidFill>
          <a:latin typeface="+mn-lt"/>
          <a:ea typeface="+mn-ea"/>
          <a:cs typeface="+mn-cs"/>
        </a:defRPr>
      </a:lvl6pPr>
      <a:lvl7pPr marL="2522372" algn="l" defTabSz="840791" rtl="0" eaLnBrk="1" latinLnBrk="0" hangingPunct="1">
        <a:defRPr sz="1655" kern="1200">
          <a:solidFill>
            <a:schemeClr val="tx1"/>
          </a:solidFill>
          <a:latin typeface="+mn-lt"/>
          <a:ea typeface="+mn-ea"/>
          <a:cs typeface="+mn-cs"/>
        </a:defRPr>
      </a:lvl7pPr>
      <a:lvl8pPr marL="2942768" algn="l" defTabSz="840791" rtl="0" eaLnBrk="1" latinLnBrk="0" hangingPunct="1">
        <a:defRPr sz="1655" kern="1200">
          <a:solidFill>
            <a:schemeClr val="tx1"/>
          </a:solidFill>
          <a:latin typeface="+mn-lt"/>
          <a:ea typeface="+mn-ea"/>
          <a:cs typeface="+mn-cs"/>
        </a:defRPr>
      </a:lvl8pPr>
      <a:lvl9pPr marL="3363163" algn="l" defTabSz="840791" rtl="0" eaLnBrk="1" latinLnBrk="0" hangingPunct="1">
        <a:defRPr sz="16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hyperlink" Target="https://www.new-educ.com/%D8%B1%D8%A4%D9%8A%D8%A9-%D8%A7%D9%84%D9%85%D9%85%D9%84%D9%83%D8%A9-%D8%A7%D9%84%D8%B9%D8%B1%D8%A8%D9%8A%D8%A9-%D8%A7%D9%84%D8%B3%D8%B9%D9%88%D8%AF%D9%8A%D8%A9-2030" TargetMode="External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5.jpe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1F8"/>
            </a:gs>
            <a:gs pos="100000">
              <a:srgbClr val="FFFFFF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King Fahd University of Petroleum &amp; Minerals Careers (2021) - Bayt.com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2"/>
          <a:stretch/>
        </p:blipFill>
        <p:spPr bwMode="auto">
          <a:xfrm>
            <a:off x="-3358" y="203423"/>
            <a:ext cx="5459086" cy="5885303"/>
          </a:xfrm>
          <a:prstGeom prst="rect">
            <a:avLst/>
          </a:prstGeom>
          <a:noFill/>
          <a:ln>
            <a:noFill/>
          </a:ln>
        </p:spPr>
      </p:pic>
      <p:sp>
        <p:nvSpPr>
          <p:cNvPr id="2050" name="Rectangle 6"/>
          <p:cNvSpPr>
            <a:spLocks noChangeArrowheads="1"/>
          </p:cNvSpPr>
          <p:nvPr/>
        </p:nvSpPr>
        <p:spPr bwMode="auto">
          <a:xfrm>
            <a:off x="5166519" y="20163"/>
            <a:ext cx="30108940" cy="6251824"/>
          </a:xfrm>
          <a:custGeom>
            <a:avLst/>
            <a:gdLst>
              <a:gd name="connsiteX0" fmla="*/ 0 w 30108940"/>
              <a:gd name="connsiteY0" fmla="*/ 0 h 6251824"/>
              <a:gd name="connsiteX1" fmla="*/ 30108940 w 30108940"/>
              <a:gd name="connsiteY1" fmla="*/ 0 h 6251824"/>
              <a:gd name="connsiteX2" fmla="*/ 30108940 w 30108940"/>
              <a:gd name="connsiteY2" fmla="*/ 6251824 h 6251824"/>
              <a:gd name="connsiteX3" fmla="*/ 0 w 30108940"/>
              <a:gd name="connsiteY3" fmla="*/ 6251824 h 6251824"/>
              <a:gd name="connsiteX4" fmla="*/ 0 w 30108940"/>
              <a:gd name="connsiteY4" fmla="*/ 0 h 6251824"/>
              <a:gd name="connsiteX0" fmla="*/ 0 w 30108940"/>
              <a:gd name="connsiteY0" fmla="*/ 0 h 6251824"/>
              <a:gd name="connsiteX1" fmla="*/ 30108940 w 30108940"/>
              <a:gd name="connsiteY1" fmla="*/ 0 h 6251824"/>
              <a:gd name="connsiteX2" fmla="*/ 30108940 w 30108940"/>
              <a:gd name="connsiteY2" fmla="*/ 6251824 h 6251824"/>
              <a:gd name="connsiteX3" fmla="*/ 640080 w 30108940"/>
              <a:gd name="connsiteY3" fmla="*/ 5794624 h 6251824"/>
              <a:gd name="connsiteX4" fmla="*/ 0 w 30108940"/>
              <a:gd name="connsiteY4" fmla="*/ 0 h 6251824"/>
              <a:gd name="connsiteX0" fmla="*/ 30480 w 30139420"/>
              <a:gd name="connsiteY0" fmla="*/ 0 h 6251824"/>
              <a:gd name="connsiteX1" fmla="*/ 30139420 w 30139420"/>
              <a:gd name="connsiteY1" fmla="*/ 0 h 6251824"/>
              <a:gd name="connsiteX2" fmla="*/ 30139420 w 30139420"/>
              <a:gd name="connsiteY2" fmla="*/ 6251824 h 6251824"/>
              <a:gd name="connsiteX3" fmla="*/ 0 w 30139420"/>
              <a:gd name="connsiteY3" fmla="*/ 6251824 h 6251824"/>
              <a:gd name="connsiteX4" fmla="*/ 30480 w 30139420"/>
              <a:gd name="connsiteY4" fmla="*/ 0 h 6251824"/>
              <a:gd name="connsiteX0" fmla="*/ 0 w 30108940"/>
              <a:gd name="connsiteY0" fmla="*/ 0 h 6343264"/>
              <a:gd name="connsiteX1" fmla="*/ 30108940 w 30108940"/>
              <a:gd name="connsiteY1" fmla="*/ 0 h 6343264"/>
              <a:gd name="connsiteX2" fmla="*/ 30108940 w 30108940"/>
              <a:gd name="connsiteY2" fmla="*/ 6251824 h 6343264"/>
              <a:gd name="connsiteX3" fmla="*/ 30480 w 30108940"/>
              <a:gd name="connsiteY3" fmla="*/ 6343264 h 6343264"/>
              <a:gd name="connsiteX4" fmla="*/ 0 w 30108940"/>
              <a:gd name="connsiteY4" fmla="*/ 0 h 6343264"/>
              <a:gd name="connsiteX0" fmla="*/ 30480 w 30139420"/>
              <a:gd name="connsiteY0" fmla="*/ 0 h 6251824"/>
              <a:gd name="connsiteX1" fmla="*/ 30139420 w 30139420"/>
              <a:gd name="connsiteY1" fmla="*/ 0 h 6251824"/>
              <a:gd name="connsiteX2" fmla="*/ 30139420 w 30139420"/>
              <a:gd name="connsiteY2" fmla="*/ 6251824 h 6251824"/>
              <a:gd name="connsiteX3" fmla="*/ 0 w 30139420"/>
              <a:gd name="connsiteY3" fmla="*/ 6221344 h 6251824"/>
              <a:gd name="connsiteX4" fmla="*/ 30480 w 30139420"/>
              <a:gd name="connsiteY4" fmla="*/ 0 h 6251824"/>
              <a:gd name="connsiteX0" fmla="*/ 0 w 30108940"/>
              <a:gd name="connsiteY0" fmla="*/ 0 h 6251824"/>
              <a:gd name="connsiteX1" fmla="*/ 30108940 w 30108940"/>
              <a:gd name="connsiteY1" fmla="*/ 0 h 6251824"/>
              <a:gd name="connsiteX2" fmla="*/ 30108940 w 30108940"/>
              <a:gd name="connsiteY2" fmla="*/ 6251824 h 6251824"/>
              <a:gd name="connsiteX3" fmla="*/ 30480 w 30108940"/>
              <a:gd name="connsiteY3" fmla="*/ 6251824 h 6251824"/>
              <a:gd name="connsiteX4" fmla="*/ 0 w 30108940"/>
              <a:gd name="connsiteY4" fmla="*/ 0 h 6251824"/>
              <a:gd name="connsiteX0" fmla="*/ 0 w 30108940"/>
              <a:gd name="connsiteY0" fmla="*/ 0 h 6251824"/>
              <a:gd name="connsiteX1" fmla="*/ 30108940 w 30108940"/>
              <a:gd name="connsiteY1" fmla="*/ 0 h 6251824"/>
              <a:gd name="connsiteX2" fmla="*/ 30108940 w 30108940"/>
              <a:gd name="connsiteY2" fmla="*/ 6251824 h 6251824"/>
              <a:gd name="connsiteX3" fmla="*/ 0 w 30108940"/>
              <a:gd name="connsiteY3" fmla="*/ 6190864 h 6251824"/>
              <a:gd name="connsiteX4" fmla="*/ 0 w 30108940"/>
              <a:gd name="connsiteY4" fmla="*/ 0 h 6251824"/>
              <a:gd name="connsiteX0" fmla="*/ 0 w 30108940"/>
              <a:gd name="connsiteY0" fmla="*/ 0 h 6251824"/>
              <a:gd name="connsiteX1" fmla="*/ 30108940 w 30108940"/>
              <a:gd name="connsiteY1" fmla="*/ 0 h 6251824"/>
              <a:gd name="connsiteX2" fmla="*/ 30108940 w 30108940"/>
              <a:gd name="connsiteY2" fmla="*/ 6251824 h 6251824"/>
              <a:gd name="connsiteX3" fmla="*/ 0 w 30108940"/>
              <a:gd name="connsiteY3" fmla="*/ 6221344 h 6251824"/>
              <a:gd name="connsiteX4" fmla="*/ 0 w 30108940"/>
              <a:gd name="connsiteY4" fmla="*/ 0 h 6251824"/>
              <a:gd name="connsiteX0" fmla="*/ 0 w 30108940"/>
              <a:gd name="connsiteY0" fmla="*/ 0 h 6251824"/>
              <a:gd name="connsiteX1" fmla="*/ 30108940 w 30108940"/>
              <a:gd name="connsiteY1" fmla="*/ 0 h 6251824"/>
              <a:gd name="connsiteX2" fmla="*/ 30108940 w 30108940"/>
              <a:gd name="connsiteY2" fmla="*/ 6251824 h 6251824"/>
              <a:gd name="connsiteX3" fmla="*/ 0 w 30108940"/>
              <a:gd name="connsiteY3" fmla="*/ 6251824 h 6251824"/>
              <a:gd name="connsiteX4" fmla="*/ 0 w 30108940"/>
              <a:gd name="connsiteY4" fmla="*/ 0 h 6251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108940" h="6251824">
                <a:moveTo>
                  <a:pt x="0" y="0"/>
                </a:moveTo>
                <a:lnTo>
                  <a:pt x="30108940" y="0"/>
                </a:lnTo>
                <a:lnTo>
                  <a:pt x="30108940" y="6251824"/>
                </a:lnTo>
                <a:lnTo>
                  <a:pt x="0" y="6251824"/>
                </a:lnTo>
                <a:lnTo>
                  <a:pt x="0" y="0"/>
                </a:lnTo>
                <a:close/>
              </a:path>
            </a:pathLst>
          </a:custGeom>
          <a:solidFill>
            <a:srgbClr val="1482A5"/>
          </a:solidFill>
          <a:ln w="9525">
            <a:noFill/>
            <a:miter lim="800000"/>
          </a:ln>
          <a:effectLst/>
        </p:spPr>
        <p:txBody>
          <a:bodyPr lIns="126114" tIns="63057" rIns="126114" bIns="63057" anchor="ctr"/>
          <a:lstStyle>
            <a:defPPr>
              <a:defRPr kern="1200"/>
            </a:defPPr>
          </a:lstStyle>
          <a:p>
            <a:pPr algn="ctr" defTabSz="4325110"/>
            <a:endParaRPr lang="en-US" sz="4414" dirty="0">
              <a:solidFill>
                <a:schemeClr val="bg1"/>
              </a:solidFill>
            </a:endParaRP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D3B51F6E-41A5-4D7C-9B15-CDBAC096BAD1}"/>
              </a:ext>
            </a:extLst>
          </p:cNvPr>
          <p:cNvSpPr txBox="1"/>
          <p:nvPr/>
        </p:nvSpPr>
        <p:spPr>
          <a:xfrm>
            <a:off x="7518779" y="775241"/>
            <a:ext cx="26699894" cy="525514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r>
              <a:rPr lang="en-US" sz="8827" b="1" dirty="0">
                <a:solidFill>
                  <a:schemeClr val="bg1"/>
                </a:solidFill>
                <a:latin typeface="Calibri" panose="020F0502020204030204" pitchFamily="34" charset="0"/>
              </a:rPr>
              <a:t>Intelligent Traffic Signals Control System and its Application on Dammam 11th Street </a:t>
            </a:r>
          </a:p>
          <a:p>
            <a:pPr algn="ctr" defTabSz="3458319">
              <a:spcBef>
                <a:spcPct val="20000"/>
              </a:spcBef>
              <a:defRPr/>
            </a:pPr>
            <a:endParaRPr lang="en-US" sz="1839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 defTabSz="3458319">
              <a:spcBef>
                <a:spcPct val="20000"/>
              </a:spcBef>
              <a:defRPr/>
            </a:pPr>
            <a:r>
              <a:rPr lang="en-US" sz="4046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Advisor: Mohamed </a:t>
            </a:r>
            <a:r>
              <a:rPr lang="en-US" sz="4046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Elrabaa</a:t>
            </a:r>
            <a:r>
              <a:rPr lang="en-US" sz="4046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 defTabSz="3458319">
              <a:spcBef>
                <a:spcPct val="20000"/>
              </a:spcBef>
              <a:defRPr/>
            </a:pPr>
            <a:r>
              <a:rPr lang="en-US" sz="4046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Mohannad</a:t>
            </a:r>
            <a:r>
              <a:rPr lang="en-US" sz="4046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Al-</a:t>
            </a:r>
            <a:r>
              <a:rPr lang="en-US" sz="4046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Omayri</a:t>
            </a:r>
            <a:r>
              <a:rPr lang="en-US" sz="4046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Qassim Al-</a:t>
            </a:r>
            <a:r>
              <a:rPr lang="en-US" sz="4046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Nakhli</a:t>
            </a:r>
            <a:r>
              <a:rPr lang="en-US" sz="4046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Abdulaziz Al-</a:t>
            </a:r>
            <a:r>
              <a:rPr lang="en-US" sz="4046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Osaimi</a:t>
            </a:r>
            <a:r>
              <a:rPr lang="en-US" sz="4046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Faisal Al-</a:t>
            </a:r>
            <a:r>
              <a:rPr lang="en-US" sz="4046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Shammasi</a:t>
            </a:r>
            <a:r>
              <a:rPr lang="en-US" sz="4046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Majed Al-</a:t>
            </a:r>
            <a:r>
              <a:rPr lang="en-US" sz="4046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Ayouni</a:t>
            </a:r>
            <a:r>
              <a:rPr lang="en-US" sz="4046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ctr" defTabSz="3458319">
              <a:spcBef>
                <a:spcPct val="20000"/>
              </a:spcBef>
              <a:defRPr/>
            </a:pPr>
            <a:endParaRPr lang="en-US" sz="4046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TextBox 19">
            <a:extLst>
              <a:ext uri="{FF2B5EF4-FFF2-40B4-BE49-F238E27FC236}">
                <a16:creationId xmlns:a16="http://schemas.microsoft.com/office/drawing/2014/main" id="{660D2150-C4B6-4E14-B13B-A9330CA027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493" y="7650160"/>
            <a:ext cx="10315472" cy="21604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314960" indent="-31496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200" b="1" u="sng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Problem Statement:</a:t>
            </a:r>
            <a:r>
              <a:rPr lang="en-US" sz="32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 A major problem in traffic management is congested and unoptimized traffic signals. Road users and municipality are both encountering difficulty in traffic signal operation and maintenance. 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14960" indent="-31496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3200" dirty="0"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pPr marL="314960" indent="-31496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200" b="1" u="sng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Project Scope:</a:t>
            </a:r>
            <a:r>
              <a:rPr lang="en-US" sz="3200" b="1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 </a:t>
            </a:r>
            <a:r>
              <a:rPr lang="en-US" sz="32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The main objective is to provide an intelligent traffic signals system to have optimum traffic flow and safety for both vehicles and pedestrians. Moreover, using a section of 11th street in Dammam as a representative corridor with multiple traffic signals to apply the system at that section.</a:t>
            </a:r>
          </a:p>
          <a:p>
            <a:pPr algn="just">
              <a:lnSpc>
                <a:spcPct val="110000"/>
              </a:lnSpc>
            </a:pPr>
            <a:endParaRPr lang="en-US" sz="3200" dirty="0"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0000"/>
              </a:lnSpc>
            </a:pPr>
            <a:endParaRPr lang="en-US" sz="3200" dirty="0"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0000"/>
              </a:lnSpc>
            </a:pPr>
            <a:endParaRPr lang="en-US" sz="3200" b="1" dirty="0"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0000"/>
              </a:lnSpc>
            </a:pPr>
            <a:endParaRPr lang="en-US" sz="3200" dirty="0"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0000"/>
              </a:lnSpc>
            </a:pPr>
            <a:endParaRPr lang="en-US" sz="3200" dirty="0"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0000"/>
              </a:lnSpc>
            </a:pPr>
            <a:endParaRPr lang="en-US" sz="3200" dirty="0"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0000"/>
              </a:lnSpc>
            </a:pPr>
            <a:endParaRPr lang="en-US" sz="3200" dirty="0"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0000"/>
              </a:lnSpc>
            </a:pPr>
            <a:endParaRPr lang="en-US" sz="3200" dirty="0">
              <a:solidFill>
                <a:srgbClr val="000000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pPr marL="314960" indent="-31496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0000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pPr marL="314960" indent="-31496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0000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pPr marL="314960" indent="-31496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0000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pPr marL="314960" indent="-31496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0000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pPr marL="314960" indent="-31496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0000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pPr marL="314960" indent="-31496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0000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pPr marL="262255" indent="-262255" algn="just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 Constraints: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      </a:t>
            </a:r>
          </a:p>
          <a:p>
            <a:pPr marL="777240" lvl="1" indent="-342900" algn="just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 No authority to implement the system in real traffic signal. </a:t>
            </a:r>
            <a:endParaRPr lang="en-US" sz="3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77240" lvl="1" indent="-342900" algn="just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 Multiple commercial traffic signal controller types have been utilized. </a:t>
            </a:r>
          </a:p>
          <a:p>
            <a:pPr marL="777240" lvl="1" indent="-342900" algn="just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 Extreme heat and high humidity conditions. </a:t>
            </a:r>
          </a:p>
          <a:p>
            <a:pPr marL="777240" lvl="1" indent="-342900" algn="just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 Driver behavior (e.g. Drivers are not complying with traffic regulations).</a:t>
            </a:r>
          </a:p>
          <a:p>
            <a:pPr marL="314960" indent="-31496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3200" dirty="0"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pPr marL="314960" indent="-31496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Specification:  </a:t>
            </a:r>
          </a:p>
          <a:p>
            <a:pPr marL="434340" lvl="1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 Update traffic signal time every 15 min.</a:t>
            </a:r>
          </a:p>
          <a:p>
            <a:pPr marL="434340" lvl="1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 Reduction of the delays at traffic lights by 20%.</a:t>
            </a:r>
          </a:p>
          <a:p>
            <a:pPr marL="434340" lvl="1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 Automated Traffic Signals Performance Measures (ATSPM) optioned for the last hour. </a:t>
            </a:r>
          </a:p>
          <a:p>
            <a:pPr marL="434340" lvl="1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 Analyze and send data in less than 2 seconds.</a:t>
            </a:r>
          </a:p>
          <a:p>
            <a:pPr marL="434340" lvl="1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 Collection of traffic data without interruption (24/7). </a:t>
            </a:r>
            <a:endParaRPr lang="en-US" sz="3200" dirty="0">
              <a:latin typeface="Calibri" panose="020F0502020204030204" pitchFamily="34" charset="0"/>
              <a:ea typeface="ＭＳ Ｐゴシック"/>
              <a:cs typeface="Calibri" panose="020F0502020204030204" pitchFamily="34" charset="0"/>
            </a:endParaRPr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56B51769-050A-4089-A605-7F5F55540F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493" y="6559589"/>
            <a:ext cx="10315472" cy="802971"/>
          </a:xfrm>
          <a:prstGeom prst="rect">
            <a:avLst/>
          </a:prstGeom>
          <a:solidFill>
            <a:srgbClr val="A0BEC8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3310" b="1">
                <a:solidFill>
                  <a:schemeClr val="bg1"/>
                </a:solidFill>
                <a:latin typeface="Nunito" panose="00000500000000000000" pitchFamily="2" charset="0"/>
              </a:rPr>
              <a:t>Introduction/Background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BF71E88-A0A1-440B-ABF9-DBF8076C9D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60318" y="23293187"/>
            <a:ext cx="8461340" cy="2224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Traffic data acquisition: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Traffic data will be acquired using a camera. OpenCV, computer vision library is used for detecting and counting the cars </a:t>
            </a:r>
            <a:endParaRPr lang="en-US" sz="3200" dirty="0"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10">
            <a:extLst>
              <a:ext uri="{FF2B5EF4-FFF2-40B4-BE49-F238E27FC236}">
                <a16:creationId xmlns:a16="http://schemas.microsoft.com/office/drawing/2014/main" id="{D199CE64-341D-4865-BAC0-9C2B0065BF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30267" y="22415740"/>
            <a:ext cx="10315472" cy="615517"/>
          </a:xfrm>
          <a:prstGeom prst="rect">
            <a:avLst/>
          </a:prstGeom>
          <a:solidFill>
            <a:srgbClr val="A0BEC8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3310" b="1" dirty="0">
                <a:solidFill>
                  <a:schemeClr val="bg1"/>
                </a:solidFill>
                <a:latin typeface="Nunito" panose="00000500000000000000" pitchFamily="2" charset="0"/>
              </a:rPr>
              <a:t>Prototype Design</a:t>
            </a:r>
          </a:p>
        </p:txBody>
      </p:sp>
      <p:sp>
        <p:nvSpPr>
          <p:cNvPr id="22" name="TextBox 19">
            <a:extLst>
              <a:ext uri="{FF2B5EF4-FFF2-40B4-BE49-F238E27FC236}">
                <a16:creationId xmlns:a16="http://schemas.microsoft.com/office/drawing/2014/main" id="{62B2D60D-B2E1-4903-BD59-716F7CEA06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94965" y="7489426"/>
            <a:ext cx="8827955" cy="1141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en-US" sz="32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Based on before and After analysis that showcase current not optimized and optimized condition. </a:t>
            </a:r>
          </a:p>
        </p:txBody>
      </p:sp>
      <p:sp>
        <p:nvSpPr>
          <p:cNvPr id="23" name="Rectangle 10">
            <a:extLst>
              <a:ext uri="{FF2B5EF4-FFF2-40B4-BE49-F238E27FC236}">
                <a16:creationId xmlns:a16="http://schemas.microsoft.com/office/drawing/2014/main" id="{649B2B52-1DC3-4E00-AA81-9A9BDF50D0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10357" y="6479222"/>
            <a:ext cx="9355066" cy="802969"/>
          </a:xfrm>
          <a:prstGeom prst="rect">
            <a:avLst/>
          </a:prstGeom>
          <a:solidFill>
            <a:srgbClr val="A0BEC8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3310" b="1" dirty="0">
                <a:solidFill>
                  <a:schemeClr val="bg1"/>
                </a:solidFill>
                <a:latin typeface="Nunito" panose="00000500000000000000" pitchFamily="2" charset="0"/>
              </a:rPr>
              <a:t>Testing/Validation </a:t>
            </a:r>
          </a:p>
        </p:txBody>
      </p:sp>
      <p:sp>
        <p:nvSpPr>
          <p:cNvPr id="24" name="TextBox 19">
            <a:extLst>
              <a:ext uri="{FF2B5EF4-FFF2-40B4-BE49-F238E27FC236}">
                <a16:creationId xmlns:a16="http://schemas.microsoft.com/office/drawing/2014/main" id="{E26A9AEA-EC62-46B3-990F-8C6758BC77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43054" y="15487613"/>
            <a:ext cx="8827955" cy="5745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en-US" sz="3200" b="1" u="sng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What could we improve:</a:t>
            </a:r>
          </a:p>
          <a:p>
            <a:pPr marL="457200" indent="-4572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Build an Artificial Intelligent  model that estimate the volumes based on the gathered traffic volume. </a:t>
            </a:r>
          </a:p>
          <a:p>
            <a:pPr marL="457200" indent="-4572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More research in the field of smart city improvement is needed in Saudi Arabia. Future research should be conducted to find out new technologies that can enhance traffic networks.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28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457200" indent="-4572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3200" dirty="0"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pPr marL="457200" indent="-4572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3200" dirty="0"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pPr marL="457200" indent="-4572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3200" dirty="0"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angle 10">
            <a:extLst>
              <a:ext uri="{FF2B5EF4-FFF2-40B4-BE49-F238E27FC236}">
                <a16:creationId xmlns:a16="http://schemas.microsoft.com/office/drawing/2014/main" id="{3134479B-87AD-48CB-BE42-1B7030F3B1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43054" y="14702990"/>
            <a:ext cx="9365593" cy="673788"/>
          </a:xfrm>
          <a:prstGeom prst="rect">
            <a:avLst/>
          </a:prstGeom>
          <a:solidFill>
            <a:srgbClr val="A0BEC8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3310" b="1" dirty="0">
                <a:solidFill>
                  <a:schemeClr val="bg1"/>
                </a:solidFill>
                <a:latin typeface="Nunito" panose="00000500000000000000" pitchFamily="2" charset="0"/>
              </a:rPr>
              <a:t>Recommendations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19">
                <a:extLst>
                  <a:ext uri="{FF2B5EF4-FFF2-40B4-BE49-F238E27FC236}">
                    <a16:creationId xmlns:a16="http://schemas.microsoft.com/office/drawing/2014/main" id="{08B27C09-FD47-44CE-8AD0-B239C49C4F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230267" y="7453397"/>
                <a:ext cx="10035220" cy="76080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84056" tIns="42028" rIns="84056" bIns="42028">
                <a:spAutoFit/>
              </a:bodyPr>
              <a:lstStyle>
                <a:defPPr>
                  <a:defRPr kern="1200"/>
                </a:defPPr>
                <a:lvl1pPr eaLnBrk="0" hangingPunct="0">
                  <a:defRPr sz="2000">
                    <a:solidFill>
                      <a:schemeClr val="tx1"/>
                    </a:solidFill>
                    <a:latin typeface="Arial"/>
                    <a:ea typeface="ＭＳ Ｐゴシック" pitchFamily="-106" charset="-128"/>
                  </a:defRPr>
                </a:lvl1pPr>
                <a:lvl2pPr eaLnBrk="0" hangingPunct="0">
                  <a:defRPr sz="2000">
                    <a:solidFill>
                      <a:schemeClr val="tx1"/>
                    </a:solidFill>
                    <a:latin typeface="Arial"/>
                    <a:ea typeface="ＭＳ Ｐゴシック" pitchFamily="-106" charset="-128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/>
                    <a:ea typeface="ＭＳ Ｐゴシック" pitchFamily="-106" charset="-128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/>
                    <a:ea typeface="ＭＳ Ｐゴシック" pitchFamily="-106" charset="-128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/>
                    <a:ea typeface="ＭＳ Ｐゴシック" pitchFamily="-106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/>
                    <a:ea typeface="ＭＳ Ｐゴシック" pitchFamily="-106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/>
                    <a:ea typeface="ＭＳ Ｐゴシック" pitchFamily="-106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/>
                    <a:ea typeface="ＭＳ Ｐゴシック" pitchFamily="-106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/>
                    <a:ea typeface="ＭＳ Ｐゴシック" pitchFamily="-106" charset="-128"/>
                  </a:defRPr>
                </a:lvl9pPr>
              </a:lstStyle>
              <a:p>
                <a:r>
                  <a:rPr lang="en-GB" sz="3200" u="sng" dirty="0">
                    <a:latin typeface="Calibri" panose="020F0502020204030204" pitchFamily="34" charset="0"/>
                    <a:cs typeface="Calibri" panose="020F0502020204030204" pitchFamily="34" charset="0"/>
                  </a:rPr>
                  <a:t>Optimum cycle length:</a:t>
                </a:r>
                <a:endParaRPr lang="en-US" sz="3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pl-PL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</a:t>
                </a:r>
                <a:r>
                  <a:rPr lang="pl-PL" sz="3200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o</a:t>
                </a:r>
                <a:r>
                  <a:rPr lang="pl-PL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1.5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+5</m:t>
                        </m:r>
                      </m:num>
                      <m:den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1−∑</m:t>
                        </m:r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num>
                              <m:den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den>
                            </m:f>
                          </m:e>
                        </m:d>
                      </m:den>
                    </m:f>
                  </m:oMath>
                </a14:m>
                <a:r>
                  <a:rPr lang="pl-PL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			(Webster) 				</a:t>
                </a:r>
                <a:endParaRPr lang="en-US" sz="3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</a:t>
                </a:r>
                <a:r>
                  <a:rPr lang="en-GB" sz="3200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  <a:r>
                  <a:rPr lang="en-GB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= optimum cycle length (s)</a:t>
                </a:r>
                <a:endParaRPr lang="en-US" sz="3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L = total lost time (s)</a:t>
                </a:r>
                <a:endParaRPr lang="en-US" sz="3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v = critical flow line (</a:t>
                </a:r>
                <a:r>
                  <a:rPr lang="en-GB" sz="32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veh</a:t>
                </a:r>
                <a:r>
                  <a:rPr lang="en-GB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/hr/ln)</a:t>
                </a:r>
                <a:endParaRPr lang="en-US" sz="3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 = saturation flow lane (</a:t>
                </a:r>
                <a:r>
                  <a:rPr lang="en-GB" sz="32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veh</a:t>
                </a:r>
                <a:r>
                  <a:rPr lang="en-GB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/hr/ln)</a:t>
                </a:r>
              </a:p>
              <a:p>
                <a:r>
                  <a:rPr lang="en-US" sz="3200" u="sng" dirty="0">
                    <a:latin typeface="Calibri" panose="020F0502020204030204" pitchFamily="34" charset="0"/>
                    <a:cs typeface="Calibri" panose="020F0502020204030204" pitchFamily="34" charset="0"/>
                  </a:rPr>
                  <a:t>Offset time: </a:t>
                </a:r>
              </a:p>
              <a:p>
                <a:r>
                  <a:rPr lang="en-US" sz="32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t</a:t>
                </a:r>
                <a:r>
                  <a:rPr lang="en-US" sz="3200" baseline="-25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ideal</a:t>
                </a:r>
                <a:r>
                  <a:rPr lang="en-US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𝑆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</a:rPr>
                      <m:t>−(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𝑄h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L</a:t>
                </a:r>
                <a:r>
                  <a:rPr lang="en-US" sz="3200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oss1</a:t>
                </a:r>
                <a:r>
                  <a:rPr lang="en-US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  <a:p>
                <a:r>
                  <a:rPr lang="en-GB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L = distance between signalized intersections (m)</a:t>
                </a:r>
                <a:endParaRPr lang="en-US" sz="3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 = speed limit (m/s)</a:t>
                </a:r>
                <a:endParaRPr lang="en-US" sz="3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Q = N</a:t>
                </a:r>
                <a:r>
                  <a:rPr lang="en-US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umber of vehicles stopping in front of the stop line at  </a:t>
                </a:r>
                <a:r>
                  <a:rPr lang="en-US" sz="32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i-th</a:t>
                </a:r>
                <a:r>
                  <a:rPr lang="en-US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intersection.</a:t>
                </a:r>
              </a:p>
              <a:p>
                <a:r>
                  <a:rPr lang="en-US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h = time headway (s/</a:t>
                </a:r>
                <a:r>
                  <a:rPr lang="en-US" sz="32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veh</a:t>
                </a:r>
                <a:r>
                  <a:rPr lang="en-US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  <a:p>
                <a:endParaRPr lang="en-US" sz="3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26" name="TextBox 19">
                <a:extLst>
                  <a:ext uri="{FF2B5EF4-FFF2-40B4-BE49-F238E27FC236}">
                    <a16:creationId xmlns:a16="http://schemas.microsoft.com/office/drawing/2014/main" id="{08B27C09-FD47-44CE-8AD0-B239C49C4F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230267" y="7453397"/>
                <a:ext cx="10035220" cy="7608090"/>
              </a:xfrm>
              <a:prstGeom prst="rect">
                <a:avLst/>
              </a:prstGeom>
              <a:blipFill>
                <a:blip r:embed="rId3"/>
                <a:stretch>
                  <a:fillRect l="-1580" t="-1122" r="-170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10">
            <a:extLst>
              <a:ext uri="{FF2B5EF4-FFF2-40B4-BE49-F238E27FC236}">
                <a16:creationId xmlns:a16="http://schemas.microsoft.com/office/drawing/2014/main" id="{98D14DB5-1AFE-4838-B666-0B2184BF55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30267" y="6559589"/>
            <a:ext cx="10315472" cy="802969"/>
          </a:xfrm>
          <a:prstGeom prst="rect">
            <a:avLst/>
          </a:prstGeom>
          <a:solidFill>
            <a:srgbClr val="A0BEC8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3310" b="1">
                <a:solidFill>
                  <a:schemeClr val="bg1"/>
                </a:solidFill>
                <a:latin typeface="Nunito" panose="00000500000000000000" pitchFamily="2" charset="0"/>
              </a:rPr>
              <a:t>Equations </a:t>
            </a:r>
          </a:p>
        </p:txBody>
      </p:sp>
      <p:sp>
        <p:nvSpPr>
          <p:cNvPr id="28" name="TextBox 19">
            <a:extLst>
              <a:ext uri="{FF2B5EF4-FFF2-40B4-BE49-F238E27FC236}">
                <a16:creationId xmlns:a16="http://schemas.microsoft.com/office/drawing/2014/main" id="{6258151E-49CC-4DED-BAB7-C6568770CA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10359" y="24132882"/>
            <a:ext cx="10383559" cy="6013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en-US" sz="3200" dirty="0">
                <a:latin typeface="Calibri"/>
                <a:ea typeface="Open Sans"/>
                <a:cs typeface="Calibri"/>
              </a:rPr>
              <a:t>We would like to express our greatest gratitude to KFUPM for providing such a great opportunity for its students by applying and expanding their knowledge. </a:t>
            </a:r>
            <a:endParaRPr lang="en-US" dirty="0"/>
          </a:p>
          <a:p>
            <a:pPr algn="just">
              <a:lnSpc>
                <a:spcPct val="110000"/>
              </a:lnSpc>
            </a:pPr>
            <a:r>
              <a:rPr lang="en-US" sz="3200" dirty="0">
                <a:latin typeface="Calibri"/>
                <a:ea typeface="Open Sans"/>
                <a:cs typeface="Calibri"/>
              </a:rPr>
              <a:t>We would also like to thank our advisors Dr. Mohammed </a:t>
            </a:r>
            <a:r>
              <a:rPr lang="en-US" sz="3200" dirty="0" err="1">
                <a:latin typeface="Calibri"/>
                <a:ea typeface="Open Sans"/>
                <a:cs typeface="Calibri"/>
              </a:rPr>
              <a:t>Elrabaa</a:t>
            </a:r>
            <a:r>
              <a:rPr lang="en-US" sz="3200" dirty="0">
                <a:latin typeface="Calibri"/>
                <a:ea typeface="Open Sans"/>
                <a:cs typeface="Calibri"/>
              </a:rPr>
              <a:t>, Dr. </a:t>
            </a:r>
            <a:r>
              <a:rPr lang="en-US" sz="3200" dirty="0" err="1">
                <a:latin typeface="Calibri"/>
                <a:ea typeface="Open Sans"/>
                <a:cs typeface="Calibri"/>
              </a:rPr>
              <a:t>Zyad</a:t>
            </a:r>
            <a:r>
              <a:rPr lang="en-US" sz="3200" dirty="0">
                <a:latin typeface="Calibri"/>
                <a:ea typeface="Open Sans"/>
                <a:cs typeface="Calibri"/>
              </a:rPr>
              <a:t> </a:t>
            </a:r>
            <a:r>
              <a:rPr lang="en-US" sz="3200" dirty="0" err="1">
                <a:latin typeface="Calibri"/>
                <a:ea typeface="Open Sans"/>
                <a:cs typeface="Calibri"/>
              </a:rPr>
              <a:t>Lesman</a:t>
            </a:r>
            <a:r>
              <a:rPr lang="en-US" sz="3200" dirty="0">
                <a:latin typeface="Calibri"/>
                <a:ea typeface="Open Sans"/>
                <a:cs typeface="Calibri"/>
              </a:rPr>
              <a:t>, Dr. Hammad Khalid, and Dr. Mohammed </a:t>
            </a:r>
            <a:r>
              <a:rPr lang="en-US" sz="3200" dirty="0" err="1">
                <a:latin typeface="Calibri"/>
                <a:ea typeface="Open Sans"/>
                <a:cs typeface="Calibri"/>
              </a:rPr>
              <a:t>Emzir</a:t>
            </a:r>
            <a:r>
              <a:rPr lang="en-US" sz="3200" dirty="0">
                <a:latin typeface="Calibri"/>
                <a:ea typeface="Open Sans"/>
                <a:cs typeface="Calibri"/>
              </a:rPr>
              <a:t> for their mentorship as they provided us with guidance and support. </a:t>
            </a:r>
            <a:endParaRPr lang="en-US" dirty="0"/>
          </a:p>
          <a:p>
            <a:pPr algn="just">
              <a:lnSpc>
                <a:spcPct val="110000"/>
              </a:lnSpc>
            </a:pPr>
            <a:r>
              <a:rPr lang="en-US" sz="3200" dirty="0">
                <a:latin typeface="Calibri"/>
                <a:ea typeface="Open Sans"/>
                <a:cs typeface="Calibri"/>
              </a:rPr>
              <a:t>Finally, we would like to express our deepest appreciation for Eng. </a:t>
            </a:r>
            <a:r>
              <a:rPr lang="en-US" sz="3200" dirty="0" err="1">
                <a:latin typeface="Calibri"/>
                <a:ea typeface="Open Sans"/>
                <a:cs typeface="Calibri"/>
              </a:rPr>
              <a:t>Zyad</a:t>
            </a:r>
            <a:r>
              <a:rPr lang="en-US" sz="3200" dirty="0">
                <a:latin typeface="Calibri"/>
                <a:ea typeface="Open Sans"/>
                <a:cs typeface="Calibri"/>
              </a:rPr>
              <a:t> Al-</a:t>
            </a:r>
            <a:r>
              <a:rPr lang="en-US" sz="3200" dirty="0" err="1">
                <a:latin typeface="Calibri"/>
                <a:ea typeface="Open Sans"/>
                <a:cs typeface="Calibri"/>
              </a:rPr>
              <a:t>Oraini</a:t>
            </a:r>
            <a:r>
              <a:rPr lang="en-US" sz="3200" dirty="0">
                <a:latin typeface="Calibri"/>
                <a:ea typeface="Open Sans"/>
                <a:cs typeface="Calibri"/>
              </a:rPr>
              <a:t> from Saudi Aramco and Eng. Ahmed Al-</a:t>
            </a:r>
            <a:r>
              <a:rPr lang="en-US" sz="3200" dirty="0" err="1">
                <a:latin typeface="Calibri"/>
                <a:ea typeface="Open Sans"/>
                <a:cs typeface="Calibri"/>
              </a:rPr>
              <a:t>Arfaj</a:t>
            </a:r>
            <a:r>
              <a:rPr lang="en-US" sz="3200" dirty="0">
                <a:latin typeface="Calibri"/>
                <a:ea typeface="Open Sans"/>
                <a:cs typeface="Calibri"/>
              </a:rPr>
              <a:t> from Al-Amana for their continues support and helpful advice </a:t>
            </a:r>
            <a:endParaRPr lang="en-US" dirty="0"/>
          </a:p>
        </p:txBody>
      </p:sp>
      <p:sp>
        <p:nvSpPr>
          <p:cNvPr id="29" name="Rectangle 10">
            <a:extLst>
              <a:ext uri="{FF2B5EF4-FFF2-40B4-BE49-F238E27FC236}">
                <a16:creationId xmlns:a16="http://schemas.microsoft.com/office/drawing/2014/main" id="{B159E2ED-58ED-4C4D-AADA-65963204CF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10359" y="23240249"/>
            <a:ext cx="9355064" cy="673788"/>
          </a:xfrm>
          <a:prstGeom prst="rect">
            <a:avLst/>
          </a:prstGeom>
          <a:solidFill>
            <a:srgbClr val="A0BEC8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3310" b="1">
                <a:solidFill>
                  <a:schemeClr val="bg1"/>
                </a:solidFill>
                <a:latin typeface="Nunito" panose="00000500000000000000" pitchFamily="2" charset="0"/>
              </a:rPr>
              <a:t>Acknowledgements</a:t>
            </a:r>
          </a:p>
        </p:txBody>
      </p:sp>
      <p:sp>
        <p:nvSpPr>
          <p:cNvPr id="30" name="TextBox 19">
            <a:extLst>
              <a:ext uri="{FF2B5EF4-FFF2-40B4-BE49-F238E27FC236}">
                <a16:creationId xmlns:a16="http://schemas.microsoft.com/office/drawing/2014/main" id="{418E6029-BC8D-48A6-B73A-6AF8EE0DE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10359" y="20626311"/>
            <a:ext cx="8827955" cy="2224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In this study, a multi-intersection coordination algorithm model was proposed. The proposed traffic model was composed of upstream and downstream intersections.  </a:t>
            </a:r>
            <a:endParaRPr lang="en-US" sz="3200" dirty="0"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Rectangle 10">
            <a:extLst>
              <a:ext uri="{FF2B5EF4-FFF2-40B4-BE49-F238E27FC236}">
                <a16:creationId xmlns:a16="http://schemas.microsoft.com/office/drawing/2014/main" id="{6127A719-505A-4C44-8032-B19C962A0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43055" y="19773653"/>
            <a:ext cx="9365593" cy="673788"/>
          </a:xfrm>
          <a:prstGeom prst="rect">
            <a:avLst/>
          </a:prstGeom>
          <a:solidFill>
            <a:srgbClr val="A0BEC8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3310" b="1" dirty="0">
                <a:solidFill>
                  <a:schemeClr val="bg1"/>
                </a:solidFill>
                <a:latin typeface="Nunito" panose="00000500000000000000" pitchFamily="2" charset="0"/>
              </a:rPr>
              <a:t>Conclusion 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AB183786-9199-C993-0242-F153758886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5875119" y="1926788"/>
            <a:ext cx="6473834" cy="2860958"/>
          </a:xfrm>
          <a:prstGeom prst="rect">
            <a:avLst/>
          </a:prstGeom>
        </p:spPr>
      </p:pic>
      <p:pic>
        <p:nvPicPr>
          <p:cNvPr id="12" name="Graphic 11" descr="Security camera with solid fill">
            <a:extLst>
              <a:ext uri="{FF2B5EF4-FFF2-40B4-BE49-F238E27FC236}">
                <a16:creationId xmlns:a16="http://schemas.microsoft.com/office/drawing/2014/main" id="{CA225D3A-668B-7BD0-3BFE-39F46864601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230267" y="23442441"/>
            <a:ext cx="517148" cy="517148"/>
          </a:xfrm>
          <a:prstGeom prst="rect">
            <a:avLst/>
          </a:prstGeom>
        </p:spPr>
      </p:pic>
      <p:pic>
        <p:nvPicPr>
          <p:cNvPr id="5" name="Picture 4" descr="Map">
            <a:extLst>
              <a:ext uri="{FF2B5EF4-FFF2-40B4-BE49-F238E27FC236}">
                <a16:creationId xmlns:a16="http://schemas.microsoft.com/office/drawing/2014/main" id="{FDEC65EC-9F85-2593-064C-DB0418808AD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745" y="14017178"/>
            <a:ext cx="7579119" cy="58450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5" descr="A picture containing text, way, scene, road&#10;&#10;Description automatically generated">
            <a:extLst>
              <a:ext uri="{FF2B5EF4-FFF2-40B4-BE49-F238E27FC236}">
                <a16:creationId xmlns:a16="http://schemas.microsoft.com/office/drawing/2014/main" id="{117B009F-4D88-504E-578A-F2E1821F4B3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597348" y="25647689"/>
            <a:ext cx="8686090" cy="4401322"/>
          </a:xfrm>
          <a:prstGeom prst="rect">
            <a:avLst/>
          </a:prstGeom>
        </p:spPr>
      </p:pic>
      <p:sp>
        <p:nvSpPr>
          <p:cNvPr id="6" name="TextBox 1">
            <a:extLst>
              <a:ext uri="{FF2B5EF4-FFF2-40B4-BE49-F238E27FC236}">
                <a16:creationId xmlns:a16="http://schemas.microsoft.com/office/drawing/2014/main" id="{E2D411DB-18A9-FD30-2873-25789733F607}"/>
              </a:ext>
            </a:extLst>
          </p:cNvPr>
          <p:cNvSpPr txBox="1"/>
          <p:nvPr/>
        </p:nvSpPr>
        <p:spPr>
          <a:xfrm>
            <a:off x="21999616" y="6616762"/>
            <a:ext cx="82972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Web Application for Automated traffic signal performance measures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6AB5EF5-8DF7-4492-4398-69F346418B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4905308"/>
              </p:ext>
            </p:extLst>
          </p:nvPr>
        </p:nvGraphicFramePr>
        <p:xfrm>
          <a:off x="33627755" y="8703653"/>
          <a:ext cx="6762374" cy="5909084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216724">
                  <a:extLst>
                    <a:ext uri="{9D8B030D-6E8A-4147-A177-3AD203B41FA5}">
                      <a16:colId xmlns:a16="http://schemas.microsoft.com/office/drawing/2014/main" val="382771792"/>
                    </a:ext>
                  </a:extLst>
                </a:gridCol>
                <a:gridCol w="2291126">
                  <a:extLst>
                    <a:ext uri="{9D8B030D-6E8A-4147-A177-3AD203B41FA5}">
                      <a16:colId xmlns:a16="http://schemas.microsoft.com/office/drawing/2014/main" val="3201972847"/>
                    </a:ext>
                  </a:extLst>
                </a:gridCol>
                <a:gridCol w="2254524">
                  <a:extLst>
                    <a:ext uri="{9D8B030D-6E8A-4147-A177-3AD203B41FA5}">
                      <a16:colId xmlns:a16="http://schemas.microsoft.com/office/drawing/2014/main" val="1501789915"/>
                    </a:ext>
                  </a:extLst>
                </a:gridCol>
              </a:tblGrid>
              <a:tr h="8547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Measurement</a:t>
                      </a: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Before</a:t>
                      </a: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After</a:t>
                      </a: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0613157"/>
                  </a:ext>
                </a:extLst>
              </a:tr>
              <a:tr h="8176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Cycle length</a:t>
                      </a: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216 s</a:t>
                      </a: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201 s</a:t>
                      </a: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58059"/>
                  </a:ext>
                </a:extLst>
              </a:tr>
              <a:tr h="7804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Delay</a:t>
                      </a: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105 s</a:t>
                      </a: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62 s</a:t>
                      </a: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9914092"/>
                  </a:ext>
                </a:extLst>
              </a:tr>
              <a:tr h="8919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Level of Service</a:t>
                      </a: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F</a:t>
                      </a: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E</a:t>
                      </a: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8685850"/>
                  </a:ext>
                </a:extLst>
              </a:tr>
              <a:tr h="891938"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effectLst/>
                        </a:rPr>
                        <a:t>v/c Ratio</a:t>
                      </a:r>
                      <a:endParaRPr lang="en-US" sz="2000"/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effectLst/>
                        </a:rPr>
                        <a:t>1.16</a:t>
                      </a: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effectLst/>
                        </a:rPr>
                        <a:t>1.06</a:t>
                      </a: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6601811"/>
                  </a:ext>
                </a:extLst>
              </a:tr>
              <a:tr h="817610"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effectLst/>
                        </a:rPr>
                        <a:t>CO2 Emissions</a:t>
                      </a: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effectLst/>
                        </a:rPr>
                        <a:t>9421 g/hr</a:t>
                      </a:r>
                      <a:endParaRPr lang="en-US" sz="2000" err="1">
                        <a:effectLst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effectLst/>
                        </a:rPr>
                        <a:t>5826 g/hr</a:t>
                      </a:r>
                      <a:endParaRPr lang="en-US" sz="2000" err="1">
                        <a:effectLst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1037826"/>
                  </a:ext>
                </a:extLst>
              </a:tr>
              <a:tr h="854772"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  <a:buNone/>
                      </a:pPr>
                      <a:r>
                        <a:rPr lang="en-US" sz="2000" b="1" i="0" u="none" strike="noStrike" baseline="0" noProof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Queue Length</a:t>
                      </a: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effectLst/>
                        </a:rPr>
                        <a:t>530 m</a:t>
                      </a: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effectLst/>
                        </a:rPr>
                        <a:t>440 m</a:t>
                      </a: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6832019"/>
                  </a:ext>
                </a:extLst>
              </a:tr>
            </a:tbl>
          </a:graphicData>
        </a:graphic>
      </p:graphicFrame>
      <p:sp>
        <p:nvSpPr>
          <p:cNvPr id="2" name="Rectangle 10">
            <a:extLst>
              <a:ext uri="{FF2B5EF4-FFF2-40B4-BE49-F238E27FC236}">
                <a16:creationId xmlns:a16="http://schemas.microsoft.com/office/drawing/2014/main" id="{E7AD1A1C-ADB0-6D40-91EA-7FE8F5E078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30267" y="14631931"/>
            <a:ext cx="10315472" cy="673788"/>
          </a:xfrm>
          <a:prstGeom prst="rect">
            <a:avLst/>
          </a:prstGeom>
          <a:solidFill>
            <a:srgbClr val="A0BEC8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3310" b="1" dirty="0">
                <a:solidFill>
                  <a:schemeClr val="bg1"/>
                </a:solidFill>
                <a:latin typeface="Nunito" panose="00000500000000000000" pitchFamily="2" charset="0"/>
              </a:rPr>
              <a:t>Communication </a:t>
            </a:r>
          </a:p>
        </p:txBody>
      </p:sp>
      <p:sp>
        <p:nvSpPr>
          <p:cNvPr id="13" name="TextBox 19">
            <a:extLst>
              <a:ext uri="{FF2B5EF4-FFF2-40B4-BE49-F238E27FC236}">
                <a16:creationId xmlns:a16="http://schemas.microsoft.com/office/drawing/2014/main" id="{0E387393-5C29-35B0-25E6-AAA96927B9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89900" y="21206245"/>
            <a:ext cx="8827955" cy="1141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en-US" sz="3200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The communication between the system component .</a:t>
            </a:r>
          </a:p>
        </p:txBody>
      </p:sp>
      <p:pic>
        <p:nvPicPr>
          <p:cNvPr id="1026" name="Picture 2" descr="Traffic Controller Control Management Signal Svg Png Icon Free Download  (#569122) - OnlineWebFonts.COM">
            <a:extLst>
              <a:ext uri="{FF2B5EF4-FFF2-40B4-BE49-F238E27FC236}">
                <a16:creationId xmlns:a16="http://schemas.microsoft.com/office/drawing/2014/main" id="{EB1795FD-2BF0-81B3-0E0D-CF1846D21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0624" y="19329385"/>
            <a:ext cx="1153215" cy="115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90C3E774-E5AA-D96D-49A2-53BB79409A35}"/>
              </a:ext>
            </a:extLst>
          </p:cNvPr>
          <p:cNvSpPr txBox="1"/>
          <p:nvPr/>
        </p:nvSpPr>
        <p:spPr>
          <a:xfrm>
            <a:off x="11597348" y="20650970"/>
            <a:ext cx="2219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Signal controller</a:t>
            </a:r>
          </a:p>
        </p:txBody>
      </p:sp>
      <p:pic>
        <p:nvPicPr>
          <p:cNvPr id="1028" name="Picture 4" descr="Raspberry pi controller - التطبيقات على Google Play">
            <a:extLst>
              <a:ext uri="{FF2B5EF4-FFF2-40B4-BE49-F238E27FC236}">
                <a16:creationId xmlns:a16="http://schemas.microsoft.com/office/drawing/2014/main" id="{08E0D1F8-C5F8-E7D1-216E-CBC57747E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1073" y="16939720"/>
            <a:ext cx="970779" cy="970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025DB905-E1FB-DE03-F954-3DC257673E3D}"/>
              </a:ext>
            </a:extLst>
          </p:cNvPr>
          <p:cNvSpPr txBox="1"/>
          <p:nvPr/>
        </p:nvSpPr>
        <p:spPr>
          <a:xfrm>
            <a:off x="13030628" y="17190297"/>
            <a:ext cx="2219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Raspberry Pi</a:t>
            </a:r>
          </a:p>
        </p:txBody>
      </p:sp>
      <p:pic>
        <p:nvPicPr>
          <p:cNvPr id="1034" name="Picture 10" descr="Cctv - Free technology icons">
            <a:extLst>
              <a:ext uri="{FF2B5EF4-FFF2-40B4-BE49-F238E27FC236}">
                <a16:creationId xmlns:a16="http://schemas.microsoft.com/office/drawing/2014/main" id="{FA625F11-5606-A1C9-D747-762D028AC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9900" y="15588709"/>
            <a:ext cx="940724" cy="940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4EE0518-20F7-32AA-10F0-807A4EBF706B}"/>
              </a:ext>
            </a:extLst>
          </p:cNvPr>
          <p:cNvCxnSpPr>
            <a:stCxn id="1034" idx="3"/>
            <a:endCxn id="1028" idx="0"/>
          </p:cNvCxnSpPr>
          <p:nvPr/>
        </p:nvCxnSpPr>
        <p:spPr bwMode="auto">
          <a:xfrm>
            <a:off x="12130624" y="16059071"/>
            <a:ext cx="675839" cy="88064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36" name="Picture 12" descr="Gateway Computer Icons Internet of Things Computer Servers, Computer,  computer Network, text, computer png | PNGWing">
            <a:extLst>
              <a:ext uri="{FF2B5EF4-FFF2-40B4-BE49-F238E27FC236}">
                <a16:creationId xmlns:a16="http://schemas.microsoft.com/office/drawing/2014/main" id="{68449A92-32BA-8ACD-4D0E-DBBEBB4E2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6955" y="18092671"/>
            <a:ext cx="1518341" cy="1168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DC98D41-87B4-EE3F-D36E-D63B34DAA420}"/>
              </a:ext>
            </a:extLst>
          </p:cNvPr>
          <p:cNvCxnSpPr>
            <a:stCxn id="1028" idx="2"/>
            <a:endCxn id="1036" idx="1"/>
          </p:cNvCxnSpPr>
          <p:nvPr/>
        </p:nvCxnSpPr>
        <p:spPr bwMode="auto">
          <a:xfrm>
            <a:off x="12806463" y="17910499"/>
            <a:ext cx="2520492" cy="76637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4D3A535-32C9-F1DB-EF20-449F151B0A30}"/>
              </a:ext>
            </a:extLst>
          </p:cNvPr>
          <p:cNvCxnSpPr>
            <a:cxnSpLocks/>
            <a:stCxn id="1026" idx="0"/>
            <a:endCxn id="1036" idx="1"/>
          </p:cNvCxnSpPr>
          <p:nvPr/>
        </p:nvCxnSpPr>
        <p:spPr bwMode="auto">
          <a:xfrm flipV="1">
            <a:off x="12707232" y="18676877"/>
            <a:ext cx="2619723" cy="65250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38" name="Picture 14" descr="نتيجة بحث الصور عن ‪internet icon‬‏">
            <a:extLst>
              <a:ext uri="{FF2B5EF4-FFF2-40B4-BE49-F238E27FC236}">
                <a16:creationId xmlns:a16="http://schemas.microsoft.com/office/drawing/2014/main" id="{8B3BD6AA-CBB5-65EC-7267-395C0F506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5320" y="18092671"/>
            <a:ext cx="1223637" cy="1223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C984D2A3-9FFD-A84C-D18E-D83BEBDE5AAD}"/>
              </a:ext>
            </a:extLst>
          </p:cNvPr>
          <p:cNvCxnSpPr>
            <a:stCxn id="1036" idx="3"/>
            <a:endCxn id="1038" idx="1"/>
          </p:cNvCxnSpPr>
          <p:nvPr/>
        </p:nvCxnSpPr>
        <p:spPr bwMode="auto">
          <a:xfrm>
            <a:off x="16845296" y="18676877"/>
            <a:ext cx="1260024" cy="2761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40" name="Picture 16" descr="Cloud computing - Free multimedia icons">
            <a:extLst>
              <a:ext uri="{FF2B5EF4-FFF2-40B4-BE49-F238E27FC236}">
                <a16:creationId xmlns:a16="http://schemas.microsoft.com/office/drawing/2014/main" id="{308956AE-F916-C358-D0A0-D6E6B9381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3086" y="18092671"/>
            <a:ext cx="1202401" cy="120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CCAA6777-7A3A-7635-3304-1ED5949BD220}"/>
              </a:ext>
            </a:extLst>
          </p:cNvPr>
          <p:cNvCxnSpPr>
            <a:cxnSpLocks/>
            <a:stCxn id="1038" idx="3"/>
            <a:endCxn id="1040" idx="1"/>
          </p:cNvCxnSpPr>
          <p:nvPr/>
        </p:nvCxnSpPr>
        <p:spPr bwMode="auto">
          <a:xfrm flipV="1">
            <a:off x="19328957" y="18693872"/>
            <a:ext cx="734129" cy="1061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" name="Picture 10" descr="Chart, scatter chart&#10;&#10;Description automatically generated">
            <a:extLst>
              <a:ext uri="{FF2B5EF4-FFF2-40B4-BE49-F238E27FC236}">
                <a16:creationId xmlns:a16="http://schemas.microsoft.com/office/drawing/2014/main" id="{03EC8660-F9E9-6446-6F15-B5A43FC30B8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2031129" y="7921618"/>
            <a:ext cx="9355066" cy="4872621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C7CD003E-3AE9-5C6F-87E2-61779BB7DDC6}"/>
              </a:ext>
            </a:extLst>
          </p:cNvPr>
          <p:cNvSpPr txBox="1"/>
          <p:nvPr/>
        </p:nvSpPr>
        <p:spPr>
          <a:xfrm>
            <a:off x="15456113" y="19409537"/>
            <a:ext cx="1260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Gateway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8900322-6445-AE05-935A-512A393CE4FD}"/>
              </a:ext>
            </a:extLst>
          </p:cNvPr>
          <p:cNvSpPr txBox="1"/>
          <p:nvPr/>
        </p:nvSpPr>
        <p:spPr>
          <a:xfrm>
            <a:off x="18023817" y="19422162"/>
            <a:ext cx="1386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Internet</a:t>
            </a:r>
            <a:endParaRPr lang="en-US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2026E4A-1EF2-40C7-79EA-6E2FA7AB271F}"/>
              </a:ext>
            </a:extLst>
          </p:cNvPr>
          <p:cNvSpPr txBox="1"/>
          <p:nvPr/>
        </p:nvSpPr>
        <p:spPr>
          <a:xfrm>
            <a:off x="19695602" y="19316493"/>
            <a:ext cx="19373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Our Cloud system (AWS)</a:t>
            </a: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9C3697E8-AEF2-5449-A25D-6897F606EEB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1129" y="26286202"/>
            <a:ext cx="9729031" cy="376280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59EDE612-285E-C6AA-C0DD-0F28E458CF92}"/>
              </a:ext>
            </a:extLst>
          </p:cNvPr>
          <p:cNvSpPr txBox="1"/>
          <p:nvPr/>
        </p:nvSpPr>
        <p:spPr>
          <a:xfrm>
            <a:off x="22031129" y="25520231"/>
            <a:ext cx="4842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Vissim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 Simulation:</a:t>
            </a:r>
          </a:p>
        </p:txBody>
      </p:sp>
      <p:pic>
        <p:nvPicPr>
          <p:cNvPr id="62" name="عنصر نائب للمحتوى 6">
            <a:extLst>
              <a:ext uri="{FF2B5EF4-FFF2-40B4-BE49-F238E27FC236}">
                <a16:creationId xmlns:a16="http://schemas.microsoft.com/office/drawing/2014/main" id="{80F60495-B233-0E60-09E6-8750ABE6D5B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 bwMode="auto">
          <a:xfrm>
            <a:off x="22031129" y="13140721"/>
            <a:ext cx="9355066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" name="صورة 8">
            <a:extLst>
              <a:ext uri="{FF2B5EF4-FFF2-40B4-BE49-F238E27FC236}">
                <a16:creationId xmlns:a16="http://schemas.microsoft.com/office/drawing/2014/main" id="{B9467B48-86F9-F4B4-F141-5C408D22D592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765" t="1258" r="1"/>
          <a:stretch/>
        </p:blipFill>
        <p:spPr>
          <a:xfrm>
            <a:off x="22107322" y="19217640"/>
            <a:ext cx="9293898" cy="5718298"/>
          </a:xfrm>
          <a:prstGeom prst="rect">
            <a:avLst/>
          </a:prstGeom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22.04.14"/>
  <p:tag name="AS_TITLE" val="Aspose.Slides for .NET 4.0 Client Profile"/>
  <p:tag name="AS_VERSION" val="22.4"/>
  <p:tag name="POSTERNERDTEMPLATE" val="intuitivecerulean|08-2022"/>
</p:tagLst>
</file>

<file path=ppt/theme/theme1.xml><?xml version="1.0" encoding="utf-8"?>
<a:theme xmlns:a="http://schemas.openxmlformats.org/drawingml/2006/main" name="Default Design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7037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7037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eb4cfa2-2a6f-43b7-9935-58898877aa70">
      <Terms xmlns="http://schemas.microsoft.com/office/infopath/2007/PartnerControls"/>
    </lcf76f155ced4ddcb4097134ff3c332f>
    <TaxCatchAll xmlns="23f71ece-6f79-4b9a-94f9-3a27ffba801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C504F1786A834AB0A43A8D2AD0E2A1" ma:contentTypeVersion="17" ma:contentTypeDescription="Create a new document." ma:contentTypeScope="" ma:versionID="1dd54b39039cc3a2789d5d1d3fc10e6e">
  <xsd:schema xmlns:xsd="http://www.w3.org/2001/XMLSchema" xmlns:xs="http://www.w3.org/2001/XMLSchema" xmlns:p="http://schemas.microsoft.com/office/2006/metadata/properties" xmlns:ns2="feb4cfa2-2a6f-43b7-9935-58898877aa70" xmlns:ns3="23f71ece-6f79-4b9a-94f9-3a27ffba8014" targetNamespace="http://schemas.microsoft.com/office/2006/metadata/properties" ma:root="true" ma:fieldsID="9ed85d63b31bb9f0e74e4febb6f854bd" ns2:_="" ns3:_="">
    <xsd:import namespace="feb4cfa2-2a6f-43b7-9935-58898877aa70"/>
    <xsd:import namespace="23f71ece-6f79-4b9a-94f9-3a27ffba80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b4cfa2-2a6f-43b7-9935-58898877aa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7f4d030-a2bd-4159-b459-856363f4e7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f71ece-6f79-4b9a-94f9-3a27ffba801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570740f3-2cf5-4288-af9a-52d3becc7e83}" ma:internalName="TaxCatchAll" ma:showField="CatchAllData" ma:web="23f71ece-6f79-4b9a-94f9-3a27ffba80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DB76E5A-D734-436C-8B2B-F849F1115B0D}">
  <ds:schemaRefs>
    <ds:schemaRef ds:uri="1fee51ae-fb72-4284-ad10-bbc6bbfbcca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2A319FF-A7B3-42ED-AB95-EE4D1B7B7069}"/>
</file>

<file path=customXml/itemProps3.xml><?xml version="1.0" encoding="utf-8"?>
<ds:datastoreItem xmlns:ds="http://schemas.openxmlformats.org/officeDocument/2006/customXml" ds:itemID="{F0B07CA1-F126-4AFD-9145-CA3B688A321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639</Words>
  <Application>Microsoft Office PowerPoint</Application>
  <PresentationFormat>Custom</PresentationFormat>
  <Paragraphs>92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Nunito</vt:lpstr>
      <vt:lpstr>Arial</vt:lpstr>
      <vt:lpstr>Wingdings</vt:lpstr>
      <vt:lpstr>Cambria Math</vt:lpstr>
      <vt:lpstr>Calibri</vt:lpstr>
      <vt:lpstr>Default Design</vt:lpstr>
      <vt:lpstr>PowerPoint Presentation</vt:lpstr>
    </vt:vector>
  </TitlesOfParts>
  <Company>Graphicsland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Example of a scientific poster</dc:title>
  <dc:subject>Free Research Poster</dc:subject>
  <dc:creator>Graphicsland/MakeSigns.com</dc:creator>
  <cp:keywords>scientific, research, template, custom, poster, presentation, symposium, printing, PowerPoint, create, design, example, sample, download</cp:keywords>
  <dc:description>These templates are offered for free to help your create a poster ranging from nursing research posters to psychology research posters.</dc:description>
  <cp:lastModifiedBy>ABDULAZIZ HUSSAIN ALOSAIMI</cp:lastModifiedBy>
  <cp:revision>4</cp:revision>
  <dcterms:modified xsi:type="dcterms:W3CDTF">2022-12-11T21:02:52Z</dcterms:modified>
  <cp:category>research posters template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0x0101007EC504F1786A834AB0A43A8D2AD0E2A1</vt:lpwstr>
  </property>
</Properties>
</file>