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4"/>
  </p:sldMasterIdLst>
  <p:notesMasterIdLst>
    <p:notesMasterId r:id="rId6"/>
  </p:notesMasterIdLst>
  <p:sldIdLst>
    <p:sldId id="256" r:id="rId5"/>
  </p:sldIdLst>
  <p:sldSz cx="42795825" cy="302704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21622FD-CEFD-4C58-A488-04B40FE5E286}" v="2" dt="2022-12-11T20:45:01.327"/>
    <p1510:client id="{47319A03-079F-4BC2-BA5F-55A584DB2FDC}" v="24" dt="2022-12-11T19:53:57.456"/>
    <p1510:client id="{483A8378-A14E-4134-B4A6-34FE481B0B7B}" v="2" dt="2022-12-11T21:06:08.630"/>
    <p1510:client id="{5980BE8A-748A-4A62-95A4-1DAD4F41736A}" v="233" dt="2022-12-11T20:13:59.439"/>
    <p1510:client id="{5B7CB043-B8EF-4093-A79E-D097B8F66F6E}" v="23" dt="2022-12-11T20:52:45.93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23" d="100"/>
          <a:sy n="23" d="100"/>
        </p:scale>
        <p:origin x="168" y="-12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9C2432-0AAB-46E3-A329-8A726FDC5E1B}" type="datetimeFigureOut">
              <a:rPr lang="en-US" smtClean="0"/>
              <a:t>12/12/2022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7621AD-380F-4064-B12B-9E5DB292AA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1497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506911" rtl="0" eaLnBrk="1" latinLnBrk="0" hangingPunct="1">
      <a:defRPr sz="4602" kern="1200">
        <a:solidFill>
          <a:schemeClr val="tx1"/>
        </a:solidFill>
        <a:latin typeface="+mn-lt"/>
        <a:ea typeface="+mn-ea"/>
        <a:cs typeface="+mn-cs"/>
      </a:defRPr>
    </a:lvl1pPr>
    <a:lvl2pPr marL="1753455" algn="l" defTabSz="3506911" rtl="0" eaLnBrk="1" latinLnBrk="0" hangingPunct="1">
      <a:defRPr sz="4602" kern="1200">
        <a:solidFill>
          <a:schemeClr val="tx1"/>
        </a:solidFill>
        <a:latin typeface="+mn-lt"/>
        <a:ea typeface="+mn-ea"/>
        <a:cs typeface="+mn-cs"/>
      </a:defRPr>
    </a:lvl2pPr>
    <a:lvl3pPr marL="3506911" algn="l" defTabSz="3506911" rtl="0" eaLnBrk="1" latinLnBrk="0" hangingPunct="1">
      <a:defRPr sz="4602" kern="1200">
        <a:solidFill>
          <a:schemeClr val="tx1"/>
        </a:solidFill>
        <a:latin typeface="+mn-lt"/>
        <a:ea typeface="+mn-ea"/>
        <a:cs typeface="+mn-cs"/>
      </a:defRPr>
    </a:lvl3pPr>
    <a:lvl4pPr marL="5260366" algn="l" defTabSz="3506911" rtl="0" eaLnBrk="1" latinLnBrk="0" hangingPunct="1">
      <a:defRPr sz="4602" kern="1200">
        <a:solidFill>
          <a:schemeClr val="tx1"/>
        </a:solidFill>
        <a:latin typeface="+mn-lt"/>
        <a:ea typeface="+mn-ea"/>
        <a:cs typeface="+mn-cs"/>
      </a:defRPr>
    </a:lvl4pPr>
    <a:lvl5pPr marL="7013822" algn="l" defTabSz="3506911" rtl="0" eaLnBrk="1" latinLnBrk="0" hangingPunct="1">
      <a:defRPr sz="4602" kern="1200">
        <a:solidFill>
          <a:schemeClr val="tx1"/>
        </a:solidFill>
        <a:latin typeface="+mn-lt"/>
        <a:ea typeface="+mn-ea"/>
        <a:cs typeface="+mn-cs"/>
      </a:defRPr>
    </a:lvl5pPr>
    <a:lvl6pPr marL="8767278" algn="l" defTabSz="3506911" rtl="0" eaLnBrk="1" latinLnBrk="0" hangingPunct="1">
      <a:defRPr sz="4602" kern="1200">
        <a:solidFill>
          <a:schemeClr val="tx1"/>
        </a:solidFill>
        <a:latin typeface="+mn-lt"/>
        <a:ea typeface="+mn-ea"/>
        <a:cs typeface="+mn-cs"/>
      </a:defRPr>
    </a:lvl6pPr>
    <a:lvl7pPr marL="10520732" algn="l" defTabSz="3506911" rtl="0" eaLnBrk="1" latinLnBrk="0" hangingPunct="1">
      <a:defRPr sz="4602" kern="1200">
        <a:solidFill>
          <a:schemeClr val="tx1"/>
        </a:solidFill>
        <a:latin typeface="+mn-lt"/>
        <a:ea typeface="+mn-ea"/>
        <a:cs typeface="+mn-cs"/>
      </a:defRPr>
    </a:lvl7pPr>
    <a:lvl8pPr marL="12274189" algn="l" defTabSz="3506911" rtl="0" eaLnBrk="1" latinLnBrk="0" hangingPunct="1">
      <a:defRPr sz="4602" kern="1200">
        <a:solidFill>
          <a:schemeClr val="tx1"/>
        </a:solidFill>
        <a:latin typeface="+mn-lt"/>
        <a:ea typeface="+mn-ea"/>
        <a:cs typeface="+mn-cs"/>
      </a:defRPr>
    </a:lvl8pPr>
    <a:lvl9pPr marL="14027643" algn="l" defTabSz="3506911" rtl="0" eaLnBrk="1" latinLnBrk="0" hangingPunct="1">
      <a:defRPr sz="460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47775" y="1143000"/>
            <a:ext cx="436245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7621AD-380F-4064-B12B-9E5DB292AAD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4377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9687" y="4953986"/>
            <a:ext cx="36376451" cy="10538601"/>
          </a:xfrm>
        </p:spPr>
        <p:txBody>
          <a:bodyPr anchor="b"/>
          <a:lstStyle>
            <a:lvl1pPr algn="ctr">
              <a:defRPr sz="8483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49478" y="15898996"/>
            <a:ext cx="32096869" cy="7308349"/>
          </a:xfrm>
        </p:spPr>
        <p:txBody>
          <a:bodyPr/>
          <a:lstStyle>
            <a:lvl1pPr marL="0" indent="0" algn="ctr">
              <a:buNone/>
              <a:defRPr sz="3393"/>
            </a:lvl1pPr>
            <a:lvl2pPr marL="646389" indent="0" algn="ctr">
              <a:buNone/>
              <a:defRPr sz="2828"/>
            </a:lvl2pPr>
            <a:lvl3pPr marL="1292779" indent="0" algn="ctr">
              <a:buNone/>
              <a:defRPr sz="2545"/>
            </a:lvl3pPr>
            <a:lvl4pPr marL="1939168" indent="0" algn="ctr">
              <a:buNone/>
              <a:defRPr sz="2262"/>
            </a:lvl4pPr>
            <a:lvl5pPr marL="2585557" indent="0" algn="ctr">
              <a:buNone/>
              <a:defRPr sz="2262"/>
            </a:lvl5pPr>
            <a:lvl6pPr marL="3231947" indent="0" algn="ctr">
              <a:buNone/>
              <a:defRPr sz="2262"/>
            </a:lvl6pPr>
            <a:lvl7pPr marL="3878336" indent="0" algn="ctr">
              <a:buNone/>
              <a:defRPr sz="2262"/>
            </a:lvl7pPr>
            <a:lvl8pPr marL="4524726" indent="0" algn="ctr">
              <a:buNone/>
              <a:defRPr sz="2262"/>
            </a:lvl8pPr>
            <a:lvl9pPr marL="5171115" indent="0" algn="ctr">
              <a:buNone/>
              <a:defRPr sz="2262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997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461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625764" y="1611621"/>
            <a:ext cx="9227850" cy="2565280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42216" y="1611621"/>
            <a:ext cx="27148601" cy="256528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597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544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19926" y="7546600"/>
            <a:ext cx="36911399" cy="12591664"/>
          </a:xfrm>
        </p:spPr>
        <p:txBody>
          <a:bodyPr anchor="b"/>
          <a:lstStyle>
            <a:lvl1pPr>
              <a:defRPr sz="8483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19926" y="20257386"/>
            <a:ext cx="36911399" cy="6621659"/>
          </a:xfrm>
        </p:spPr>
        <p:txBody>
          <a:bodyPr/>
          <a:lstStyle>
            <a:lvl1pPr marL="0" indent="0">
              <a:buNone/>
              <a:defRPr sz="3393">
                <a:solidFill>
                  <a:schemeClr val="tx1"/>
                </a:solidFill>
              </a:defRPr>
            </a:lvl1pPr>
            <a:lvl2pPr marL="646389" indent="0">
              <a:buNone/>
              <a:defRPr sz="2828">
                <a:solidFill>
                  <a:schemeClr val="tx1">
                    <a:tint val="75000"/>
                  </a:schemeClr>
                </a:solidFill>
              </a:defRPr>
            </a:lvl2pPr>
            <a:lvl3pPr marL="1292779" indent="0">
              <a:buNone/>
              <a:defRPr sz="2545">
                <a:solidFill>
                  <a:schemeClr val="tx1">
                    <a:tint val="75000"/>
                  </a:schemeClr>
                </a:solidFill>
              </a:defRPr>
            </a:lvl3pPr>
            <a:lvl4pPr marL="1939168" indent="0">
              <a:buNone/>
              <a:defRPr sz="2262">
                <a:solidFill>
                  <a:schemeClr val="tx1">
                    <a:tint val="75000"/>
                  </a:schemeClr>
                </a:solidFill>
              </a:defRPr>
            </a:lvl4pPr>
            <a:lvl5pPr marL="2585557" indent="0">
              <a:buNone/>
              <a:defRPr sz="2262">
                <a:solidFill>
                  <a:schemeClr val="tx1">
                    <a:tint val="75000"/>
                  </a:schemeClr>
                </a:solidFill>
              </a:defRPr>
            </a:lvl5pPr>
            <a:lvl6pPr marL="3231947" indent="0">
              <a:buNone/>
              <a:defRPr sz="2262">
                <a:solidFill>
                  <a:schemeClr val="tx1">
                    <a:tint val="75000"/>
                  </a:schemeClr>
                </a:solidFill>
              </a:defRPr>
            </a:lvl6pPr>
            <a:lvl7pPr marL="3878336" indent="0">
              <a:buNone/>
              <a:defRPr sz="2262">
                <a:solidFill>
                  <a:schemeClr val="tx1">
                    <a:tint val="75000"/>
                  </a:schemeClr>
                </a:solidFill>
              </a:defRPr>
            </a:lvl7pPr>
            <a:lvl8pPr marL="4524726" indent="0">
              <a:buNone/>
              <a:defRPr sz="2262">
                <a:solidFill>
                  <a:schemeClr val="tx1">
                    <a:tint val="75000"/>
                  </a:schemeClr>
                </a:solidFill>
              </a:defRPr>
            </a:lvl8pPr>
            <a:lvl9pPr marL="5171115" indent="0">
              <a:buNone/>
              <a:defRPr sz="22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429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42213" y="8058106"/>
            <a:ext cx="18188226" cy="192063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665386" y="8058106"/>
            <a:ext cx="18188226" cy="192063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386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7787" y="1611628"/>
            <a:ext cx="36911399" cy="585088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7792" y="7420467"/>
            <a:ext cx="18104637" cy="3636656"/>
          </a:xfrm>
        </p:spPr>
        <p:txBody>
          <a:bodyPr anchor="b"/>
          <a:lstStyle>
            <a:lvl1pPr marL="0" indent="0">
              <a:buNone/>
              <a:defRPr sz="3393" b="1"/>
            </a:lvl1pPr>
            <a:lvl2pPr marL="646389" indent="0">
              <a:buNone/>
              <a:defRPr sz="2828" b="1"/>
            </a:lvl2pPr>
            <a:lvl3pPr marL="1292779" indent="0">
              <a:buNone/>
              <a:defRPr sz="2545" b="1"/>
            </a:lvl3pPr>
            <a:lvl4pPr marL="1939168" indent="0">
              <a:buNone/>
              <a:defRPr sz="2262" b="1"/>
            </a:lvl4pPr>
            <a:lvl5pPr marL="2585557" indent="0">
              <a:buNone/>
              <a:defRPr sz="2262" b="1"/>
            </a:lvl5pPr>
            <a:lvl6pPr marL="3231947" indent="0">
              <a:buNone/>
              <a:defRPr sz="2262" b="1"/>
            </a:lvl6pPr>
            <a:lvl7pPr marL="3878336" indent="0">
              <a:buNone/>
              <a:defRPr sz="2262" b="1"/>
            </a:lvl7pPr>
            <a:lvl8pPr marL="4524726" indent="0">
              <a:buNone/>
              <a:defRPr sz="2262" b="1"/>
            </a:lvl8pPr>
            <a:lvl9pPr marL="5171115" indent="0">
              <a:buNone/>
              <a:defRPr sz="226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47792" y="11057123"/>
            <a:ext cx="18104637" cy="162633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665389" y="7420467"/>
            <a:ext cx="18193800" cy="3636656"/>
          </a:xfrm>
        </p:spPr>
        <p:txBody>
          <a:bodyPr anchor="b"/>
          <a:lstStyle>
            <a:lvl1pPr marL="0" indent="0">
              <a:buNone/>
              <a:defRPr sz="3393" b="1"/>
            </a:lvl1pPr>
            <a:lvl2pPr marL="646389" indent="0">
              <a:buNone/>
              <a:defRPr sz="2828" b="1"/>
            </a:lvl2pPr>
            <a:lvl3pPr marL="1292779" indent="0">
              <a:buNone/>
              <a:defRPr sz="2545" b="1"/>
            </a:lvl3pPr>
            <a:lvl4pPr marL="1939168" indent="0">
              <a:buNone/>
              <a:defRPr sz="2262" b="1"/>
            </a:lvl4pPr>
            <a:lvl5pPr marL="2585557" indent="0">
              <a:buNone/>
              <a:defRPr sz="2262" b="1"/>
            </a:lvl5pPr>
            <a:lvl6pPr marL="3231947" indent="0">
              <a:buNone/>
              <a:defRPr sz="2262" b="1"/>
            </a:lvl6pPr>
            <a:lvl7pPr marL="3878336" indent="0">
              <a:buNone/>
              <a:defRPr sz="2262" b="1"/>
            </a:lvl7pPr>
            <a:lvl8pPr marL="4524726" indent="0">
              <a:buNone/>
              <a:defRPr sz="2262" b="1"/>
            </a:lvl8pPr>
            <a:lvl9pPr marL="5171115" indent="0">
              <a:buNone/>
              <a:defRPr sz="226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665389" y="11057123"/>
            <a:ext cx="18193800" cy="162633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685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834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1561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7787" y="2018030"/>
            <a:ext cx="13802767" cy="7063105"/>
          </a:xfrm>
        </p:spPr>
        <p:txBody>
          <a:bodyPr anchor="b"/>
          <a:lstStyle>
            <a:lvl1pPr>
              <a:defRPr sz="4524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193800" y="4358391"/>
            <a:ext cx="21665386" cy="21511639"/>
          </a:xfrm>
        </p:spPr>
        <p:txBody>
          <a:bodyPr/>
          <a:lstStyle>
            <a:lvl1pPr>
              <a:defRPr sz="4524"/>
            </a:lvl1pPr>
            <a:lvl2pPr>
              <a:defRPr sz="3959"/>
            </a:lvl2pPr>
            <a:lvl3pPr>
              <a:defRPr sz="3393"/>
            </a:lvl3pPr>
            <a:lvl4pPr>
              <a:defRPr sz="2828"/>
            </a:lvl4pPr>
            <a:lvl5pPr>
              <a:defRPr sz="2828"/>
            </a:lvl5pPr>
            <a:lvl6pPr>
              <a:defRPr sz="2828"/>
            </a:lvl6pPr>
            <a:lvl7pPr>
              <a:defRPr sz="2828"/>
            </a:lvl7pPr>
            <a:lvl8pPr>
              <a:defRPr sz="2828"/>
            </a:lvl8pPr>
            <a:lvl9pPr>
              <a:defRPr sz="282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47787" y="9081135"/>
            <a:ext cx="13802767" cy="16823926"/>
          </a:xfrm>
        </p:spPr>
        <p:txBody>
          <a:bodyPr/>
          <a:lstStyle>
            <a:lvl1pPr marL="0" indent="0">
              <a:buNone/>
              <a:defRPr sz="2262"/>
            </a:lvl1pPr>
            <a:lvl2pPr marL="646389" indent="0">
              <a:buNone/>
              <a:defRPr sz="1979"/>
            </a:lvl2pPr>
            <a:lvl3pPr marL="1292779" indent="0">
              <a:buNone/>
              <a:defRPr sz="1697"/>
            </a:lvl3pPr>
            <a:lvl4pPr marL="1939168" indent="0">
              <a:buNone/>
              <a:defRPr sz="1414"/>
            </a:lvl4pPr>
            <a:lvl5pPr marL="2585557" indent="0">
              <a:buNone/>
              <a:defRPr sz="1414"/>
            </a:lvl5pPr>
            <a:lvl6pPr marL="3231947" indent="0">
              <a:buNone/>
              <a:defRPr sz="1414"/>
            </a:lvl6pPr>
            <a:lvl7pPr marL="3878336" indent="0">
              <a:buNone/>
              <a:defRPr sz="1414"/>
            </a:lvl7pPr>
            <a:lvl8pPr marL="4524726" indent="0">
              <a:buNone/>
              <a:defRPr sz="1414"/>
            </a:lvl8pPr>
            <a:lvl9pPr marL="5171115" indent="0">
              <a:buNone/>
              <a:defRPr sz="141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791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7787" y="2018030"/>
            <a:ext cx="13802767" cy="7063105"/>
          </a:xfrm>
        </p:spPr>
        <p:txBody>
          <a:bodyPr anchor="b"/>
          <a:lstStyle>
            <a:lvl1pPr>
              <a:defRPr sz="4524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193800" y="4358391"/>
            <a:ext cx="21665386" cy="21511639"/>
          </a:xfrm>
        </p:spPr>
        <p:txBody>
          <a:bodyPr anchor="t"/>
          <a:lstStyle>
            <a:lvl1pPr marL="0" indent="0">
              <a:buNone/>
              <a:defRPr sz="4524"/>
            </a:lvl1pPr>
            <a:lvl2pPr marL="646389" indent="0">
              <a:buNone/>
              <a:defRPr sz="3959"/>
            </a:lvl2pPr>
            <a:lvl3pPr marL="1292779" indent="0">
              <a:buNone/>
              <a:defRPr sz="3393"/>
            </a:lvl3pPr>
            <a:lvl4pPr marL="1939168" indent="0">
              <a:buNone/>
              <a:defRPr sz="2828"/>
            </a:lvl4pPr>
            <a:lvl5pPr marL="2585557" indent="0">
              <a:buNone/>
              <a:defRPr sz="2828"/>
            </a:lvl5pPr>
            <a:lvl6pPr marL="3231947" indent="0">
              <a:buNone/>
              <a:defRPr sz="2828"/>
            </a:lvl6pPr>
            <a:lvl7pPr marL="3878336" indent="0">
              <a:buNone/>
              <a:defRPr sz="2828"/>
            </a:lvl7pPr>
            <a:lvl8pPr marL="4524726" indent="0">
              <a:buNone/>
              <a:defRPr sz="2828"/>
            </a:lvl8pPr>
            <a:lvl9pPr marL="5171115" indent="0">
              <a:buNone/>
              <a:defRPr sz="2828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47787" y="9081135"/>
            <a:ext cx="13802767" cy="16823926"/>
          </a:xfrm>
        </p:spPr>
        <p:txBody>
          <a:bodyPr/>
          <a:lstStyle>
            <a:lvl1pPr marL="0" indent="0">
              <a:buNone/>
              <a:defRPr sz="2262"/>
            </a:lvl1pPr>
            <a:lvl2pPr marL="646389" indent="0">
              <a:buNone/>
              <a:defRPr sz="1979"/>
            </a:lvl2pPr>
            <a:lvl3pPr marL="1292779" indent="0">
              <a:buNone/>
              <a:defRPr sz="1697"/>
            </a:lvl3pPr>
            <a:lvl4pPr marL="1939168" indent="0">
              <a:buNone/>
              <a:defRPr sz="1414"/>
            </a:lvl4pPr>
            <a:lvl5pPr marL="2585557" indent="0">
              <a:buNone/>
              <a:defRPr sz="1414"/>
            </a:lvl5pPr>
            <a:lvl6pPr marL="3231947" indent="0">
              <a:buNone/>
              <a:defRPr sz="1414"/>
            </a:lvl6pPr>
            <a:lvl7pPr marL="3878336" indent="0">
              <a:buNone/>
              <a:defRPr sz="1414"/>
            </a:lvl7pPr>
            <a:lvl8pPr marL="4524726" indent="0">
              <a:buNone/>
              <a:defRPr sz="1414"/>
            </a:lvl8pPr>
            <a:lvl9pPr marL="5171115" indent="0">
              <a:buNone/>
              <a:defRPr sz="141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245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42213" y="1611628"/>
            <a:ext cx="36911399" cy="58508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2213" y="8058106"/>
            <a:ext cx="36911399" cy="192063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42213" y="28056229"/>
            <a:ext cx="9629061" cy="161162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9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12/12/2022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176117" y="28056229"/>
            <a:ext cx="14443591" cy="161162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9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224551" y="28056229"/>
            <a:ext cx="9629061" cy="161162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9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549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1.png"/><Relationship Id="rId7" Type="http://schemas.openxmlformats.org/officeDocument/2006/relationships/image" Target="../media/image4.jpeg"/><Relationship Id="rId12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eg"/><Relationship Id="rId11" Type="http://schemas.openxmlformats.org/officeDocument/2006/relationships/image" Target="../media/image8.jpeg"/><Relationship Id="rId5" Type="http://schemas.openxmlformats.org/officeDocument/2006/relationships/image" Target="../media/image2.jpeg"/><Relationship Id="rId10" Type="http://schemas.openxmlformats.org/officeDocument/2006/relationships/image" Target="../media/image7.jpg"/><Relationship Id="rId4" Type="http://schemas.microsoft.com/office/2007/relationships/hdphoto" Target="../media/hdphoto1.wdp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8BFF96D-B10A-49CE-7866-5A6A694294B2}"/>
              </a:ext>
            </a:extLst>
          </p:cNvPr>
          <p:cNvSpPr txBox="1"/>
          <p:nvPr/>
        </p:nvSpPr>
        <p:spPr>
          <a:xfrm>
            <a:off x="1" y="1"/>
            <a:ext cx="42795824" cy="2400657"/>
          </a:xfrm>
          <a:prstGeom prst="rect">
            <a:avLst/>
          </a:prstGeom>
          <a:solidFill>
            <a:schemeClr val="accent5">
              <a:lumMod val="50000"/>
            </a:schemeClr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ar-SA" sz="3000" b="1" dirty="0">
                <a:latin typeface="+mj-lt"/>
              </a:rPr>
              <a:t>             </a:t>
            </a:r>
            <a:endParaRPr lang="en-US" sz="3000" b="1" dirty="0">
              <a:latin typeface="+mj-lt"/>
            </a:endParaRPr>
          </a:p>
          <a:p>
            <a:pPr algn="ctr"/>
            <a:endParaRPr lang="en-US" sz="3000" b="1" dirty="0">
              <a:latin typeface="+mj-lt"/>
            </a:endParaRPr>
          </a:p>
          <a:p>
            <a:pPr algn="ctr"/>
            <a:endParaRPr lang="en-US" sz="3000" b="1" dirty="0">
              <a:latin typeface="+mj-lt"/>
            </a:endParaRPr>
          </a:p>
          <a:p>
            <a:pPr algn="ctr"/>
            <a:endParaRPr lang="en-US" sz="3000" b="1" dirty="0">
              <a:latin typeface="+mj-lt"/>
            </a:endParaRPr>
          </a:p>
          <a:p>
            <a:pPr algn="ctr"/>
            <a:endParaRPr lang="en-US" sz="3000" b="1" dirty="0">
              <a:latin typeface="+mj-lt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3AAED7D-494B-103B-4228-E8534AB8D53D}"/>
              </a:ext>
            </a:extLst>
          </p:cNvPr>
          <p:cNvSpPr txBox="1"/>
          <p:nvPr/>
        </p:nvSpPr>
        <p:spPr>
          <a:xfrm>
            <a:off x="-4" y="4110739"/>
            <a:ext cx="9553074" cy="1012068"/>
          </a:xfrm>
          <a:prstGeom prst="rect">
            <a:avLst/>
          </a:prstGeom>
          <a:solidFill>
            <a:schemeClr val="bg1"/>
          </a:solidFill>
          <a:effectLst>
            <a:softEdge rad="63500"/>
          </a:effectLst>
        </p:spPr>
        <p:txBody>
          <a:bodyPr rot="0" spcFirstLastPara="0" vertOverflow="overflow" horzOverflow="overflow" vert="horz" wrap="square" lIns="35491" tIns="17746" rIns="35491" bIns="17746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ct val="110000"/>
              </a:lnSpc>
            </a:pP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Design a sustainable &amp; efficient residential building that supplies it energy need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87DD6CF-A221-2475-4FA0-B440EBD38E90}"/>
              </a:ext>
            </a:extLst>
          </p:cNvPr>
          <p:cNvSpPr/>
          <p:nvPr/>
        </p:nvSpPr>
        <p:spPr>
          <a:xfrm>
            <a:off x="-3" y="2702250"/>
            <a:ext cx="9553073" cy="1154067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5491" tIns="17746" rIns="35491" bIns="17746" rtlCol="0" anchor="ctr"/>
          <a:lstStyle/>
          <a:p>
            <a:pPr lvl="0" algn="ctr" defTabSz="1384170"/>
            <a:r>
              <a:rPr lang="en-US" sz="3000" dirty="0">
                <a:solidFill>
                  <a:prstClr val="white"/>
                </a:solidFill>
              </a:rPr>
              <a:t>Problem Statement</a:t>
            </a:r>
            <a:endParaRPr lang="en-US" sz="30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56A81539-C9B1-4D76-B457-C246E06F3091}"/>
              </a:ext>
            </a:extLst>
          </p:cNvPr>
          <p:cNvSpPr txBox="1"/>
          <p:nvPr/>
        </p:nvSpPr>
        <p:spPr>
          <a:xfrm>
            <a:off x="-1158237" y="151105"/>
            <a:ext cx="1840714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ZERO-Net Energy Building                </a:t>
            </a:r>
          </a:p>
          <a:p>
            <a:endParaRPr lang="en-US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2BC905D-1666-4CED-9A44-7DF9B43BA06B}"/>
              </a:ext>
            </a:extLst>
          </p:cNvPr>
          <p:cNvSpPr/>
          <p:nvPr/>
        </p:nvSpPr>
        <p:spPr>
          <a:xfrm>
            <a:off x="15207916" y="171805"/>
            <a:ext cx="2182528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Done by </a:t>
            </a:r>
            <a:r>
              <a:rPr lang="en-US" sz="3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Fares </a:t>
            </a:r>
            <a:r>
              <a:rPr lang="en-US" sz="3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Alqahtani</a:t>
            </a:r>
            <a:r>
              <a:rPr lang="en-US" sz="3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Abdulrahman Bukhari, Nasser </a:t>
            </a:r>
            <a:r>
              <a:rPr lang="en-US" sz="3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Baarma</a:t>
            </a:r>
            <a:r>
              <a:rPr lang="en-US" sz="3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and Abdullah </a:t>
            </a:r>
            <a:r>
              <a:rPr lang="en-US" sz="3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alhussain</a:t>
            </a:r>
            <a:r>
              <a:rPr lang="en-US" sz="3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endParaRPr lang="en-US" sz="3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Team 2 Instructor: </a:t>
            </a:r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Dr. Muhammad </a:t>
            </a:r>
            <a:r>
              <a:rPr lang="en-US" sz="3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Emzir</a:t>
            </a:r>
            <a:endParaRPr lang="en-US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5" name="Picture 2" descr="See the source image">
            <a:extLst>
              <a:ext uri="{FF2B5EF4-FFF2-40B4-BE49-F238E27FC236}">
                <a16:creationId xmlns:a16="http://schemas.microsoft.com/office/drawing/2014/main" id="{4348455C-18E0-4366-919A-8BEEAF5093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34521" y="-229229"/>
            <a:ext cx="3983644" cy="27919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3" name="Rectangle 52">
            <a:extLst>
              <a:ext uri="{FF2B5EF4-FFF2-40B4-BE49-F238E27FC236}">
                <a16:creationId xmlns:a16="http://schemas.microsoft.com/office/drawing/2014/main" id="{AF07D019-C131-40F7-8395-B9ACFC2E65FE}"/>
              </a:ext>
            </a:extLst>
          </p:cNvPr>
          <p:cNvSpPr/>
          <p:nvPr/>
        </p:nvSpPr>
        <p:spPr>
          <a:xfrm>
            <a:off x="-2" y="5284293"/>
            <a:ext cx="9553072" cy="1154067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5491" tIns="17746" rIns="35491" bIns="17746" rtlCol="0" anchor="ctr"/>
          <a:lstStyle/>
          <a:p>
            <a:pPr algn="ctr"/>
            <a:r>
              <a:rPr lang="en-US" sz="3000" dirty="0">
                <a:solidFill>
                  <a:schemeClr val="bg1"/>
                </a:solidFill>
              </a:rPr>
              <a:t>Constraints</a:t>
            </a:r>
            <a:endParaRPr lang="en-US" sz="3000" dirty="0">
              <a:solidFill>
                <a:schemeClr val="bg1"/>
              </a:solidFill>
              <a:cs typeface="Calibri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D0DFCCD4-4FAB-499A-9FF7-4448D04FF5FE}"/>
              </a:ext>
            </a:extLst>
          </p:cNvPr>
          <p:cNvSpPr txBox="1"/>
          <p:nvPr/>
        </p:nvSpPr>
        <p:spPr>
          <a:xfrm>
            <a:off x="0" y="6704824"/>
            <a:ext cx="9594118" cy="4652487"/>
          </a:xfrm>
          <a:prstGeom prst="rect">
            <a:avLst/>
          </a:prstGeom>
          <a:solidFill>
            <a:schemeClr val="bg1"/>
          </a:solidFill>
          <a:effectLst>
            <a:softEdge rad="63500"/>
          </a:effectLst>
        </p:spPr>
        <p:txBody>
          <a:bodyPr rot="0" spcFirstLastPara="0" vertOverflow="overflow" horzOverflow="overflow" vert="horz" wrap="square" lIns="35491" tIns="17746" rIns="35491" bIns="17746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000" dirty="0"/>
              <a:t>• Land Area 201.5 m2 </a:t>
            </a:r>
          </a:p>
          <a:p>
            <a:r>
              <a:rPr lang="en-US" sz="3000" dirty="0"/>
              <a:t>• built-up area of 256m2 (villa with two-level)</a:t>
            </a:r>
            <a:endParaRPr lang="en-US" sz="3000" dirty="0">
              <a:cs typeface="Calibri"/>
            </a:endParaRPr>
          </a:p>
          <a:p>
            <a:r>
              <a:rPr lang="en-US" sz="3000" dirty="0"/>
              <a:t>• Overall Cost must not exceed 500,000 SR (estimated to be less than 440,00SR) </a:t>
            </a:r>
          </a:p>
          <a:p>
            <a:r>
              <a:rPr lang="en-US" sz="3000" dirty="0"/>
              <a:t>• Energy produced by the solar panels (250w/m2 ) </a:t>
            </a:r>
          </a:p>
          <a:p>
            <a:r>
              <a:rPr lang="en-US" sz="3000" dirty="0"/>
              <a:t>• Average efficiency of PV panels is 20% </a:t>
            </a:r>
          </a:p>
          <a:p>
            <a:r>
              <a:rPr lang="en-US" sz="3000" dirty="0"/>
              <a:t>• Saudi Building Code (SBC):</a:t>
            </a:r>
          </a:p>
          <a:p>
            <a:r>
              <a:rPr lang="en-US" sz="3000" dirty="0"/>
              <a:t> ➢ SBC 301 (Structural – Loading and Forces) </a:t>
            </a:r>
          </a:p>
          <a:p>
            <a:r>
              <a:rPr lang="en-US" sz="3000" dirty="0"/>
              <a:t>➢ SBC 602 (Energy Conservation – Residential) </a:t>
            </a:r>
          </a:p>
          <a:p>
            <a:r>
              <a:rPr lang="en-US" sz="3000" dirty="0"/>
              <a:t>➢ SBC 304 (Structural – Concrete Structures)</a:t>
            </a:r>
            <a:endParaRPr lang="en-US" sz="3000" b="1" dirty="0">
              <a:cs typeface="Calibri" panose="020F0502020204030204"/>
            </a:endParaRP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86666CC1-150F-440B-B71F-D9390BA6D7B5}"/>
              </a:ext>
            </a:extLst>
          </p:cNvPr>
          <p:cNvSpPr/>
          <p:nvPr/>
        </p:nvSpPr>
        <p:spPr>
          <a:xfrm>
            <a:off x="-4" y="11432278"/>
            <a:ext cx="9553072" cy="1283959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5491" tIns="17746" rIns="35491" bIns="17746" rtlCol="0" anchor="ctr"/>
          <a:lstStyle/>
          <a:p>
            <a:pPr algn="ctr"/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Technical Specifications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D5D12118-8395-4802-80F3-1CB7C80A265B}"/>
              </a:ext>
            </a:extLst>
          </p:cNvPr>
          <p:cNvSpPr txBox="1"/>
          <p:nvPr/>
        </p:nvSpPr>
        <p:spPr>
          <a:xfrm>
            <a:off x="-4" y="12877580"/>
            <a:ext cx="9477618" cy="5596592"/>
          </a:xfrm>
          <a:prstGeom prst="rect">
            <a:avLst/>
          </a:prstGeom>
          <a:solidFill>
            <a:schemeClr val="bg1"/>
          </a:solidFill>
          <a:effectLst>
            <a:softEdge rad="63500"/>
          </a:effectLst>
        </p:spPr>
        <p:txBody>
          <a:bodyPr rot="0" spcFirstLastPara="0" vertOverflow="overflow" horzOverflow="overflow" vert="horz" wrap="square" lIns="35491" tIns="17746" rIns="35491" bIns="17746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404222" indent="-404222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3000" dirty="0"/>
              <a:t> Off-grid System Capacity of 20kWh</a:t>
            </a:r>
          </a:p>
          <a:p>
            <a:pPr marL="404222" indent="-404222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3000" dirty="0"/>
              <a:t> Efficient Reinforcement Concrete Design (As min/ A req = 0.90)</a:t>
            </a:r>
            <a:endParaRPr lang="en-US" sz="3000" dirty="0">
              <a:cs typeface="Calibri"/>
            </a:endParaRPr>
          </a:p>
          <a:p>
            <a:pPr marL="404222" indent="-404222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3000" dirty="0"/>
              <a:t>  Heat Insolation (U-value &lt; 0.611 w/m^2k),(R-value &gt; 1.5) m^2C/W</a:t>
            </a:r>
            <a:endParaRPr lang="en-US" sz="3000" dirty="0">
              <a:cs typeface="Calibri"/>
            </a:endParaRPr>
          </a:p>
          <a:p>
            <a:pPr marL="404222" indent="-404222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3000" dirty="0"/>
              <a:t> Efficient HVAC (5.0kWh)</a:t>
            </a:r>
            <a:endParaRPr lang="en-US" sz="3000" dirty="0">
              <a:cs typeface="Calibri"/>
            </a:endParaRPr>
          </a:p>
          <a:p>
            <a:pPr marL="404222" indent="-404222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3000" dirty="0"/>
              <a:t> A microcontroller with Bluetooth, 15 General-purpose input/output (GPIO) pins, and 10 analog input pins for every room </a:t>
            </a:r>
            <a:endParaRPr lang="en-US" sz="3000" dirty="0">
              <a:cs typeface="Calibri"/>
            </a:endParaRPr>
          </a:p>
          <a:p>
            <a:pPr marL="404222" indent="-404222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3000" dirty="0"/>
              <a:t> A user interface that is accessible through the internet </a:t>
            </a:r>
            <a:endParaRPr lang="en-US" sz="3000" dirty="0">
              <a:cs typeface="Calibri"/>
            </a:endParaRPr>
          </a:p>
          <a:p>
            <a:pPr marL="404222" indent="-404222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3000" dirty="0"/>
              <a:t> Grey Water System 2000-3000 L ( Total Tank Storage)</a:t>
            </a:r>
            <a:endParaRPr lang="en-US" sz="3000" dirty="0">
              <a:latin typeface="Calibri"/>
              <a:cs typeface="Calibri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F173CA8-35D3-C020-39BA-6ACC9F51648C}"/>
              </a:ext>
            </a:extLst>
          </p:cNvPr>
          <p:cNvSpPr/>
          <p:nvPr/>
        </p:nvSpPr>
        <p:spPr>
          <a:xfrm>
            <a:off x="39890" y="18505298"/>
            <a:ext cx="9473283" cy="1154067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5491" tIns="17746" rIns="35491" bIns="17746" rtlCol="0" anchor="ctr"/>
          <a:lstStyle/>
          <a:p>
            <a:pPr algn="ctr"/>
            <a:r>
              <a:rPr lang="en-US" sz="30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Concepts Evaluation</a:t>
            </a:r>
            <a:endParaRPr lang="en-US" sz="3000" dirty="0">
              <a:solidFill>
                <a:schemeClr val="bg1"/>
              </a:solidFill>
              <a:latin typeface="Arial"/>
              <a:cs typeface="Calibri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005D11F-9123-2BAC-525B-B0B6825BC8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9172659"/>
              </p:ext>
            </p:extLst>
          </p:nvPr>
        </p:nvGraphicFramePr>
        <p:xfrm>
          <a:off x="60413" y="19690491"/>
          <a:ext cx="9432236" cy="82511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17512">
                  <a:extLst>
                    <a:ext uri="{9D8B030D-6E8A-4147-A177-3AD203B41FA5}">
                      <a16:colId xmlns:a16="http://schemas.microsoft.com/office/drawing/2014/main" val="2024103059"/>
                    </a:ext>
                  </a:extLst>
                </a:gridCol>
                <a:gridCol w="1088298">
                  <a:extLst>
                    <a:ext uri="{9D8B030D-6E8A-4147-A177-3AD203B41FA5}">
                      <a16:colId xmlns:a16="http://schemas.microsoft.com/office/drawing/2014/main" val="3183424220"/>
                    </a:ext>
                  </a:extLst>
                </a:gridCol>
                <a:gridCol w="1284548">
                  <a:extLst>
                    <a:ext uri="{9D8B030D-6E8A-4147-A177-3AD203B41FA5}">
                      <a16:colId xmlns:a16="http://schemas.microsoft.com/office/drawing/2014/main" val="2416434022"/>
                    </a:ext>
                  </a:extLst>
                </a:gridCol>
                <a:gridCol w="1088298">
                  <a:extLst>
                    <a:ext uri="{9D8B030D-6E8A-4147-A177-3AD203B41FA5}">
                      <a16:colId xmlns:a16="http://schemas.microsoft.com/office/drawing/2014/main" val="1033409029"/>
                    </a:ext>
                  </a:extLst>
                </a:gridCol>
                <a:gridCol w="1653580">
                  <a:extLst>
                    <a:ext uri="{9D8B030D-6E8A-4147-A177-3AD203B41FA5}">
                      <a16:colId xmlns:a16="http://schemas.microsoft.com/office/drawing/2014/main" val="3235875240"/>
                    </a:ext>
                  </a:extLst>
                </a:gridCol>
              </a:tblGrid>
              <a:tr h="455089">
                <a:tc>
                  <a:txBody>
                    <a:bodyPr/>
                    <a:lstStyle/>
                    <a:p>
                      <a:pPr algn="ctr" fontAlgn="auto"/>
                      <a:r>
                        <a:rPr lang="en-US" sz="2900" dirty="0">
                          <a:effectLst/>
                        </a:rPr>
                        <a:t>​</a:t>
                      </a:r>
                      <a:endParaRPr lang="en-US" sz="2900" b="1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4680" marR="64680" marT="32340" marB="32340" anchor="ctr"/>
                </a:tc>
                <a:tc gridSpan="4">
                  <a:txBody>
                    <a:bodyPr/>
                    <a:lstStyle/>
                    <a:p>
                      <a:pPr algn="ctr" fontAlgn="base"/>
                      <a:r>
                        <a:rPr lang="en-US" sz="2900">
                          <a:effectLst/>
                        </a:rPr>
                        <a:t>Concept​</a:t>
                      </a:r>
                      <a:endParaRPr lang="en-US" sz="2900" b="1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marL="64680" marR="64680" marT="32340" marB="3234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4343332"/>
                  </a:ext>
                </a:extLst>
              </a:tr>
              <a:tr h="455089"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2900">
                          <a:effectLst/>
                        </a:rPr>
                        <a:t>Criteria​</a:t>
                      </a:r>
                      <a:endParaRPr lang="en-US" sz="2900" b="1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marL="64680" marR="64680" marT="32340" marB="3234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2900">
                          <a:effectLst/>
                        </a:rPr>
                        <a:t>A​</a:t>
                      </a:r>
                    </a:p>
                  </a:txBody>
                  <a:tcPr marL="64680" marR="64680" marT="32340" marB="3234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2900">
                          <a:effectLst/>
                        </a:rPr>
                        <a:t>B​</a:t>
                      </a:r>
                    </a:p>
                  </a:txBody>
                  <a:tcPr marL="64680" marR="64680" marT="32340" marB="3234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2900">
                          <a:effectLst/>
                        </a:rPr>
                        <a:t>C​</a:t>
                      </a:r>
                    </a:p>
                  </a:txBody>
                  <a:tcPr marL="64680" marR="64680" marT="32340" marB="3234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2900">
                          <a:effectLst/>
                        </a:rPr>
                        <a:t>D​</a:t>
                      </a:r>
                    </a:p>
                  </a:txBody>
                  <a:tcPr marL="64680" marR="64680" marT="32340" marB="32340" anchor="ctr"/>
                </a:tc>
                <a:extLst>
                  <a:ext uri="{0D108BD9-81ED-4DB2-BD59-A6C34878D82A}">
                    <a16:rowId xmlns:a16="http://schemas.microsoft.com/office/drawing/2014/main" val="3562173521"/>
                  </a:ext>
                </a:extLst>
              </a:tr>
              <a:tr h="455089">
                <a:tc>
                  <a:txBody>
                    <a:bodyPr/>
                    <a:lstStyle/>
                    <a:p>
                      <a:pPr fontAlgn="base"/>
                      <a:r>
                        <a:rPr lang="en-US" sz="2900">
                          <a:effectLst/>
                        </a:rPr>
                        <a:t>Capital Cost​</a:t>
                      </a:r>
                      <a:endParaRPr lang="en-US" sz="2900" b="1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marL="64680" marR="64680" marT="32340" marB="3234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2900">
                          <a:effectLst/>
                        </a:rPr>
                        <a:t>+​</a:t>
                      </a:r>
                    </a:p>
                  </a:txBody>
                  <a:tcPr marL="64680" marR="64680" marT="32340" marB="3234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2900">
                          <a:effectLst/>
                        </a:rPr>
                        <a:t>-​</a:t>
                      </a:r>
                    </a:p>
                  </a:txBody>
                  <a:tcPr marL="64680" marR="64680" marT="32340" marB="3234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2900">
                          <a:effectLst/>
                        </a:rPr>
                        <a:t>-​</a:t>
                      </a:r>
                    </a:p>
                  </a:txBody>
                  <a:tcPr marL="64680" marR="64680" marT="32340" marB="3234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2900">
                          <a:effectLst/>
                        </a:rPr>
                        <a:t>-​</a:t>
                      </a:r>
                    </a:p>
                  </a:txBody>
                  <a:tcPr marL="64680" marR="64680" marT="32340" marB="32340" anchor="ctr"/>
                </a:tc>
                <a:extLst>
                  <a:ext uri="{0D108BD9-81ED-4DB2-BD59-A6C34878D82A}">
                    <a16:rowId xmlns:a16="http://schemas.microsoft.com/office/drawing/2014/main" val="1297655188"/>
                  </a:ext>
                </a:extLst>
              </a:tr>
              <a:tr h="455089">
                <a:tc>
                  <a:txBody>
                    <a:bodyPr/>
                    <a:lstStyle/>
                    <a:p>
                      <a:pPr fontAlgn="base"/>
                      <a:r>
                        <a:rPr lang="en-US" sz="2900">
                          <a:effectLst/>
                        </a:rPr>
                        <a:t>Operation Cost​</a:t>
                      </a:r>
                      <a:endParaRPr lang="en-US" sz="2900" b="1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marL="64680" marR="64680" marT="32340" marB="3234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2900">
                          <a:effectLst/>
                        </a:rPr>
                        <a:t>-​</a:t>
                      </a:r>
                    </a:p>
                  </a:txBody>
                  <a:tcPr marL="64680" marR="64680" marT="32340" marB="3234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2900">
                          <a:effectLst/>
                        </a:rPr>
                        <a:t>+​</a:t>
                      </a:r>
                    </a:p>
                  </a:txBody>
                  <a:tcPr marL="64680" marR="64680" marT="32340" marB="3234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2900">
                          <a:effectLst/>
                        </a:rPr>
                        <a:t>0​</a:t>
                      </a:r>
                    </a:p>
                  </a:txBody>
                  <a:tcPr marL="64680" marR="64680" marT="32340" marB="3234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2900">
                          <a:effectLst/>
                        </a:rPr>
                        <a:t>-​</a:t>
                      </a:r>
                    </a:p>
                  </a:txBody>
                  <a:tcPr marL="64680" marR="64680" marT="32340" marB="32340" anchor="ctr"/>
                </a:tc>
                <a:extLst>
                  <a:ext uri="{0D108BD9-81ED-4DB2-BD59-A6C34878D82A}">
                    <a16:rowId xmlns:a16="http://schemas.microsoft.com/office/drawing/2014/main" val="3206882316"/>
                  </a:ext>
                </a:extLst>
              </a:tr>
              <a:tr h="455089">
                <a:tc>
                  <a:txBody>
                    <a:bodyPr/>
                    <a:lstStyle/>
                    <a:p>
                      <a:pPr fontAlgn="base"/>
                      <a:r>
                        <a:rPr lang="en-US" sz="2900">
                          <a:effectLst/>
                        </a:rPr>
                        <a:t>Reliability​</a:t>
                      </a:r>
                      <a:endParaRPr lang="en-US" sz="2900" b="1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marL="64680" marR="64680" marT="32340" marB="3234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2900">
                          <a:effectLst/>
                        </a:rPr>
                        <a:t>-​</a:t>
                      </a:r>
                    </a:p>
                  </a:txBody>
                  <a:tcPr marL="64680" marR="64680" marT="32340" marB="3234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2900">
                          <a:effectLst/>
                        </a:rPr>
                        <a:t>+​</a:t>
                      </a:r>
                    </a:p>
                  </a:txBody>
                  <a:tcPr marL="64680" marR="64680" marT="32340" marB="3234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2900">
                          <a:effectLst/>
                        </a:rPr>
                        <a:t>+​</a:t>
                      </a:r>
                    </a:p>
                  </a:txBody>
                  <a:tcPr marL="64680" marR="64680" marT="32340" marB="3234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2900">
                          <a:effectLst/>
                        </a:rPr>
                        <a:t>-​</a:t>
                      </a:r>
                    </a:p>
                  </a:txBody>
                  <a:tcPr marL="64680" marR="64680" marT="32340" marB="32340" anchor="ctr"/>
                </a:tc>
                <a:extLst>
                  <a:ext uri="{0D108BD9-81ED-4DB2-BD59-A6C34878D82A}">
                    <a16:rowId xmlns:a16="http://schemas.microsoft.com/office/drawing/2014/main" val="2976364369"/>
                  </a:ext>
                </a:extLst>
              </a:tr>
              <a:tr h="455089">
                <a:tc>
                  <a:txBody>
                    <a:bodyPr/>
                    <a:lstStyle/>
                    <a:p>
                      <a:pPr fontAlgn="base"/>
                      <a:r>
                        <a:rPr lang="en-US" sz="2900">
                          <a:effectLst/>
                        </a:rPr>
                        <a:t>Sustainability​</a:t>
                      </a:r>
                      <a:endParaRPr lang="en-US" sz="2900" b="1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marL="64680" marR="64680" marT="32340" marB="3234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2900">
                          <a:effectLst/>
                        </a:rPr>
                        <a:t>0​</a:t>
                      </a:r>
                    </a:p>
                  </a:txBody>
                  <a:tcPr marL="64680" marR="64680" marT="32340" marB="3234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2900">
                          <a:effectLst/>
                        </a:rPr>
                        <a:t>0​</a:t>
                      </a:r>
                    </a:p>
                  </a:txBody>
                  <a:tcPr marL="64680" marR="64680" marT="32340" marB="3234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2900">
                          <a:effectLst/>
                        </a:rPr>
                        <a:t>+​</a:t>
                      </a:r>
                    </a:p>
                  </a:txBody>
                  <a:tcPr marL="64680" marR="64680" marT="32340" marB="3234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2900">
                          <a:effectLst/>
                        </a:rPr>
                        <a:t>0​</a:t>
                      </a:r>
                    </a:p>
                  </a:txBody>
                  <a:tcPr marL="64680" marR="64680" marT="32340" marB="32340" anchor="ctr"/>
                </a:tc>
                <a:extLst>
                  <a:ext uri="{0D108BD9-81ED-4DB2-BD59-A6C34878D82A}">
                    <a16:rowId xmlns:a16="http://schemas.microsoft.com/office/drawing/2014/main" val="4163620882"/>
                  </a:ext>
                </a:extLst>
              </a:tr>
              <a:tr h="852080">
                <a:tc>
                  <a:txBody>
                    <a:bodyPr/>
                    <a:lstStyle/>
                    <a:p>
                      <a:pPr fontAlgn="base"/>
                      <a:r>
                        <a:rPr lang="en-US" sz="2900">
                          <a:effectLst/>
                        </a:rPr>
                        <a:t>Production Carbon Footprint​</a:t>
                      </a:r>
                      <a:endParaRPr lang="en-US" sz="2900" b="1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marL="64680" marR="64680" marT="32340" marB="3234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2900">
                          <a:effectLst/>
                        </a:rPr>
                        <a:t>+​</a:t>
                      </a:r>
                    </a:p>
                  </a:txBody>
                  <a:tcPr marL="64680" marR="64680" marT="32340" marB="3234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2900">
                          <a:effectLst/>
                        </a:rPr>
                        <a:t>-​</a:t>
                      </a:r>
                    </a:p>
                  </a:txBody>
                  <a:tcPr marL="64680" marR="64680" marT="32340" marB="3234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2900">
                          <a:effectLst/>
                        </a:rPr>
                        <a:t>-​</a:t>
                      </a:r>
                    </a:p>
                  </a:txBody>
                  <a:tcPr marL="64680" marR="64680" marT="32340" marB="3234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2900">
                          <a:effectLst/>
                        </a:rPr>
                        <a:t>-​</a:t>
                      </a:r>
                    </a:p>
                  </a:txBody>
                  <a:tcPr marL="64680" marR="64680" marT="32340" marB="32340" anchor="ctr"/>
                </a:tc>
                <a:extLst>
                  <a:ext uri="{0D108BD9-81ED-4DB2-BD59-A6C34878D82A}">
                    <a16:rowId xmlns:a16="http://schemas.microsoft.com/office/drawing/2014/main" val="2409591368"/>
                  </a:ext>
                </a:extLst>
              </a:tr>
              <a:tr h="716256">
                <a:tc>
                  <a:txBody>
                    <a:bodyPr/>
                    <a:lstStyle/>
                    <a:p>
                      <a:pPr fontAlgn="base"/>
                      <a:r>
                        <a:rPr lang="en-US" sz="2900">
                          <a:effectLst/>
                        </a:rPr>
                        <a:t>Operation Carbon Footprint​</a:t>
                      </a:r>
                      <a:endParaRPr lang="en-US" sz="2900" b="1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marL="64680" marR="64680" marT="32340" marB="3234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2900">
                          <a:effectLst/>
                        </a:rPr>
                        <a:t>-​</a:t>
                      </a:r>
                    </a:p>
                  </a:txBody>
                  <a:tcPr marL="64680" marR="64680" marT="32340" marB="3234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2900">
                          <a:effectLst/>
                        </a:rPr>
                        <a:t>+​</a:t>
                      </a:r>
                    </a:p>
                  </a:txBody>
                  <a:tcPr marL="64680" marR="64680" marT="32340" marB="3234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2900">
                          <a:effectLst/>
                        </a:rPr>
                        <a:t>0​</a:t>
                      </a:r>
                    </a:p>
                  </a:txBody>
                  <a:tcPr marL="64680" marR="64680" marT="32340" marB="3234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2900">
                          <a:effectLst/>
                        </a:rPr>
                        <a:t>+​</a:t>
                      </a:r>
                    </a:p>
                  </a:txBody>
                  <a:tcPr marL="64680" marR="64680" marT="32340" marB="32340" anchor="ctr"/>
                </a:tc>
                <a:extLst>
                  <a:ext uri="{0D108BD9-81ED-4DB2-BD59-A6C34878D82A}">
                    <a16:rowId xmlns:a16="http://schemas.microsoft.com/office/drawing/2014/main" val="2363668314"/>
                  </a:ext>
                </a:extLst>
              </a:tr>
              <a:tr h="455089">
                <a:tc>
                  <a:txBody>
                    <a:bodyPr/>
                    <a:lstStyle/>
                    <a:p>
                      <a:pPr fontAlgn="base"/>
                      <a:r>
                        <a:rPr lang="en-US" sz="2900">
                          <a:effectLst/>
                        </a:rPr>
                        <a:t>Client acceptance​</a:t>
                      </a:r>
                      <a:endParaRPr lang="en-US" sz="2900" b="1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marL="64680" marR="64680" marT="32340" marB="3234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2900">
                          <a:effectLst/>
                        </a:rPr>
                        <a:t>+​</a:t>
                      </a:r>
                    </a:p>
                  </a:txBody>
                  <a:tcPr marL="64680" marR="64680" marT="32340" marB="3234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2900">
                          <a:effectLst/>
                        </a:rPr>
                        <a:t>0​</a:t>
                      </a:r>
                    </a:p>
                  </a:txBody>
                  <a:tcPr marL="64680" marR="64680" marT="32340" marB="3234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2900">
                          <a:effectLst/>
                        </a:rPr>
                        <a:t>+​</a:t>
                      </a:r>
                    </a:p>
                  </a:txBody>
                  <a:tcPr marL="64680" marR="64680" marT="32340" marB="3234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2900">
                          <a:effectLst/>
                        </a:rPr>
                        <a:t>-​</a:t>
                      </a:r>
                    </a:p>
                  </a:txBody>
                  <a:tcPr marL="64680" marR="64680" marT="32340" marB="32340" anchor="ctr"/>
                </a:tc>
                <a:extLst>
                  <a:ext uri="{0D108BD9-81ED-4DB2-BD59-A6C34878D82A}">
                    <a16:rowId xmlns:a16="http://schemas.microsoft.com/office/drawing/2014/main" val="3570245362"/>
                  </a:ext>
                </a:extLst>
              </a:tr>
              <a:tr h="455089">
                <a:tc>
                  <a:txBody>
                    <a:bodyPr/>
                    <a:lstStyle/>
                    <a:p>
                      <a:pPr fontAlgn="base"/>
                      <a:r>
                        <a:rPr lang="en-US" sz="2900">
                          <a:effectLst/>
                        </a:rPr>
                        <a:t>Sum +’s​</a:t>
                      </a:r>
                      <a:endParaRPr lang="en-US" sz="2900" b="1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marL="64680" marR="64680" marT="32340" marB="3234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2900">
                          <a:effectLst/>
                        </a:rPr>
                        <a:t>3​</a:t>
                      </a:r>
                    </a:p>
                  </a:txBody>
                  <a:tcPr marL="64680" marR="64680" marT="32340" marB="3234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2900">
                          <a:effectLst/>
                        </a:rPr>
                        <a:t>3​</a:t>
                      </a:r>
                    </a:p>
                  </a:txBody>
                  <a:tcPr marL="64680" marR="64680" marT="32340" marB="3234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2900">
                          <a:effectLst/>
                        </a:rPr>
                        <a:t>3​</a:t>
                      </a:r>
                    </a:p>
                  </a:txBody>
                  <a:tcPr marL="64680" marR="64680" marT="32340" marB="3234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2900">
                          <a:effectLst/>
                        </a:rPr>
                        <a:t>1​</a:t>
                      </a:r>
                    </a:p>
                  </a:txBody>
                  <a:tcPr marL="64680" marR="64680" marT="32340" marB="32340" anchor="ctr"/>
                </a:tc>
                <a:extLst>
                  <a:ext uri="{0D108BD9-81ED-4DB2-BD59-A6C34878D82A}">
                    <a16:rowId xmlns:a16="http://schemas.microsoft.com/office/drawing/2014/main" val="3086316737"/>
                  </a:ext>
                </a:extLst>
              </a:tr>
              <a:tr h="455089">
                <a:tc>
                  <a:txBody>
                    <a:bodyPr/>
                    <a:lstStyle/>
                    <a:p>
                      <a:pPr fontAlgn="base"/>
                      <a:r>
                        <a:rPr lang="en-US" sz="2900">
                          <a:effectLst/>
                        </a:rPr>
                        <a:t>Sum 0’s​</a:t>
                      </a:r>
                      <a:endParaRPr lang="en-US" sz="2900" b="1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marL="64680" marR="64680" marT="32340" marB="3234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2900">
                          <a:effectLst/>
                        </a:rPr>
                        <a:t>1​</a:t>
                      </a:r>
                    </a:p>
                  </a:txBody>
                  <a:tcPr marL="64680" marR="64680" marT="32340" marB="3234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2900">
                          <a:effectLst/>
                        </a:rPr>
                        <a:t>2​</a:t>
                      </a:r>
                    </a:p>
                  </a:txBody>
                  <a:tcPr marL="64680" marR="64680" marT="32340" marB="3234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2900">
                          <a:effectLst/>
                        </a:rPr>
                        <a:t>0​</a:t>
                      </a:r>
                    </a:p>
                  </a:txBody>
                  <a:tcPr marL="64680" marR="64680" marT="32340" marB="3234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2900">
                          <a:effectLst/>
                        </a:rPr>
                        <a:t>1​</a:t>
                      </a:r>
                    </a:p>
                  </a:txBody>
                  <a:tcPr marL="64680" marR="64680" marT="32340" marB="32340" anchor="ctr"/>
                </a:tc>
                <a:extLst>
                  <a:ext uri="{0D108BD9-81ED-4DB2-BD59-A6C34878D82A}">
                    <a16:rowId xmlns:a16="http://schemas.microsoft.com/office/drawing/2014/main" val="114059667"/>
                  </a:ext>
                </a:extLst>
              </a:tr>
              <a:tr h="455089">
                <a:tc>
                  <a:txBody>
                    <a:bodyPr/>
                    <a:lstStyle/>
                    <a:p>
                      <a:pPr fontAlgn="base"/>
                      <a:r>
                        <a:rPr lang="en-US" sz="2900">
                          <a:effectLst/>
                        </a:rPr>
                        <a:t>Sum -’s​</a:t>
                      </a:r>
                      <a:endParaRPr lang="en-US" sz="2900" b="1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marL="64680" marR="64680" marT="32340" marB="3234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2900">
                          <a:effectLst/>
                        </a:rPr>
                        <a:t>3​</a:t>
                      </a:r>
                    </a:p>
                  </a:txBody>
                  <a:tcPr marL="64680" marR="64680" marT="32340" marB="3234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2900">
                          <a:effectLst/>
                        </a:rPr>
                        <a:t>2​</a:t>
                      </a:r>
                    </a:p>
                  </a:txBody>
                  <a:tcPr marL="64680" marR="64680" marT="32340" marB="3234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2900">
                          <a:effectLst/>
                        </a:rPr>
                        <a:t>3​</a:t>
                      </a:r>
                    </a:p>
                  </a:txBody>
                  <a:tcPr marL="64680" marR="64680" marT="32340" marB="3234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2900">
                          <a:effectLst/>
                        </a:rPr>
                        <a:t>5​</a:t>
                      </a:r>
                    </a:p>
                  </a:txBody>
                  <a:tcPr marL="64680" marR="64680" marT="32340" marB="32340" anchor="ctr"/>
                </a:tc>
                <a:extLst>
                  <a:ext uri="{0D108BD9-81ED-4DB2-BD59-A6C34878D82A}">
                    <a16:rowId xmlns:a16="http://schemas.microsoft.com/office/drawing/2014/main" val="1575856999"/>
                  </a:ext>
                </a:extLst>
              </a:tr>
              <a:tr h="455089">
                <a:tc>
                  <a:txBody>
                    <a:bodyPr/>
                    <a:lstStyle/>
                    <a:p>
                      <a:pPr fontAlgn="base"/>
                      <a:r>
                        <a:rPr lang="en-US" sz="2900">
                          <a:effectLst/>
                        </a:rPr>
                        <a:t>Net Score​</a:t>
                      </a:r>
                      <a:endParaRPr lang="en-US" sz="2900" b="1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marL="64680" marR="64680" marT="32340" marB="3234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2900">
                          <a:effectLst/>
                        </a:rPr>
                        <a:t>0​</a:t>
                      </a:r>
                    </a:p>
                  </a:txBody>
                  <a:tcPr marL="64680" marR="64680" marT="32340" marB="3234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2900">
                          <a:effectLst/>
                        </a:rPr>
                        <a:t>1​</a:t>
                      </a:r>
                    </a:p>
                  </a:txBody>
                  <a:tcPr marL="64680" marR="64680" marT="32340" marB="3234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2900">
                          <a:effectLst/>
                        </a:rPr>
                        <a:t>1​</a:t>
                      </a:r>
                    </a:p>
                  </a:txBody>
                  <a:tcPr marL="64680" marR="64680" marT="32340" marB="3234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2900">
                          <a:effectLst/>
                        </a:rPr>
                        <a:t>-4​</a:t>
                      </a:r>
                    </a:p>
                  </a:txBody>
                  <a:tcPr marL="64680" marR="64680" marT="32340" marB="32340" anchor="ctr"/>
                </a:tc>
                <a:extLst>
                  <a:ext uri="{0D108BD9-81ED-4DB2-BD59-A6C34878D82A}">
                    <a16:rowId xmlns:a16="http://schemas.microsoft.com/office/drawing/2014/main" val="851264183"/>
                  </a:ext>
                </a:extLst>
              </a:tr>
              <a:tr h="455089">
                <a:tc>
                  <a:txBody>
                    <a:bodyPr/>
                    <a:lstStyle/>
                    <a:p>
                      <a:pPr fontAlgn="base"/>
                      <a:r>
                        <a:rPr lang="en-US" sz="2900">
                          <a:effectLst/>
                        </a:rPr>
                        <a:t>Rank​</a:t>
                      </a:r>
                      <a:endParaRPr lang="en-US" sz="2900" b="1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marL="64680" marR="64680" marT="32340" marB="3234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2900">
                          <a:effectLst/>
                        </a:rPr>
                        <a:t>3​</a:t>
                      </a:r>
                    </a:p>
                  </a:txBody>
                  <a:tcPr marL="64680" marR="64680" marT="32340" marB="3234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2900">
                          <a:effectLst/>
                        </a:rPr>
                        <a:t>1​</a:t>
                      </a:r>
                    </a:p>
                  </a:txBody>
                  <a:tcPr marL="64680" marR="64680" marT="32340" marB="3234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2900">
                          <a:effectLst/>
                        </a:rPr>
                        <a:t>2​</a:t>
                      </a:r>
                    </a:p>
                  </a:txBody>
                  <a:tcPr marL="64680" marR="64680" marT="32340" marB="3234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2900">
                          <a:effectLst/>
                        </a:rPr>
                        <a:t>5​</a:t>
                      </a:r>
                    </a:p>
                  </a:txBody>
                  <a:tcPr marL="64680" marR="64680" marT="32340" marB="32340" anchor="ctr"/>
                </a:tc>
                <a:extLst>
                  <a:ext uri="{0D108BD9-81ED-4DB2-BD59-A6C34878D82A}">
                    <a16:rowId xmlns:a16="http://schemas.microsoft.com/office/drawing/2014/main" val="1014615471"/>
                  </a:ext>
                </a:extLst>
              </a:tr>
              <a:tr h="455089">
                <a:tc>
                  <a:txBody>
                    <a:bodyPr/>
                    <a:lstStyle/>
                    <a:p>
                      <a:pPr fontAlgn="base"/>
                      <a:r>
                        <a:rPr lang="en-US" sz="2900" dirty="0">
                          <a:effectLst/>
                        </a:rPr>
                        <a:t>Continue​</a:t>
                      </a:r>
                      <a:endParaRPr lang="en-US" sz="2900" b="1" dirty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marL="64680" marR="64680" marT="32340" marB="3234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2900">
                          <a:effectLst/>
                        </a:rPr>
                        <a:t>no​</a:t>
                      </a:r>
                    </a:p>
                  </a:txBody>
                  <a:tcPr marL="64680" marR="64680" marT="32340" marB="3234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2900">
                          <a:effectLst/>
                        </a:rPr>
                        <a:t>yes​</a:t>
                      </a:r>
                    </a:p>
                  </a:txBody>
                  <a:tcPr marL="64680" marR="64680" marT="32340" marB="3234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2900">
                          <a:effectLst/>
                        </a:rPr>
                        <a:t>no​</a:t>
                      </a:r>
                    </a:p>
                  </a:txBody>
                  <a:tcPr marL="64680" marR="64680" marT="32340" marB="3234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2900" dirty="0">
                          <a:effectLst/>
                        </a:rPr>
                        <a:t>no​</a:t>
                      </a:r>
                    </a:p>
                  </a:txBody>
                  <a:tcPr marL="64680" marR="64680" marT="32340" marB="32340" anchor="ctr"/>
                </a:tc>
                <a:extLst>
                  <a:ext uri="{0D108BD9-81ED-4DB2-BD59-A6C34878D82A}">
                    <a16:rowId xmlns:a16="http://schemas.microsoft.com/office/drawing/2014/main" val="1152507156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D7D7688A-F440-52D2-F6D0-37F287685B37}"/>
              </a:ext>
            </a:extLst>
          </p:cNvPr>
          <p:cNvSpPr txBox="1"/>
          <p:nvPr/>
        </p:nvSpPr>
        <p:spPr>
          <a:xfrm>
            <a:off x="291287" y="27905512"/>
            <a:ext cx="8895035" cy="2364938"/>
          </a:xfrm>
          <a:prstGeom prst="rect">
            <a:avLst/>
          </a:prstGeom>
          <a:solidFill>
            <a:schemeClr val="bg1"/>
          </a:solidFill>
          <a:effectLst>
            <a:softEdge rad="63500"/>
          </a:effectLst>
        </p:spPr>
        <p:txBody>
          <a:bodyPr rot="0" spcFirstLastPara="0" vertOverflow="overflow" horzOverflow="overflow" vert="horz" wrap="square" lIns="35491" tIns="17746" rIns="35491" bIns="17746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525489" indent="-525489">
              <a:buAutoNum type="alphaUcPeriod"/>
            </a:pPr>
            <a:r>
              <a:rPr lang="en-US" sz="3000" dirty="0">
                <a:ea typeface="+mn-lt"/>
                <a:cs typeface="+mn-lt"/>
              </a:rPr>
              <a:t>Solar On-grid system </a:t>
            </a:r>
            <a:endParaRPr lang="en-US" sz="3000" dirty="0">
              <a:latin typeface="Calibri"/>
              <a:cs typeface="Calibri"/>
            </a:endParaRPr>
          </a:p>
          <a:p>
            <a:pPr marL="525489" indent="-525489">
              <a:buAutoNum type="alphaUcPeriod"/>
            </a:pPr>
            <a:r>
              <a:rPr lang="en-US" sz="3000" dirty="0">
                <a:ea typeface="+mn-lt"/>
                <a:cs typeface="+mn-lt"/>
              </a:rPr>
              <a:t>Solar Off-grid system with batteries </a:t>
            </a:r>
            <a:endParaRPr lang="en-US" sz="3000" dirty="0">
              <a:cs typeface="Calibri" panose="020F0502020204030204"/>
            </a:endParaRPr>
          </a:p>
          <a:p>
            <a:pPr marL="525489" indent="-525489">
              <a:buAutoNum type="alphaUcPeriod"/>
            </a:pPr>
            <a:r>
              <a:rPr lang="en-US" sz="3000" dirty="0">
                <a:ea typeface="+mn-lt"/>
                <a:cs typeface="+mn-lt"/>
              </a:rPr>
              <a:t>Solar Hybrid system </a:t>
            </a:r>
            <a:endParaRPr lang="en-US" sz="3000" dirty="0">
              <a:cs typeface="Calibri" panose="020F0502020204030204"/>
            </a:endParaRPr>
          </a:p>
          <a:p>
            <a:pPr marL="525489" indent="-525489">
              <a:buAutoNum type="alphaUcPeriod"/>
            </a:pPr>
            <a:r>
              <a:rPr lang="en-US" sz="3000" dirty="0">
                <a:ea typeface="+mn-lt"/>
                <a:cs typeface="+mn-lt"/>
              </a:rPr>
              <a:t>Solar Off-grid system with wind turbine </a:t>
            </a:r>
            <a:endParaRPr lang="en-US" sz="3000" dirty="0">
              <a:cs typeface="Calibri" panose="020F0502020204030204"/>
            </a:endParaRPr>
          </a:p>
          <a:p>
            <a:pPr marL="525489" indent="-525489">
              <a:lnSpc>
                <a:spcPct val="110000"/>
              </a:lnSpc>
              <a:buAutoNum type="alphaUcPeriod"/>
            </a:pPr>
            <a:endParaRPr lang="en-US" sz="3000" dirty="0">
              <a:latin typeface="Calibri"/>
              <a:cs typeface="Calibri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F7A6F55-FFAC-23D3-7990-F9434BA5EF6C}"/>
              </a:ext>
            </a:extLst>
          </p:cNvPr>
          <p:cNvSpPr/>
          <p:nvPr/>
        </p:nvSpPr>
        <p:spPr>
          <a:xfrm>
            <a:off x="9661836" y="2796693"/>
            <a:ext cx="32629164" cy="1031619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5491" tIns="17746" rIns="35491" bIns="17746" rtlCol="0" anchor="ctr"/>
          <a:lstStyle/>
          <a:p>
            <a:pPr algn="ctr"/>
            <a:r>
              <a:rPr lang="en-US" sz="3000" dirty="0">
                <a:solidFill>
                  <a:schemeClr val="bg1"/>
                </a:solidFill>
                <a:latin typeface="Arial"/>
                <a:cs typeface="Calibri"/>
              </a:rPr>
              <a:t>Analysis </a:t>
            </a:r>
            <a:r>
              <a:rPr lang="en-US" sz="3000" dirty="0">
                <a:solidFill>
                  <a:schemeClr val="tx1"/>
                </a:solidFill>
                <a:latin typeface="Arial"/>
                <a:cs typeface="Calibri"/>
              </a:rPr>
              <a:t>(</a:t>
            </a:r>
            <a:r>
              <a:rPr lang="en-US" sz="3000" dirty="0"/>
              <a:t>Testing / Validation)</a:t>
            </a:r>
            <a:endParaRPr lang="en-US" sz="3000" dirty="0">
              <a:solidFill>
                <a:schemeClr val="bg1"/>
              </a:solidFill>
              <a:latin typeface="Arial"/>
              <a:cs typeface="Calibri"/>
            </a:endParaRP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474F56E6-2359-D5BE-2A45-148BE13BD9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3038874"/>
              </p:ext>
            </p:extLst>
          </p:nvPr>
        </p:nvGraphicFramePr>
        <p:xfrm>
          <a:off x="9708772" y="4017660"/>
          <a:ext cx="13908023" cy="782843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97967">
                  <a:extLst>
                    <a:ext uri="{9D8B030D-6E8A-4147-A177-3AD203B41FA5}">
                      <a16:colId xmlns:a16="http://schemas.microsoft.com/office/drawing/2014/main" val="2042150041"/>
                    </a:ext>
                  </a:extLst>
                </a:gridCol>
                <a:gridCol w="1773527">
                  <a:extLst>
                    <a:ext uri="{9D8B030D-6E8A-4147-A177-3AD203B41FA5}">
                      <a16:colId xmlns:a16="http://schemas.microsoft.com/office/drawing/2014/main" val="1745051819"/>
                    </a:ext>
                  </a:extLst>
                </a:gridCol>
                <a:gridCol w="1346170">
                  <a:extLst>
                    <a:ext uri="{9D8B030D-6E8A-4147-A177-3AD203B41FA5}">
                      <a16:colId xmlns:a16="http://schemas.microsoft.com/office/drawing/2014/main" val="4031254647"/>
                    </a:ext>
                  </a:extLst>
                </a:gridCol>
                <a:gridCol w="2045984">
                  <a:extLst>
                    <a:ext uri="{9D8B030D-6E8A-4147-A177-3AD203B41FA5}">
                      <a16:colId xmlns:a16="http://schemas.microsoft.com/office/drawing/2014/main" val="3797857674"/>
                    </a:ext>
                  </a:extLst>
                </a:gridCol>
                <a:gridCol w="2078662">
                  <a:extLst>
                    <a:ext uri="{9D8B030D-6E8A-4147-A177-3AD203B41FA5}">
                      <a16:colId xmlns:a16="http://schemas.microsoft.com/office/drawing/2014/main" val="726782155"/>
                    </a:ext>
                  </a:extLst>
                </a:gridCol>
                <a:gridCol w="2357507">
                  <a:extLst>
                    <a:ext uri="{9D8B030D-6E8A-4147-A177-3AD203B41FA5}">
                      <a16:colId xmlns:a16="http://schemas.microsoft.com/office/drawing/2014/main" val="3373937179"/>
                    </a:ext>
                  </a:extLst>
                </a:gridCol>
                <a:gridCol w="2408206">
                  <a:extLst>
                    <a:ext uri="{9D8B030D-6E8A-4147-A177-3AD203B41FA5}">
                      <a16:colId xmlns:a16="http://schemas.microsoft.com/office/drawing/2014/main" val="523047154"/>
                    </a:ext>
                  </a:extLst>
                </a:gridCol>
              </a:tblGrid>
              <a:tr h="132593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900">
                          <a:effectLst/>
                        </a:rPr>
                        <a:t>Months</a:t>
                      </a:r>
                    </a:p>
                  </a:txBody>
                  <a:tcPr marL="48510" marR="4851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900">
                          <a:effectLst/>
                        </a:rPr>
                        <a:t>Efficiency </a:t>
                      </a:r>
                    </a:p>
                  </a:txBody>
                  <a:tcPr marL="48510" marR="4851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900">
                          <a:effectLst/>
                        </a:rPr>
                        <a:t>PV Area ( m2)</a:t>
                      </a:r>
                    </a:p>
                  </a:txBody>
                  <a:tcPr marL="48510" marR="4851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900" dirty="0">
                          <a:effectLst/>
                        </a:rPr>
                        <a:t>Irradiation (kWh/m/D)</a:t>
                      </a:r>
                    </a:p>
                  </a:txBody>
                  <a:tcPr marL="48510" marR="4851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900">
                          <a:effectLst/>
                        </a:rPr>
                        <a:t>Number of panels</a:t>
                      </a:r>
                    </a:p>
                  </a:txBody>
                  <a:tcPr marL="48510" marR="4851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900">
                          <a:effectLst/>
                        </a:rPr>
                        <a:t> Avg Daily supply (kW)</a:t>
                      </a:r>
                    </a:p>
                  </a:txBody>
                  <a:tcPr marL="48510" marR="4851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900">
                          <a:effectLst/>
                        </a:rPr>
                        <a:t>Avg Daily Loads (kW)</a:t>
                      </a:r>
                    </a:p>
                  </a:txBody>
                  <a:tcPr marL="48510" marR="48510" marT="0" marB="0" anchor="b"/>
                </a:tc>
                <a:extLst>
                  <a:ext uri="{0D108BD9-81ED-4DB2-BD59-A6C34878D82A}">
                    <a16:rowId xmlns:a16="http://schemas.microsoft.com/office/drawing/2014/main" val="2379794292"/>
                  </a:ext>
                </a:extLst>
              </a:tr>
              <a:tr h="4419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900">
                          <a:effectLst/>
                        </a:rPr>
                        <a:t>January</a:t>
                      </a:r>
                    </a:p>
                  </a:txBody>
                  <a:tcPr marL="48510" marR="485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900">
                          <a:effectLst/>
                        </a:rPr>
                        <a:t>0.209</a:t>
                      </a:r>
                    </a:p>
                  </a:txBody>
                  <a:tcPr marL="48510" marR="485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900">
                          <a:effectLst/>
                        </a:rPr>
                        <a:t>3.1</a:t>
                      </a:r>
                    </a:p>
                  </a:txBody>
                  <a:tcPr marL="48510" marR="485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900">
                          <a:effectLst/>
                        </a:rPr>
                        <a:t>3.57</a:t>
                      </a:r>
                    </a:p>
                  </a:txBody>
                  <a:tcPr marL="48510" marR="485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900">
                          <a:effectLst/>
                        </a:rPr>
                        <a:t>32</a:t>
                      </a:r>
                    </a:p>
                  </a:txBody>
                  <a:tcPr marL="48510" marR="485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900">
                          <a:effectLst/>
                        </a:rPr>
                        <a:t>74.016096</a:t>
                      </a:r>
                    </a:p>
                  </a:txBody>
                  <a:tcPr marL="48510" marR="485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900">
                          <a:effectLst/>
                        </a:rPr>
                        <a:t>48.78</a:t>
                      </a:r>
                    </a:p>
                  </a:txBody>
                  <a:tcPr marL="48510" marR="48510" marT="0" marB="0" anchor="b"/>
                </a:tc>
                <a:extLst>
                  <a:ext uri="{0D108BD9-81ED-4DB2-BD59-A6C34878D82A}">
                    <a16:rowId xmlns:a16="http://schemas.microsoft.com/office/drawing/2014/main" val="283155650"/>
                  </a:ext>
                </a:extLst>
              </a:tr>
              <a:tr h="4419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900">
                          <a:effectLst/>
                        </a:rPr>
                        <a:t>Feb</a:t>
                      </a:r>
                    </a:p>
                  </a:txBody>
                  <a:tcPr marL="48510" marR="485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900">
                          <a:effectLst/>
                        </a:rPr>
                        <a:t>0.209</a:t>
                      </a:r>
                    </a:p>
                  </a:txBody>
                  <a:tcPr marL="48510" marR="485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900">
                          <a:effectLst/>
                        </a:rPr>
                        <a:t>3.1</a:t>
                      </a:r>
                    </a:p>
                  </a:txBody>
                  <a:tcPr marL="48510" marR="485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900">
                          <a:effectLst/>
                        </a:rPr>
                        <a:t>4.42</a:t>
                      </a:r>
                    </a:p>
                  </a:txBody>
                  <a:tcPr marL="48510" marR="485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900">
                          <a:effectLst/>
                        </a:rPr>
                        <a:t>32</a:t>
                      </a:r>
                    </a:p>
                  </a:txBody>
                  <a:tcPr marL="48510" marR="485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900">
                          <a:effectLst/>
                        </a:rPr>
                        <a:t>91.638976</a:t>
                      </a:r>
                    </a:p>
                  </a:txBody>
                  <a:tcPr marL="48510" marR="485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900">
                          <a:effectLst/>
                        </a:rPr>
                        <a:t>55.68</a:t>
                      </a:r>
                    </a:p>
                  </a:txBody>
                  <a:tcPr marL="48510" marR="48510" marT="0" marB="0" anchor="b"/>
                </a:tc>
                <a:extLst>
                  <a:ext uri="{0D108BD9-81ED-4DB2-BD59-A6C34878D82A}">
                    <a16:rowId xmlns:a16="http://schemas.microsoft.com/office/drawing/2014/main" val="3193185051"/>
                  </a:ext>
                </a:extLst>
              </a:tr>
              <a:tr h="4419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900">
                          <a:effectLst/>
                        </a:rPr>
                        <a:t>March</a:t>
                      </a:r>
                    </a:p>
                  </a:txBody>
                  <a:tcPr marL="48510" marR="485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900">
                          <a:effectLst/>
                        </a:rPr>
                        <a:t>0.209</a:t>
                      </a:r>
                    </a:p>
                  </a:txBody>
                  <a:tcPr marL="48510" marR="485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900">
                          <a:effectLst/>
                        </a:rPr>
                        <a:t>3.1</a:t>
                      </a:r>
                    </a:p>
                  </a:txBody>
                  <a:tcPr marL="48510" marR="485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900">
                          <a:effectLst/>
                        </a:rPr>
                        <a:t>5.13</a:t>
                      </a:r>
                    </a:p>
                  </a:txBody>
                  <a:tcPr marL="48510" marR="485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900">
                          <a:effectLst/>
                        </a:rPr>
                        <a:t>32</a:t>
                      </a:r>
                    </a:p>
                  </a:txBody>
                  <a:tcPr marL="48510" marR="485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900">
                          <a:effectLst/>
                        </a:rPr>
                        <a:t>106.359264</a:t>
                      </a:r>
                    </a:p>
                  </a:txBody>
                  <a:tcPr marL="48510" marR="485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900">
                          <a:effectLst/>
                        </a:rPr>
                        <a:t>87.5</a:t>
                      </a:r>
                    </a:p>
                  </a:txBody>
                  <a:tcPr marL="48510" marR="48510" marT="0" marB="0" anchor="b"/>
                </a:tc>
                <a:extLst>
                  <a:ext uri="{0D108BD9-81ED-4DB2-BD59-A6C34878D82A}">
                    <a16:rowId xmlns:a16="http://schemas.microsoft.com/office/drawing/2014/main" val="506254918"/>
                  </a:ext>
                </a:extLst>
              </a:tr>
              <a:tr h="4419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900">
                          <a:effectLst/>
                        </a:rPr>
                        <a:t>April</a:t>
                      </a:r>
                    </a:p>
                  </a:txBody>
                  <a:tcPr marL="48510" marR="485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900">
                          <a:effectLst/>
                        </a:rPr>
                        <a:t>0.209</a:t>
                      </a:r>
                    </a:p>
                  </a:txBody>
                  <a:tcPr marL="48510" marR="485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900">
                          <a:effectLst/>
                        </a:rPr>
                        <a:t>3.1</a:t>
                      </a:r>
                    </a:p>
                  </a:txBody>
                  <a:tcPr marL="48510" marR="485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900">
                          <a:effectLst/>
                        </a:rPr>
                        <a:t>6.03</a:t>
                      </a:r>
                    </a:p>
                  </a:txBody>
                  <a:tcPr marL="48510" marR="485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900">
                          <a:effectLst/>
                        </a:rPr>
                        <a:t>32</a:t>
                      </a:r>
                    </a:p>
                  </a:txBody>
                  <a:tcPr marL="48510" marR="485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900">
                          <a:effectLst/>
                        </a:rPr>
                        <a:t>125.018784</a:t>
                      </a:r>
                    </a:p>
                  </a:txBody>
                  <a:tcPr marL="48510" marR="485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900">
                          <a:effectLst/>
                        </a:rPr>
                        <a:t>89.61</a:t>
                      </a:r>
                    </a:p>
                  </a:txBody>
                  <a:tcPr marL="48510" marR="48510" marT="0" marB="0" anchor="b"/>
                </a:tc>
                <a:extLst>
                  <a:ext uri="{0D108BD9-81ED-4DB2-BD59-A6C34878D82A}">
                    <a16:rowId xmlns:a16="http://schemas.microsoft.com/office/drawing/2014/main" val="4167692416"/>
                  </a:ext>
                </a:extLst>
              </a:tr>
              <a:tr h="4419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900">
                          <a:effectLst/>
                        </a:rPr>
                        <a:t>May</a:t>
                      </a:r>
                    </a:p>
                  </a:txBody>
                  <a:tcPr marL="48510" marR="485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900">
                          <a:effectLst/>
                        </a:rPr>
                        <a:t>0.209</a:t>
                      </a:r>
                    </a:p>
                  </a:txBody>
                  <a:tcPr marL="48510" marR="485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900">
                          <a:effectLst/>
                        </a:rPr>
                        <a:t>3.1</a:t>
                      </a:r>
                    </a:p>
                  </a:txBody>
                  <a:tcPr marL="48510" marR="485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900">
                          <a:effectLst/>
                        </a:rPr>
                        <a:t>7.03</a:t>
                      </a:r>
                    </a:p>
                  </a:txBody>
                  <a:tcPr marL="48510" marR="485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900">
                          <a:effectLst/>
                        </a:rPr>
                        <a:t>32</a:t>
                      </a:r>
                    </a:p>
                  </a:txBody>
                  <a:tcPr marL="48510" marR="485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900">
                          <a:effectLst/>
                        </a:rPr>
                        <a:t>145.751584</a:t>
                      </a:r>
                    </a:p>
                  </a:txBody>
                  <a:tcPr marL="48510" marR="485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900">
                          <a:effectLst/>
                        </a:rPr>
                        <a:t>92.5</a:t>
                      </a:r>
                    </a:p>
                  </a:txBody>
                  <a:tcPr marL="48510" marR="48510" marT="0" marB="0" anchor="b"/>
                </a:tc>
                <a:extLst>
                  <a:ext uri="{0D108BD9-81ED-4DB2-BD59-A6C34878D82A}">
                    <a16:rowId xmlns:a16="http://schemas.microsoft.com/office/drawing/2014/main" val="2767608647"/>
                  </a:ext>
                </a:extLst>
              </a:tr>
              <a:tr h="4419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900">
                          <a:effectLst/>
                        </a:rPr>
                        <a:t>June</a:t>
                      </a:r>
                    </a:p>
                  </a:txBody>
                  <a:tcPr marL="48510" marR="485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900">
                          <a:effectLst/>
                        </a:rPr>
                        <a:t>0.209</a:t>
                      </a:r>
                    </a:p>
                  </a:txBody>
                  <a:tcPr marL="48510" marR="485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900">
                          <a:effectLst/>
                        </a:rPr>
                        <a:t>3.1</a:t>
                      </a:r>
                    </a:p>
                  </a:txBody>
                  <a:tcPr marL="48510" marR="485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900">
                          <a:effectLst/>
                        </a:rPr>
                        <a:t>7.73</a:t>
                      </a:r>
                    </a:p>
                  </a:txBody>
                  <a:tcPr marL="48510" marR="485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900">
                          <a:effectLst/>
                        </a:rPr>
                        <a:t>32</a:t>
                      </a:r>
                    </a:p>
                  </a:txBody>
                  <a:tcPr marL="48510" marR="485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900">
                          <a:effectLst/>
                        </a:rPr>
                        <a:t>160.264544</a:t>
                      </a:r>
                    </a:p>
                  </a:txBody>
                  <a:tcPr marL="48510" marR="485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900">
                          <a:effectLst/>
                        </a:rPr>
                        <a:t>95.67</a:t>
                      </a:r>
                    </a:p>
                  </a:txBody>
                  <a:tcPr marL="48510" marR="48510" marT="0" marB="0" anchor="b"/>
                </a:tc>
                <a:extLst>
                  <a:ext uri="{0D108BD9-81ED-4DB2-BD59-A6C34878D82A}">
                    <a16:rowId xmlns:a16="http://schemas.microsoft.com/office/drawing/2014/main" val="801948627"/>
                  </a:ext>
                </a:extLst>
              </a:tr>
              <a:tr h="4419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900">
                          <a:effectLst/>
                        </a:rPr>
                        <a:t>July</a:t>
                      </a:r>
                    </a:p>
                  </a:txBody>
                  <a:tcPr marL="48510" marR="485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900">
                          <a:effectLst/>
                        </a:rPr>
                        <a:t>0.209</a:t>
                      </a:r>
                    </a:p>
                  </a:txBody>
                  <a:tcPr marL="48510" marR="485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900">
                          <a:effectLst/>
                        </a:rPr>
                        <a:t>3.1</a:t>
                      </a:r>
                    </a:p>
                  </a:txBody>
                  <a:tcPr marL="48510" marR="485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900">
                          <a:effectLst/>
                        </a:rPr>
                        <a:t>7.26</a:t>
                      </a:r>
                    </a:p>
                  </a:txBody>
                  <a:tcPr marL="48510" marR="485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900">
                          <a:effectLst/>
                        </a:rPr>
                        <a:t>32</a:t>
                      </a:r>
                    </a:p>
                  </a:txBody>
                  <a:tcPr marL="48510" marR="485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900">
                          <a:effectLst/>
                        </a:rPr>
                        <a:t>150.520128</a:t>
                      </a:r>
                    </a:p>
                  </a:txBody>
                  <a:tcPr marL="48510" marR="485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900">
                          <a:effectLst/>
                        </a:rPr>
                        <a:t>99.28</a:t>
                      </a:r>
                    </a:p>
                  </a:txBody>
                  <a:tcPr marL="48510" marR="48510" marT="0" marB="0" anchor="b"/>
                </a:tc>
                <a:extLst>
                  <a:ext uri="{0D108BD9-81ED-4DB2-BD59-A6C34878D82A}">
                    <a16:rowId xmlns:a16="http://schemas.microsoft.com/office/drawing/2014/main" val="3448062273"/>
                  </a:ext>
                </a:extLst>
              </a:tr>
              <a:tr h="4419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900">
                          <a:effectLst/>
                        </a:rPr>
                        <a:t>August</a:t>
                      </a:r>
                    </a:p>
                  </a:txBody>
                  <a:tcPr marL="48510" marR="485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900">
                          <a:effectLst/>
                        </a:rPr>
                        <a:t>0.209</a:t>
                      </a:r>
                    </a:p>
                  </a:txBody>
                  <a:tcPr marL="48510" marR="485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900">
                          <a:effectLst/>
                        </a:rPr>
                        <a:t>3.1</a:t>
                      </a:r>
                    </a:p>
                  </a:txBody>
                  <a:tcPr marL="48510" marR="485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900">
                          <a:effectLst/>
                        </a:rPr>
                        <a:t>6.97</a:t>
                      </a:r>
                    </a:p>
                  </a:txBody>
                  <a:tcPr marL="48510" marR="485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900">
                          <a:effectLst/>
                        </a:rPr>
                        <a:t>32</a:t>
                      </a:r>
                    </a:p>
                  </a:txBody>
                  <a:tcPr marL="48510" marR="485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900">
                          <a:effectLst/>
                        </a:rPr>
                        <a:t>144.507616</a:t>
                      </a:r>
                    </a:p>
                  </a:txBody>
                  <a:tcPr marL="48510" marR="485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900">
                          <a:effectLst/>
                        </a:rPr>
                        <a:t>102.51</a:t>
                      </a:r>
                    </a:p>
                  </a:txBody>
                  <a:tcPr marL="48510" marR="48510" marT="0" marB="0" anchor="b"/>
                </a:tc>
                <a:extLst>
                  <a:ext uri="{0D108BD9-81ED-4DB2-BD59-A6C34878D82A}">
                    <a16:rowId xmlns:a16="http://schemas.microsoft.com/office/drawing/2014/main" val="2419858594"/>
                  </a:ext>
                </a:extLst>
              </a:tr>
              <a:tr h="88396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900">
                          <a:effectLst/>
                        </a:rPr>
                        <a:t>September</a:t>
                      </a:r>
                    </a:p>
                  </a:txBody>
                  <a:tcPr marL="48510" marR="485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900">
                          <a:effectLst/>
                        </a:rPr>
                        <a:t>0.209</a:t>
                      </a:r>
                    </a:p>
                  </a:txBody>
                  <a:tcPr marL="48510" marR="485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900">
                          <a:effectLst/>
                        </a:rPr>
                        <a:t>3.1</a:t>
                      </a:r>
                    </a:p>
                  </a:txBody>
                  <a:tcPr marL="48510" marR="485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900">
                          <a:effectLst/>
                        </a:rPr>
                        <a:t>6.45</a:t>
                      </a:r>
                    </a:p>
                  </a:txBody>
                  <a:tcPr marL="48510" marR="485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900">
                          <a:effectLst/>
                        </a:rPr>
                        <a:t>32</a:t>
                      </a:r>
                    </a:p>
                  </a:txBody>
                  <a:tcPr marL="48510" marR="485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900">
                          <a:effectLst/>
                        </a:rPr>
                        <a:t>133.72656</a:t>
                      </a:r>
                    </a:p>
                  </a:txBody>
                  <a:tcPr marL="48510" marR="485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900">
                          <a:effectLst/>
                        </a:rPr>
                        <a:t>95.22</a:t>
                      </a:r>
                    </a:p>
                  </a:txBody>
                  <a:tcPr marL="48510" marR="48510" marT="0" marB="0" anchor="b"/>
                </a:tc>
                <a:extLst>
                  <a:ext uri="{0D108BD9-81ED-4DB2-BD59-A6C34878D82A}">
                    <a16:rowId xmlns:a16="http://schemas.microsoft.com/office/drawing/2014/main" val="3421752221"/>
                  </a:ext>
                </a:extLst>
              </a:tr>
              <a:tr h="4419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900">
                          <a:effectLst/>
                        </a:rPr>
                        <a:t>October</a:t>
                      </a:r>
                    </a:p>
                  </a:txBody>
                  <a:tcPr marL="48510" marR="485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900">
                          <a:effectLst/>
                        </a:rPr>
                        <a:t>0.209</a:t>
                      </a:r>
                    </a:p>
                  </a:txBody>
                  <a:tcPr marL="48510" marR="485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900">
                          <a:effectLst/>
                        </a:rPr>
                        <a:t>3.1</a:t>
                      </a:r>
                    </a:p>
                  </a:txBody>
                  <a:tcPr marL="48510" marR="485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900">
                          <a:effectLst/>
                        </a:rPr>
                        <a:t>5.33</a:t>
                      </a:r>
                    </a:p>
                  </a:txBody>
                  <a:tcPr marL="48510" marR="485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900">
                          <a:effectLst/>
                        </a:rPr>
                        <a:t>32</a:t>
                      </a:r>
                    </a:p>
                  </a:txBody>
                  <a:tcPr marL="48510" marR="485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900">
                          <a:effectLst/>
                        </a:rPr>
                        <a:t>110.505824</a:t>
                      </a:r>
                    </a:p>
                  </a:txBody>
                  <a:tcPr marL="48510" marR="485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900">
                          <a:effectLst/>
                        </a:rPr>
                        <a:t>90.69</a:t>
                      </a:r>
                    </a:p>
                  </a:txBody>
                  <a:tcPr marL="48510" marR="48510" marT="0" marB="0" anchor="b"/>
                </a:tc>
                <a:extLst>
                  <a:ext uri="{0D108BD9-81ED-4DB2-BD59-A6C34878D82A}">
                    <a16:rowId xmlns:a16="http://schemas.microsoft.com/office/drawing/2014/main" val="1071453940"/>
                  </a:ext>
                </a:extLst>
              </a:tr>
              <a:tr h="8203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900">
                          <a:effectLst/>
                        </a:rPr>
                        <a:t>November</a:t>
                      </a:r>
                    </a:p>
                  </a:txBody>
                  <a:tcPr marL="48510" marR="485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900">
                          <a:effectLst/>
                        </a:rPr>
                        <a:t>0.209</a:t>
                      </a:r>
                    </a:p>
                  </a:txBody>
                  <a:tcPr marL="48510" marR="485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900">
                          <a:effectLst/>
                        </a:rPr>
                        <a:t>3.1</a:t>
                      </a:r>
                    </a:p>
                  </a:txBody>
                  <a:tcPr marL="48510" marR="485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900">
                          <a:effectLst/>
                        </a:rPr>
                        <a:t>4</a:t>
                      </a:r>
                    </a:p>
                  </a:txBody>
                  <a:tcPr marL="48510" marR="485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900">
                          <a:effectLst/>
                        </a:rPr>
                        <a:t>32</a:t>
                      </a:r>
                    </a:p>
                  </a:txBody>
                  <a:tcPr marL="48510" marR="485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900">
                          <a:effectLst/>
                        </a:rPr>
                        <a:t>82.9312</a:t>
                      </a:r>
                    </a:p>
                  </a:txBody>
                  <a:tcPr marL="48510" marR="485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900">
                          <a:effectLst/>
                        </a:rPr>
                        <a:t>75.22</a:t>
                      </a:r>
                    </a:p>
                  </a:txBody>
                  <a:tcPr marL="48510" marR="48510" marT="0" marB="0" anchor="b"/>
                </a:tc>
                <a:extLst>
                  <a:ext uri="{0D108BD9-81ED-4DB2-BD59-A6C34878D82A}">
                    <a16:rowId xmlns:a16="http://schemas.microsoft.com/office/drawing/2014/main" val="4017492052"/>
                  </a:ext>
                </a:extLst>
              </a:tr>
              <a:tr h="8203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900">
                          <a:effectLst/>
                        </a:rPr>
                        <a:t>December</a:t>
                      </a:r>
                    </a:p>
                  </a:txBody>
                  <a:tcPr marL="48510" marR="485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900">
                          <a:effectLst/>
                        </a:rPr>
                        <a:t>0.209</a:t>
                      </a:r>
                    </a:p>
                  </a:txBody>
                  <a:tcPr marL="48510" marR="485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900">
                          <a:effectLst/>
                        </a:rPr>
                        <a:t>3.1</a:t>
                      </a:r>
                    </a:p>
                  </a:txBody>
                  <a:tcPr marL="48510" marR="485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900">
                          <a:effectLst/>
                        </a:rPr>
                        <a:t>3.28</a:t>
                      </a:r>
                    </a:p>
                  </a:txBody>
                  <a:tcPr marL="48510" marR="485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900">
                          <a:effectLst/>
                        </a:rPr>
                        <a:t>32</a:t>
                      </a:r>
                    </a:p>
                  </a:txBody>
                  <a:tcPr marL="48510" marR="485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900">
                          <a:effectLst/>
                        </a:rPr>
                        <a:t>68.003584</a:t>
                      </a:r>
                    </a:p>
                  </a:txBody>
                  <a:tcPr marL="48510" marR="4851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900" dirty="0">
                          <a:effectLst/>
                        </a:rPr>
                        <a:t>47.22</a:t>
                      </a:r>
                    </a:p>
                  </a:txBody>
                  <a:tcPr marL="48510" marR="48510" marT="0" marB="0" anchor="b"/>
                </a:tc>
                <a:extLst>
                  <a:ext uri="{0D108BD9-81ED-4DB2-BD59-A6C34878D82A}">
                    <a16:rowId xmlns:a16="http://schemas.microsoft.com/office/drawing/2014/main" val="2917110655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BF88EE35-E5F0-C8A8-DC99-6C17733B73E9}"/>
              </a:ext>
            </a:extLst>
          </p:cNvPr>
          <p:cNvSpPr/>
          <p:nvPr/>
        </p:nvSpPr>
        <p:spPr>
          <a:xfrm>
            <a:off x="9755061" y="16656612"/>
            <a:ext cx="12914442" cy="565317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</a:rPr>
              <a:t>GUI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6E4608A-C90E-8F22-C04B-E45792D20CCD}"/>
              </a:ext>
            </a:extLst>
          </p:cNvPr>
          <p:cNvSpPr/>
          <p:nvPr/>
        </p:nvSpPr>
        <p:spPr>
          <a:xfrm>
            <a:off x="9661835" y="15366173"/>
            <a:ext cx="13838455" cy="1145034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5491" tIns="17746" rIns="35491" bIns="17746" rtlCol="0" anchor="ctr"/>
          <a:lstStyle/>
          <a:p>
            <a:pPr algn="ctr"/>
            <a:r>
              <a:rPr lang="en-US" sz="30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User Interface</a:t>
            </a:r>
            <a:endParaRPr lang="en-US" sz="3000" dirty="0">
              <a:solidFill>
                <a:schemeClr val="bg1"/>
              </a:solidFill>
              <a:latin typeface="Arial"/>
              <a:cs typeface="Calibri"/>
            </a:endParaRPr>
          </a:p>
        </p:txBody>
      </p:sp>
      <p:pic>
        <p:nvPicPr>
          <p:cNvPr id="13" name="Picture 12" descr="Timeline&#10;&#10;Description automatically generated">
            <a:extLst>
              <a:ext uri="{FF2B5EF4-FFF2-40B4-BE49-F238E27FC236}">
                <a16:creationId xmlns:a16="http://schemas.microsoft.com/office/drawing/2014/main" id="{1E5758DE-4F5E-C63B-89A8-98A0FB9800D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8503" y="22490123"/>
            <a:ext cx="10067973" cy="7629222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0A56030F-0DBB-3773-95F5-8C3EB6CDFEDD}"/>
              </a:ext>
            </a:extLst>
          </p:cNvPr>
          <p:cNvSpPr txBox="1"/>
          <p:nvPr/>
        </p:nvSpPr>
        <p:spPr>
          <a:xfrm>
            <a:off x="19932488" y="22455188"/>
            <a:ext cx="10048745" cy="1420833"/>
          </a:xfrm>
          <a:prstGeom prst="rect">
            <a:avLst/>
          </a:prstGeom>
          <a:solidFill>
            <a:schemeClr val="bg1"/>
          </a:solidFill>
          <a:effectLst>
            <a:softEdge rad="63500"/>
          </a:effectLst>
        </p:spPr>
        <p:txBody>
          <a:bodyPr rot="0" spcFirstLastPara="0" vertOverflow="overflow" horzOverflow="overflow" vert="horz" wrap="square" lIns="35491" tIns="17746" rIns="35491" bIns="17746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000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The cost of producing electricity from solar panels compared to the cost of producing it in other ways by using RED-SCREEN software.</a:t>
            </a:r>
            <a:endParaRPr lang="en-US" sz="3000" b="1" dirty="0">
              <a:cs typeface="Calibri" panose="020F0502020204030204"/>
            </a:endParaRPr>
          </a:p>
        </p:txBody>
      </p:sp>
      <p:pic>
        <p:nvPicPr>
          <p:cNvPr id="20" name="Picture 19" descr="A picture containing table&#10;&#10;Description automatically generated">
            <a:extLst>
              <a:ext uri="{FF2B5EF4-FFF2-40B4-BE49-F238E27FC236}">
                <a16:creationId xmlns:a16="http://schemas.microsoft.com/office/drawing/2014/main" id="{B30C00FB-450B-29EC-E0EE-1BACD00D436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47954" y="12356684"/>
            <a:ext cx="10089793" cy="9074777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C459EB11-4D42-9ED2-E305-97147CA6B1C9}"/>
              </a:ext>
            </a:extLst>
          </p:cNvPr>
          <p:cNvSpPr txBox="1"/>
          <p:nvPr/>
        </p:nvSpPr>
        <p:spPr>
          <a:xfrm>
            <a:off x="23767008" y="21549168"/>
            <a:ext cx="8189424" cy="497503"/>
          </a:xfrm>
          <a:prstGeom prst="rect">
            <a:avLst/>
          </a:prstGeom>
          <a:solidFill>
            <a:schemeClr val="bg1"/>
          </a:solidFill>
          <a:effectLst>
            <a:softEdge rad="63500"/>
          </a:effectLst>
        </p:spPr>
        <p:txBody>
          <a:bodyPr rot="0" spcFirstLastPara="0" vertOverflow="overflow" horzOverflow="overflow" vert="horz" wrap="square" lIns="35491" tIns="17746" rIns="35491" bIns="17746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000" dirty="0">
                <a:cs typeface="Calibri" panose="020F0502020204030204"/>
              </a:rPr>
              <a:t>Reducing the greenhouse gases by using </a:t>
            </a:r>
            <a:r>
              <a:rPr lang="en-US" sz="3000" dirty="0" err="1">
                <a:cs typeface="Calibri" panose="020F0502020204030204"/>
              </a:rPr>
              <a:t>redscreen</a:t>
            </a:r>
            <a:endParaRPr lang="en-US" sz="3000" dirty="0">
              <a:cs typeface="Calibri" panose="020F0502020204030204"/>
            </a:endParaRPr>
          </a:p>
        </p:txBody>
      </p:sp>
      <p:pic>
        <p:nvPicPr>
          <p:cNvPr id="23" name="Picture 22" descr="Graphical user interface, application, table&#10;&#10;Description automatically generated">
            <a:extLst>
              <a:ext uri="{FF2B5EF4-FFF2-40B4-BE49-F238E27FC236}">
                <a16:creationId xmlns:a16="http://schemas.microsoft.com/office/drawing/2014/main" id="{FC5E6FE6-E438-400F-6CEF-94401A901D4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8772" y="12074257"/>
            <a:ext cx="13908024" cy="2644890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B4210C25-F8D6-7F52-575A-4F9C9BAD0255}"/>
              </a:ext>
            </a:extLst>
          </p:cNvPr>
          <p:cNvSpPr txBox="1"/>
          <p:nvPr/>
        </p:nvSpPr>
        <p:spPr>
          <a:xfrm>
            <a:off x="9648503" y="14783950"/>
            <a:ext cx="9477618" cy="497503"/>
          </a:xfrm>
          <a:prstGeom prst="rect">
            <a:avLst/>
          </a:prstGeom>
          <a:solidFill>
            <a:schemeClr val="bg1"/>
          </a:solidFill>
          <a:effectLst>
            <a:softEdge rad="63500"/>
          </a:effectLst>
        </p:spPr>
        <p:txBody>
          <a:bodyPr rot="0" spcFirstLastPara="0" vertOverflow="overflow" horzOverflow="overflow" vert="horz" wrap="square" lIns="35491" tIns="17746" rIns="35491" bIns="17746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000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Prove how to save money by using red-screen </a:t>
            </a:r>
            <a:r>
              <a:rPr lang="en-US" sz="3000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softwere</a:t>
            </a:r>
            <a:endParaRPr lang="en-US" sz="3000" b="1" dirty="0">
              <a:cs typeface="Calibri" panose="020F0502020204030204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18B9C65D-6123-9F0E-173C-714A688F671B}"/>
              </a:ext>
            </a:extLst>
          </p:cNvPr>
          <p:cNvSpPr/>
          <p:nvPr/>
        </p:nvSpPr>
        <p:spPr>
          <a:xfrm>
            <a:off x="19872330" y="24021426"/>
            <a:ext cx="9762543" cy="1145034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5491" tIns="17746" rIns="35491" bIns="17746" rtlCol="0" anchor="ctr"/>
          <a:lstStyle/>
          <a:p>
            <a:pPr algn="ctr"/>
            <a:r>
              <a:rPr lang="en-US" sz="30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Important Equation </a:t>
            </a:r>
            <a:endParaRPr lang="en-US" sz="3000" dirty="0">
              <a:solidFill>
                <a:schemeClr val="bg1"/>
              </a:solidFill>
              <a:latin typeface="Arial"/>
              <a:cs typeface="Calibri"/>
            </a:endParaRPr>
          </a:p>
        </p:txBody>
      </p:sp>
      <p:pic>
        <p:nvPicPr>
          <p:cNvPr id="29" name="Picture 28" descr="A picture containing chart&#10;&#10;Description automatically generated">
            <a:extLst>
              <a:ext uri="{FF2B5EF4-FFF2-40B4-BE49-F238E27FC236}">
                <a16:creationId xmlns:a16="http://schemas.microsoft.com/office/drawing/2014/main" id="{CF423251-1C53-6CCE-F74A-744285B2C73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67008" y="4110739"/>
            <a:ext cx="18941362" cy="7963518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819EC412-5A8D-F30D-50DF-3BDDB7322BFD}"/>
              </a:ext>
            </a:extLst>
          </p:cNvPr>
          <p:cNvPicPr>
            <a:picLocks noChangeAspect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880" b="58372"/>
          <a:stretch/>
        </p:blipFill>
        <p:spPr bwMode="auto">
          <a:xfrm>
            <a:off x="19932488" y="25452564"/>
            <a:ext cx="3757295" cy="85217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0F09A2A8-1E9F-EE52-2E5D-36025A2183F0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67008" y="25452564"/>
            <a:ext cx="5453040" cy="852170"/>
          </a:xfrm>
          <a:prstGeom prst="rect">
            <a:avLst/>
          </a:prstGeom>
        </p:spPr>
      </p:pic>
      <p:pic>
        <p:nvPicPr>
          <p:cNvPr id="34" name="Picture 33" descr="A picture containing brick, file&#10;&#10;Description automatically generated">
            <a:extLst>
              <a:ext uri="{FF2B5EF4-FFF2-40B4-BE49-F238E27FC236}">
                <a16:creationId xmlns:a16="http://schemas.microsoft.com/office/drawing/2014/main" id="{B4368D1F-2353-86D6-2D81-8878FEC670BC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50498" y="12508089"/>
            <a:ext cx="7940502" cy="4551721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376ADDCC-27F8-ACCB-EC14-2D1AFC6D00FB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32488" y="26420546"/>
            <a:ext cx="9224403" cy="3709945"/>
          </a:xfrm>
          <a:prstGeom prst="rect">
            <a:avLst/>
          </a:prstGeom>
        </p:spPr>
      </p:pic>
      <p:sp>
        <p:nvSpPr>
          <p:cNvPr id="39" name="Rectangle 38">
            <a:extLst>
              <a:ext uri="{FF2B5EF4-FFF2-40B4-BE49-F238E27FC236}">
                <a16:creationId xmlns:a16="http://schemas.microsoft.com/office/drawing/2014/main" id="{D8F9C069-69B7-57B7-2A14-41067DDC16FA}"/>
              </a:ext>
            </a:extLst>
          </p:cNvPr>
          <p:cNvSpPr/>
          <p:nvPr/>
        </p:nvSpPr>
        <p:spPr>
          <a:xfrm>
            <a:off x="34168905" y="17542868"/>
            <a:ext cx="8468601" cy="1263069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5491" tIns="17746" rIns="35491" bIns="17746" rtlCol="0" anchor="ctr"/>
          <a:lstStyle/>
          <a:p>
            <a:pPr algn="ctr"/>
            <a:r>
              <a:rPr lang="en-US" sz="30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Learned  </a:t>
            </a:r>
            <a:endParaRPr lang="en-US" sz="3000" dirty="0">
              <a:solidFill>
                <a:schemeClr val="bg1"/>
              </a:solidFill>
              <a:latin typeface="Arial"/>
              <a:cs typeface="Calibri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89AABCF8-4EA4-A7B5-71A4-D48352586E35}"/>
              </a:ext>
            </a:extLst>
          </p:cNvPr>
          <p:cNvSpPr/>
          <p:nvPr/>
        </p:nvSpPr>
        <p:spPr>
          <a:xfrm>
            <a:off x="34086447" y="21072781"/>
            <a:ext cx="8468601" cy="1263069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5491" tIns="17746" rIns="35491" bIns="17746" rtlCol="0" anchor="ctr"/>
          <a:lstStyle/>
          <a:p>
            <a:pPr algn="ctr"/>
            <a:r>
              <a:rPr lang="en-US" sz="30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Conclusion </a:t>
            </a:r>
            <a:endParaRPr lang="en-US" sz="3000" dirty="0">
              <a:solidFill>
                <a:schemeClr val="bg1"/>
              </a:solidFill>
              <a:latin typeface="Arial"/>
              <a:cs typeface="Calibri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CFC90351-8246-DD5D-30EA-E54A24130E55}"/>
              </a:ext>
            </a:extLst>
          </p:cNvPr>
          <p:cNvSpPr txBox="1"/>
          <p:nvPr/>
        </p:nvSpPr>
        <p:spPr>
          <a:xfrm>
            <a:off x="34035653" y="22643997"/>
            <a:ext cx="8699759" cy="2344163"/>
          </a:xfrm>
          <a:prstGeom prst="rect">
            <a:avLst/>
          </a:prstGeom>
          <a:solidFill>
            <a:schemeClr val="bg1"/>
          </a:solidFill>
          <a:effectLst>
            <a:softEdge rad="63500"/>
          </a:effectLst>
        </p:spPr>
        <p:txBody>
          <a:bodyPr rot="0" spcFirstLastPara="0" vertOverflow="overflow" horzOverflow="overflow" vert="horz" wrap="square" lIns="35491" tIns="17746" rIns="35491" bIns="17746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 project contributes to solving global warming by reducing CO2 emissions from residential buildings at a reasonable cost. Additionally, it will be efficient for heat insolation and  HVAC system which is proven </a:t>
            </a:r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by analysis. </a:t>
            </a:r>
            <a:endParaRPr lang="en-US" sz="3000" dirty="0">
              <a:latin typeface="Calibri"/>
              <a:cs typeface="Calibri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43A60B93-0BC4-66BD-A6D3-89DA71863D8A}"/>
              </a:ext>
            </a:extLst>
          </p:cNvPr>
          <p:cNvSpPr txBox="1"/>
          <p:nvPr/>
        </p:nvSpPr>
        <p:spPr>
          <a:xfrm>
            <a:off x="33970869" y="19024930"/>
            <a:ext cx="8699759" cy="1882498"/>
          </a:xfrm>
          <a:prstGeom prst="rect">
            <a:avLst/>
          </a:prstGeom>
          <a:solidFill>
            <a:schemeClr val="bg1"/>
          </a:solidFill>
          <a:effectLst>
            <a:softEdge rad="63500"/>
          </a:effectLst>
        </p:spPr>
        <p:txBody>
          <a:bodyPr rot="0" spcFirstLastPara="0" vertOverflow="overflow" horzOverflow="overflow" vert="horz" wrap="square" lIns="35491" tIns="17746" rIns="35491" bIns="17746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000" dirty="0">
                <a:solidFill>
                  <a:srgbClr val="000000"/>
                </a:solidFill>
                <a:latin typeface="Times New Roman" panose="02020603050405020304" pitchFamily="18" charset="0"/>
                <a:cs typeface="Calibri"/>
              </a:rPr>
              <a:t>Applied what we learn in courses before for example, the calculation of the U-value to get the suitable insolation material and the calculation of the power load for the equipment’s house.</a:t>
            </a:r>
            <a:endParaRPr lang="en-US" sz="3000" dirty="0">
              <a:latin typeface="Calibri"/>
              <a:cs typeface="Calibri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40DA171-4477-9496-88C4-5025D8FBA42A}"/>
              </a:ext>
            </a:extLst>
          </p:cNvPr>
          <p:cNvSpPr/>
          <p:nvPr/>
        </p:nvSpPr>
        <p:spPr>
          <a:xfrm>
            <a:off x="29425185" y="25435563"/>
            <a:ext cx="13182145" cy="1263069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5491" tIns="17746" rIns="35491" bIns="17746" rtlCol="0" anchor="ctr"/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Improvement 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12E43C6C-C2CE-5EC4-BBBC-AFD038AF58CC}"/>
              </a:ext>
            </a:extLst>
          </p:cNvPr>
          <p:cNvSpPr txBox="1"/>
          <p:nvPr/>
        </p:nvSpPr>
        <p:spPr>
          <a:xfrm>
            <a:off x="29377598" y="26994567"/>
            <a:ext cx="12435420" cy="497503"/>
          </a:xfrm>
          <a:prstGeom prst="rect">
            <a:avLst/>
          </a:prstGeom>
          <a:solidFill>
            <a:schemeClr val="bg1"/>
          </a:solidFill>
          <a:effectLst>
            <a:softEdge rad="63500"/>
          </a:effectLst>
        </p:spPr>
        <p:txBody>
          <a:bodyPr rot="0" spcFirstLastPara="0" vertOverflow="overflow" horzOverflow="overflow" vert="horz" wrap="square" lIns="35491" tIns="17746" rIns="35491" bIns="17746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sz="3000" b="1" dirty="0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0027302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eb4cfa2-2a6f-43b7-9935-58898877aa70">
      <Terms xmlns="http://schemas.microsoft.com/office/infopath/2007/PartnerControls"/>
    </lcf76f155ced4ddcb4097134ff3c332f>
    <TaxCatchAll xmlns="23f71ece-6f79-4b9a-94f9-3a27ffba8014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EC504F1786A834AB0A43A8D2AD0E2A1" ma:contentTypeVersion="17" ma:contentTypeDescription="Create a new document." ma:contentTypeScope="" ma:versionID="1dd54b39039cc3a2789d5d1d3fc10e6e">
  <xsd:schema xmlns:xsd="http://www.w3.org/2001/XMLSchema" xmlns:xs="http://www.w3.org/2001/XMLSchema" xmlns:p="http://schemas.microsoft.com/office/2006/metadata/properties" xmlns:ns2="feb4cfa2-2a6f-43b7-9935-58898877aa70" xmlns:ns3="23f71ece-6f79-4b9a-94f9-3a27ffba8014" targetNamespace="http://schemas.microsoft.com/office/2006/metadata/properties" ma:root="true" ma:fieldsID="9ed85d63b31bb9f0e74e4febb6f854bd" ns2:_="" ns3:_="">
    <xsd:import namespace="feb4cfa2-2a6f-43b7-9935-58898877aa70"/>
    <xsd:import namespace="23f71ece-6f79-4b9a-94f9-3a27ffba801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bjectDetectorVersions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b4cfa2-2a6f-43b7-9935-58898877aa7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87f4d030-a2bd-4159-b459-856363f4e7e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f71ece-6f79-4b9a-94f9-3a27ffba8014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570740f3-2cf5-4288-af9a-52d3becc7e83}" ma:internalName="TaxCatchAll" ma:showField="CatchAllData" ma:web="23f71ece-6f79-4b9a-94f9-3a27ffba801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B0ACA5A-37CD-4C65-A0B3-80EB9017D21D}">
  <ds:schemaRefs>
    <ds:schemaRef ds:uri="1fee51ae-fb72-4284-ad10-bbc6bbfbcca5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F6DFC832-26BD-4BF5-992A-F94C8D412F49}"/>
</file>

<file path=customXml/itemProps3.xml><?xml version="1.0" encoding="utf-8"?>
<ds:datastoreItem xmlns:ds="http://schemas.openxmlformats.org/officeDocument/2006/customXml" ds:itemID="{6ED06713-0A0B-479D-9FC6-10944BF4B1B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639</Words>
  <Application>Microsoft Office PowerPoint</Application>
  <PresentationFormat>Custom</PresentationFormat>
  <Paragraphs>208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Roboto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علي الموسى</dc:creator>
  <cp:lastModifiedBy>فارس القحطاني</cp:lastModifiedBy>
  <cp:revision>3</cp:revision>
  <dcterms:created xsi:type="dcterms:W3CDTF">2022-12-10T10:27:03Z</dcterms:created>
  <dcterms:modified xsi:type="dcterms:W3CDTF">2022-12-12T12:24:40Z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0x0101007EC504F1786A834AB0A43A8D2AD0E2A1</vt:lpwstr>
  </property>
</Properties>
</file>