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4D8EA-4097-403C-A127-507C40D7C2E5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D0497-6C5A-43B8-AC05-5291CFB2DE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0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AEFBF6-DE95-4134-9BB1-D0BCAF7878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9918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68D6C-FDF1-751E-18B8-A1FE031CF2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CE9C17-8349-3C85-6CC1-AF65B671C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6B842-04ED-5E13-90CA-7A4A5BF6C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005F8-7B0B-D64E-D239-BC67FA432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BB558-0521-EA4A-F586-1266A3229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5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46A6A-B7B8-808B-70F7-B62460E99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4A51A-6073-54D2-1435-F075E6FFC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48A9E-D563-893A-3DDA-35A1DA822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AF4A9-D8A7-D04D-68EB-3FA3E435C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E2235-341A-871F-E8D2-EF48ED7E1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84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999284-64A1-5796-26A5-A999512B5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7A158-1992-4909-17C8-D1907F476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AAF39-9C2A-AC5D-DCD0-46A5B24F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C04C8-1927-E329-BDF6-92E23DDEC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53205-7D18-3107-4C6F-2F717CB4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788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A95B7-EBF1-C96D-B180-5CC01E5C3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EAE22-BDEE-639B-8047-C18F867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B826F-07DE-0659-A0CF-A6B44A7FB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8A10E-7370-E72B-AD84-A08C51311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5BE63-7FFC-1D1E-7A61-40FAADE8B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28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7AF59-C81A-0B57-40E7-ABE34717E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F206E-A1D1-EECA-6F8A-B5906A772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8B9BC-49FE-D739-9DD8-61DFD8B7F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9D574-94EF-3337-B30E-87CC50156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CD632-1389-142F-69A1-A1C09FDE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449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75B85-022A-4E4D-4046-6C114AAB6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6B7C6-5345-EF06-99F0-165CBAF8EF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B79EC3-4369-8A69-9099-D72C2C7EF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A97A2D-69DF-BE55-02C8-EE2FE3356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B13737-DC8E-261D-0B75-35DC72229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EF06BC-9E6F-B83C-3E47-0C5E5D086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71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E3C1D-3FF0-9717-7655-B4FFEDBB7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1E017-40CF-CF6A-869E-EAE8631C3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2E9DE-A81B-23CF-1389-6562BCDD3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9A3D35-1383-FC53-4E51-3E001DE83A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B91C38-0FD1-6343-D940-CF4453EC3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39907F-A160-EDF5-B11F-6440DEFD4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DB975C-E362-12A6-AFE3-ABBF53CA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D04B6B-3CC4-500E-E4D9-F3DEC795D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36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2B8D8-DF02-6729-5F50-670C46C62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D5C48-CA22-CC84-57DB-96FDDED8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12B247-C1AC-4018-7E94-0D721E0E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4F4877-B085-22A7-A4FD-D8298F60D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2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CD13C7-B3E2-18DF-F4A2-997F6B498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B26529-5EB5-1F2E-7CE2-6E0C1809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E003D-1529-8EE4-BC76-924554D34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3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CA77-EBD6-76D8-0CE0-B06249A80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E0C27-EF8C-E860-0BC4-A1EE4C89A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FCB7DA-AA19-5B62-B76C-E2E750F8F6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46F57-902C-FDB8-69FA-6E9AF58FB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0EE11-4FF9-F822-DA85-3007C7BD8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10B872-B229-E0F4-5B7B-62CE5AC3D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10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557C3-F125-23BF-E135-6DE16F281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05907C-4BD8-C531-0C4C-081CA6B93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3B11F2-121D-324B-3875-CF972858ED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F76B3-BAE5-B882-5984-4E151A82B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A36052-A466-FB86-D25C-FCBA0EBF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6DBA8-E44D-74BE-F404-89895C842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90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F0A473-A333-9A83-D605-97189D9B1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74FFD-EDF6-06E4-E0F0-A462D9367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47EB5-275E-845D-0497-4A5330162F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23068-649F-4AC5-847F-E62987D2701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14FD6-A676-30D6-C861-183D861456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9B54C-13EA-A402-5E3E-5A0D7290CA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CA29F-F2F6-4910-8560-51584A4270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1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1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/>
          <p:cNvSpPr/>
          <p:nvPr/>
        </p:nvSpPr>
        <p:spPr>
          <a:xfrm>
            <a:off x="7104590" y="31246"/>
            <a:ext cx="3570793" cy="3439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63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644349" y="918925"/>
            <a:ext cx="2926080" cy="379138"/>
          </a:xfrm>
          <a:prstGeom prst="rect">
            <a:avLst/>
          </a:prstGeom>
          <a:solidFill>
            <a:srgbClr val="5128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63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686869" y="937508"/>
            <a:ext cx="27735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Significant Findings</a:t>
            </a:r>
          </a:p>
        </p:txBody>
      </p:sp>
      <p:sp>
        <p:nvSpPr>
          <p:cNvPr id="32" name="Rectangle: Rounded Corners 31"/>
          <p:cNvSpPr/>
          <p:nvPr/>
        </p:nvSpPr>
        <p:spPr>
          <a:xfrm>
            <a:off x="108045" y="31245"/>
            <a:ext cx="11989959" cy="1570807"/>
          </a:xfrm>
          <a:prstGeom prst="roundRect">
            <a:avLst>
              <a:gd name="adj" fmla="val 11894"/>
            </a:avLst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639" b="0" i="0" u="none" strike="noStrike" kern="1200" cap="none" spc="0" normalizeH="0" baseline="0" noProof="0" dirty="0">
              <a:ln>
                <a:noFill/>
              </a:ln>
              <a:solidFill>
                <a:srgbClr val="027E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4762" y="666209"/>
            <a:ext cx="9075302" cy="422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E0E1DD"/>
                </a:solidFill>
                <a:latin typeface="Trebuchet MS" panose="020B0603020202020204" pitchFamily="34" charset="0"/>
              </a:rPr>
              <a:t>An automated solar panels cleaning system</a:t>
            </a:r>
            <a:endParaRPr lang="en-US" sz="2400" b="1" dirty="0">
              <a:solidFill>
                <a:srgbClr val="E0E1DD"/>
              </a:solidFill>
              <a:latin typeface="Trebuchet MS" panose="020B0603020202020204" pitchFamily="34" charset="0"/>
              <a:cs typeface="Aharoni" panose="02010803020104030203" pitchFamily="2" charset="-79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1442478" y="1172007"/>
            <a:ext cx="9272949" cy="3889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E0E1DD"/>
                </a:solidFill>
                <a:effectLst/>
                <a:uLnTx/>
                <a:uFillTx/>
                <a:latin typeface="Trebuchet MS" panose="020B0603020202020204" pitchFamily="34" charset="0"/>
                <a:ea typeface="+mj-ea"/>
                <a:cs typeface="Aharoni" panose="02010803020104030203" pitchFamily="2" charset="-79"/>
              </a:rPr>
              <a:t>Team 13: EMAD ADDIN ALSHARAFI (COE), IBRAHIM ALYAHYA (ME), SULAIMAN ALDAMEGH (COE), FAISAL ALQAHTANI (ME), SALMAN MAHJOUB (COE)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78400" y="1324782"/>
            <a:ext cx="45719" cy="1421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63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7302" y="2042700"/>
            <a:ext cx="3218163" cy="503500"/>
          </a:xfrm>
          <a:prstGeom prst="roundRect">
            <a:avLst>
              <a:gd name="adj" fmla="val 7071"/>
            </a:avLst>
          </a:prstGeom>
          <a:solidFill>
            <a:schemeClr val="lt1">
              <a:alpha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Traditional manual cleaning methods suffer from low cleaning quality, low efficiency, and high-water consumption, making it difficult to achieve consistent cleaning.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2F0C0F-D775-B949-BACC-018F480143B7}"/>
              </a:ext>
            </a:extLst>
          </p:cNvPr>
          <p:cNvSpPr txBox="1"/>
          <p:nvPr/>
        </p:nvSpPr>
        <p:spPr>
          <a:xfrm>
            <a:off x="10774681" y="31246"/>
            <a:ext cx="159205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0E1DD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haroni" panose="02010803020104030203" pitchFamily="2" charset="-79"/>
              </a:rPr>
              <a:t>Department of Computer Engineering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E0E1DD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Aharoni" panose="02010803020104030203" pitchFamily="2" charset="-79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0E1DD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haroni" panose="02010803020104030203" pitchFamily="2" charset="-79"/>
              </a:rPr>
              <a:t>Department of Mechanical Engineering</a:t>
            </a:r>
          </a:p>
        </p:txBody>
      </p:sp>
      <p:pic>
        <p:nvPicPr>
          <p:cNvPr id="15" name="image1.png">
            <a:extLst>
              <a:ext uri="{FF2B5EF4-FFF2-40B4-BE49-F238E27FC236}">
                <a16:creationId xmlns:a16="http://schemas.microsoft.com/office/drawing/2014/main" id="{CD1ED760-7DAD-FD84-DC77-FA422977F6D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2940" y="63611"/>
            <a:ext cx="1571339" cy="14218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D14F3DB-A312-C7F7-F5D1-9AEF60462B3A}"/>
              </a:ext>
            </a:extLst>
          </p:cNvPr>
          <p:cNvSpPr txBox="1"/>
          <p:nvPr/>
        </p:nvSpPr>
        <p:spPr>
          <a:xfrm>
            <a:off x="3066216" y="0"/>
            <a:ext cx="6955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0E1DD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King Fahd University of Petroleum &amp; Minerals (KFUPM)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206B41-9F18-3483-AAA8-E4E74BB0BB4E}"/>
              </a:ext>
            </a:extLst>
          </p:cNvPr>
          <p:cNvSpPr txBox="1"/>
          <p:nvPr/>
        </p:nvSpPr>
        <p:spPr>
          <a:xfrm>
            <a:off x="3600443" y="317232"/>
            <a:ext cx="8161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0E1DD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Capstone 2.0 - Senior Design Project (221)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A6848EC-675D-3D8C-D85C-925A6F86A4E2}"/>
              </a:ext>
            </a:extLst>
          </p:cNvPr>
          <p:cNvSpPr txBox="1"/>
          <p:nvPr/>
        </p:nvSpPr>
        <p:spPr>
          <a:xfrm>
            <a:off x="4700813" y="1008704"/>
            <a:ext cx="55346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0E1DD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Aharoni" panose="02010803020104030203" pitchFamily="2" charset="-79"/>
              </a:rPr>
              <a:t>Supervisor: Prof. Mohamed Elrabaa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EB9459D-4FD8-F098-9CBE-B552D3499353}"/>
              </a:ext>
            </a:extLst>
          </p:cNvPr>
          <p:cNvSpPr/>
          <p:nvPr/>
        </p:nvSpPr>
        <p:spPr>
          <a:xfrm>
            <a:off x="88508" y="1684798"/>
            <a:ext cx="3218109" cy="305527"/>
          </a:xfrm>
          <a:prstGeom prst="roundRect">
            <a:avLst/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Problem Statement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F90486-2800-E570-9AEA-BF895B5A39DF}"/>
              </a:ext>
            </a:extLst>
          </p:cNvPr>
          <p:cNvSpPr txBox="1"/>
          <p:nvPr/>
        </p:nvSpPr>
        <p:spPr>
          <a:xfrm>
            <a:off x="82232" y="2961235"/>
            <a:ext cx="3205059" cy="663178"/>
          </a:xfrm>
          <a:prstGeom prst="roundRect">
            <a:avLst>
              <a:gd name="adj" fmla="val 13624"/>
            </a:avLst>
          </a:prstGeom>
          <a:solidFill>
            <a:schemeClr val="lt1">
              <a:alpha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This project proposes an automated dual-methods cleaning robot that moves above the solar stations using a suspension system and cleans the PV panels using air or water for dust removal in Saudi Arabia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F91BFBE-EEC4-15A8-0C90-F1DDFA777F29}"/>
              </a:ext>
            </a:extLst>
          </p:cNvPr>
          <p:cNvSpPr txBox="1"/>
          <p:nvPr/>
        </p:nvSpPr>
        <p:spPr>
          <a:xfrm>
            <a:off x="75652" y="4039024"/>
            <a:ext cx="3224564" cy="2755344"/>
          </a:xfrm>
          <a:prstGeom prst="roundRect">
            <a:avLst>
              <a:gd name="adj" fmla="val 3814"/>
            </a:avLst>
          </a:prstGeom>
          <a:solidFill>
            <a:schemeClr val="lt1">
              <a:alpha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D3B5F7F9-869A-1248-4C20-19C5C00D92FF}"/>
              </a:ext>
            </a:extLst>
          </p:cNvPr>
          <p:cNvGraphicFramePr>
            <a:graphicFrameLocks noGrp="1"/>
          </p:cNvGraphicFramePr>
          <p:nvPr/>
        </p:nvGraphicFramePr>
        <p:xfrm>
          <a:off x="108045" y="4081129"/>
          <a:ext cx="3148026" cy="267113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59621">
                  <a:extLst>
                    <a:ext uri="{9D8B030D-6E8A-4147-A177-3AD203B41FA5}">
                      <a16:colId xmlns:a16="http://schemas.microsoft.com/office/drawing/2014/main" val="2008774343"/>
                    </a:ext>
                  </a:extLst>
                </a:gridCol>
                <a:gridCol w="1588405">
                  <a:extLst>
                    <a:ext uri="{9D8B030D-6E8A-4147-A177-3AD203B41FA5}">
                      <a16:colId xmlns:a16="http://schemas.microsoft.com/office/drawing/2014/main" val="3174586842"/>
                    </a:ext>
                  </a:extLst>
                </a:gridCol>
              </a:tblGrid>
              <a:tr h="2167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Element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Specification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806701"/>
                  </a:ext>
                </a:extLst>
              </a:tr>
              <a:tr h="2969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Dimension (length, width, height)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(300 mm * 300 mm * 300 mm)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14801937"/>
                  </a:ext>
                </a:extLst>
              </a:tr>
              <a:tr h="4404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Weight (including an air compressor and a water pump)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Approx. 8 kg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9329655"/>
                  </a:ext>
                </a:extLst>
              </a:tr>
              <a:tr h="1840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Max moving speed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0.2 m/s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4942936"/>
                  </a:ext>
                </a:extLst>
              </a:tr>
              <a:tr h="2969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Control system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On-board processor (Raspberry Pi 8GB RAM)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2642377"/>
                  </a:ext>
                </a:extLst>
              </a:tr>
              <a:tr h="350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Power supply (air compressor 150 psi)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lithium battery Built-in 6000 mAh for 3 hours autonomy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0408444"/>
                  </a:ext>
                </a:extLst>
              </a:tr>
              <a:tr h="350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Power supply (water pump 150 psi)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lithium battery Built-in 6000 mAh for 3 hours autonomy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1883896"/>
                  </a:ext>
                </a:extLst>
              </a:tr>
              <a:tr h="350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Power supply (On-board processor)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Single-cell battery, 2000mAh For about 4 hours autonomy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3640592"/>
                  </a:ext>
                </a:extLst>
              </a:tr>
              <a:tr h="1840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Prototype cost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</a:rPr>
                        <a:t>≤ SR 6000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85113232"/>
                  </a:ext>
                </a:extLst>
              </a:tr>
            </a:tbl>
          </a:graphicData>
        </a:graphic>
      </p:graphicFrame>
      <p:sp>
        <p:nvSpPr>
          <p:cNvPr id="38" name="TextBox 37">
            <a:extLst>
              <a:ext uri="{FF2B5EF4-FFF2-40B4-BE49-F238E27FC236}">
                <a16:creationId xmlns:a16="http://schemas.microsoft.com/office/drawing/2014/main" id="{0423BCA5-2A59-F0D7-22A5-140090291284}"/>
              </a:ext>
            </a:extLst>
          </p:cNvPr>
          <p:cNvSpPr txBox="1"/>
          <p:nvPr/>
        </p:nvSpPr>
        <p:spPr>
          <a:xfrm>
            <a:off x="8876241" y="2033358"/>
            <a:ext cx="3215952" cy="2094146"/>
          </a:xfrm>
          <a:prstGeom prst="roundRect">
            <a:avLst>
              <a:gd name="adj" fmla="val 3835"/>
            </a:avLst>
          </a:prstGeom>
          <a:solidFill>
            <a:schemeClr val="lt1">
              <a:alpha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C242B23-5B5B-1442-273E-2EFF82A485DE}"/>
              </a:ext>
            </a:extLst>
          </p:cNvPr>
          <p:cNvSpPr txBox="1"/>
          <p:nvPr/>
        </p:nvSpPr>
        <p:spPr>
          <a:xfrm>
            <a:off x="8874030" y="4527947"/>
            <a:ext cx="3218163" cy="775231"/>
          </a:xfrm>
          <a:prstGeom prst="roundRect">
            <a:avLst>
              <a:gd name="adj" fmla="val 7071"/>
            </a:avLst>
          </a:prstGeom>
          <a:solidFill>
            <a:schemeClr val="lt1">
              <a:alpha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Learned how to do design process, project management, team dynamics and socio-economic context of design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Learned how to apply design principles, engineering analysis and experimental methods for a design project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51AD484-DBDA-D4B2-C2DF-49721EFE6E0C}"/>
              </a:ext>
            </a:extLst>
          </p:cNvPr>
          <p:cNvSpPr txBox="1"/>
          <p:nvPr/>
        </p:nvSpPr>
        <p:spPr>
          <a:xfrm>
            <a:off x="3359907" y="2034639"/>
            <a:ext cx="5468384" cy="2269748"/>
          </a:xfrm>
          <a:prstGeom prst="roundRect">
            <a:avLst>
              <a:gd name="adj" fmla="val 3816"/>
            </a:avLst>
          </a:prstGeom>
          <a:solidFill>
            <a:schemeClr val="lt1">
              <a:alpha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pic>
        <p:nvPicPr>
          <p:cNvPr id="45" name="Picture 4" descr="A toy train on a white background  Description automatically generated with low confidence">
            <a:extLst>
              <a:ext uri="{FF2B5EF4-FFF2-40B4-BE49-F238E27FC236}">
                <a16:creationId xmlns:a16="http://schemas.microsoft.com/office/drawing/2014/main" id="{26C78EBE-2E47-A9E8-8A6F-A18840730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6998" y="2073513"/>
            <a:ext cx="1847528" cy="1031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02C4EBE7-39ED-BF7C-2E19-81EC1CBF9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846" y="2294450"/>
            <a:ext cx="2947929" cy="194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48FCA401-943F-B609-7554-898605E90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462" y="3325919"/>
            <a:ext cx="2142689" cy="971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FC39D1FB-A3FA-C792-116B-15DFA0443DA2}"/>
              </a:ext>
            </a:extLst>
          </p:cNvPr>
          <p:cNvSpPr txBox="1"/>
          <p:nvPr/>
        </p:nvSpPr>
        <p:spPr>
          <a:xfrm>
            <a:off x="6135785" y="4691646"/>
            <a:ext cx="2690299" cy="1960811"/>
          </a:xfrm>
          <a:prstGeom prst="roundRect">
            <a:avLst>
              <a:gd name="adj" fmla="val 4297"/>
            </a:avLst>
          </a:prstGeom>
          <a:solidFill>
            <a:schemeClr val="lt1">
              <a:alpha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Here we will attach figures of real prototype and a QR code for movement video to confirm that out prototype </a:t>
            </a:r>
            <a:r>
              <a:rPr lang="en-US" sz="850" dirty="0">
                <a:solidFill>
                  <a:prstClr val="black"/>
                </a:solidFill>
                <a:latin typeface="Trebuchet MS" panose="020B0603020202020204" pitchFamily="34" charset="0"/>
              </a:rPr>
              <a:t>has met the specifications</a:t>
            </a: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aphicFrame>
        <p:nvGraphicFramePr>
          <p:cNvPr id="3" name="Content Placeholder 4">
            <a:extLst>
              <a:ext uri="{FF2B5EF4-FFF2-40B4-BE49-F238E27FC236}">
                <a16:creationId xmlns:a16="http://schemas.microsoft.com/office/drawing/2014/main" id="{CCC09370-F8FA-3E59-3F54-1728667BF0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586655"/>
              </p:ext>
            </p:extLst>
          </p:nvPr>
        </p:nvGraphicFramePr>
        <p:xfrm>
          <a:off x="8912269" y="2090594"/>
          <a:ext cx="3150639" cy="1972525"/>
        </p:xfrm>
        <a:graphic>
          <a:graphicData uri="http://schemas.openxmlformats.org/drawingml/2006/table">
            <a:tbl>
              <a:tblPr firstRow="1" firstCol="1" bandRow="1"/>
              <a:tblGrid>
                <a:gridCol w="1192352">
                  <a:extLst>
                    <a:ext uri="{9D8B030D-6E8A-4147-A177-3AD203B41FA5}">
                      <a16:colId xmlns:a16="http://schemas.microsoft.com/office/drawing/2014/main" val="3828153464"/>
                    </a:ext>
                  </a:extLst>
                </a:gridCol>
                <a:gridCol w="1958287">
                  <a:extLst>
                    <a:ext uri="{9D8B030D-6E8A-4147-A177-3AD203B41FA5}">
                      <a16:colId xmlns:a16="http://schemas.microsoft.com/office/drawing/2014/main" val="1440809064"/>
                    </a:ext>
                  </a:extLst>
                </a:gridCol>
              </a:tblGrid>
              <a:tr h="165576">
                <a:tc>
                  <a:txBody>
                    <a:bodyPr/>
                    <a:lstStyle/>
                    <a:p>
                      <a:pPr marL="6985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Requirements</a:t>
                      </a:r>
                      <a:endParaRPr lang="en-US" sz="600" b="1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80" marR="42080" marT="76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Specifications</a:t>
                      </a:r>
                      <a:endParaRPr lang="en-US" sz="600" b="1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80" marR="42080" marT="76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27729"/>
                  </a:ext>
                </a:extLst>
              </a:tr>
              <a:tr h="575612">
                <a:tc>
                  <a:txBody>
                    <a:bodyPr/>
                    <a:lstStyle/>
                    <a:p>
                      <a:pPr marL="6985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system should be able to clean various kinds of soiling</a:t>
                      </a:r>
                      <a:endParaRPr lang="en-US" sz="800" b="0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80" marR="42080" marT="76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system will have an air blower with 150 psi to clean average-size dust and a water pump with 150 psi to clean sticky soiling</a:t>
                      </a:r>
                      <a:endParaRPr lang="en-US" sz="800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80" marR="42080" marT="76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849479"/>
                  </a:ext>
                </a:extLst>
              </a:tr>
              <a:tr h="575612">
                <a:tc>
                  <a:txBody>
                    <a:bodyPr/>
                    <a:lstStyle/>
                    <a:p>
                      <a:pPr marL="6985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system should work for at least 3 hours without charging</a:t>
                      </a:r>
                      <a:endParaRPr lang="en-US" sz="800" b="0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80" marR="42080" marT="76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Each of the air blower and water pump is connected to a battery of 6000 mAh to ensure 3 hours of automation</a:t>
                      </a:r>
                    </a:p>
                  </a:txBody>
                  <a:tcPr marL="42080" marR="42080" marT="76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3337066"/>
                  </a:ext>
                </a:extLst>
              </a:tr>
              <a:tr h="655725">
                <a:tc>
                  <a:txBody>
                    <a:bodyPr/>
                    <a:lstStyle/>
                    <a:p>
                      <a:pPr marL="6985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system should not make any damage to the PV panel surface</a:t>
                      </a:r>
                      <a:endParaRPr lang="en-US" sz="800" b="0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80" marR="42080" marT="76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effectLst/>
                          <a:latin typeface="Trebuchet MS" panose="020B0603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air and water pressure should not exceed 35 Bar (3.5 Mpa) pressure, just enough to clean the dust without harming the surface</a:t>
                      </a:r>
                      <a:endParaRPr lang="en-US" sz="800" dirty="0">
                        <a:solidFill>
                          <a:srgbClr val="333333"/>
                        </a:solidFill>
                        <a:effectLst/>
                        <a:latin typeface="Trebuchet MS" panose="020B0603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080" marR="42080" marT="76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8687903"/>
                  </a:ext>
                </a:extLst>
              </a:tr>
            </a:tbl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BB0A560-0839-89C7-D289-9534DF6CC182}"/>
              </a:ext>
            </a:extLst>
          </p:cNvPr>
          <p:cNvSpPr/>
          <p:nvPr/>
        </p:nvSpPr>
        <p:spPr>
          <a:xfrm>
            <a:off x="77302" y="2603333"/>
            <a:ext cx="3218109" cy="305527"/>
          </a:xfrm>
          <a:prstGeom prst="roundRect">
            <a:avLst/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Framework Proposed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BA01743-F0E5-D315-1AB3-626EC4E2E836}"/>
              </a:ext>
            </a:extLst>
          </p:cNvPr>
          <p:cNvSpPr/>
          <p:nvPr/>
        </p:nvSpPr>
        <p:spPr>
          <a:xfrm>
            <a:off x="75706" y="3678955"/>
            <a:ext cx="3218109" cy="305527"/>
          </a:xfrm>
          <a:prstGeom prst="roundRect">
            <a:avLst/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Elements &amp; Specifications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DD69093-C185-D67B-1216-E3AA5E8C238E}"/>
              </a:ext>
            </a:extLst>
          </p:cNvPr>
          <p:cNvSpPr/>
          <p:nvPr/>
        </p:nvSpPr>
        <p:spPr>
          <a:xfrm>
            <a:off x="8877690" y="1676400"/>
            <a:ext cx="3218109" cy="305527"/>
          </a:xfrm>
          <a:prstGeom prst="roundRect">
            <a:avLst/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Requirements &amp; Specifications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806C076-6979-FEA7-9E96-1B740BFE5181}"/>
              </a:ext>
            </a:extLst>
          </p:cNvPr>
          <p:cNvSpPr/>
          <p:nvPr/>
        </p:nvSpPr>
        <p:spPr>
          <a:xfrm>
            <a:off x="8874084" y="4174962"/>
            <a:ext cx="3218109" cy="305527"/>
          </a:xfrm>
          <a:prstGeom prst="roundRect">
            <a:avLst/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What We Learned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D296F60-E9BF-0D1F-5652-DE9F4D1FB922}"/>
              </a:ext>
            </a:extLst>
          </p:cNvPr>
          <p:cNvSpPr/>
          <p:nvPr/>
        </p:nvSpPr>
        <p:spPr>
          <a:xfrm>
            <a:off x="3359966" y="1679982"/>
            <a:ext cx="5468267" cy="305527"/>
          </a:xfrm>
          <a:prstGeom prst="roundRect">
            <a:avLst/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Prototype Design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FB1688C-65A3-A282-7EF4-EB885EDE6232}"/>
              </a:ext>
            </a:extLst>
          </p:cNvPr>
          <p:cNvSpPr/>
          <p:nvPr/>
        </p:nvSpPr>
        <p:spPr>
          <a:xfrm>
            <a:off x="8874030" y="5356456"/>
            <a:ext cx="3218109" cy="305527"/>
          </a:xfrm>
          <a:prstGeom prst="roundRect">
            <a:avLst/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What We Could Improve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AFE5FC-E52C-0B57-53AE-BB3C5D94D65E}"/>
              </a:ext>
            </a:extLst>
          </p:cNvPr>
          <p:cNvSpPr txBox="1"/>
          <p:nvPr/>
        </p:nvSpPr>
        <p:spPr>
          <a:xfrm>
            <a:off x="8885776" y="5715261"/>
            <a:ext cx="3218163" cy="775231"/>
          </a:xfrm>
          <a:prstGeom prst="roundRect">
            <a:avLst>
              <a:gd name="adj" fmla="val 7071"/>
            </a:avLst>
          </a:prstGeom>
          <a:solidFill>
            <a:schemeClr val="lt1">
              <a:alpha val="75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Detect the soiled spot </a:t>
            </a:r>
            <a:r>
              <a:rPr lang="en-US" sz="850" dirty="0">
                <a:solidFill>
                  <a:prstClr val="black"/>
                </a:solidFill>
                <a:latin typeface="Trebuchet MS" panose="020B0603020202020204" pitchFamily="34" charset="0"/>
              </a:rPr>
              <a:t>on the PV panel using AI and then clean it up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50" dirty="0">
              <a:solidFill>
                <a:prstClr val="black"/>
              </a:solidFill>
              <a:latin typeface="Trebuchet MS" panose="020B0603020202020204" pitchFamily="34" charset="0"/>
            </a:endParaRP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850" dirty="0">
                <a:solidFill>
                  <a:prstClr val="black"/>
                </a:solidFill>
                <a:latin typeface="Trebuchet MS" panose="020B0603020202020204" pitchFamily="34" charset="0"/>
              </a:rPr>
              <a:t>Make the robot recharge itself once its battery is close to die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2190F57-E975-586E-A561-B313118709F8}"/>
              </a:ext>
            </a:extLst>
          </p:cNvPr>
          <p:cNvSpPr/>
          <p:nvPr/>
        </p:nvSpPr>
        <p:spPr>
          <a:xfrm>
            <a:off x="6137933" y="4345253"/>
            <a:ext cx="2690299" cy="305527"/>
          </a:xfrm>
          <a:prstGeom prst="roundRect">
            <a:avLst/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Prototype &amp; Test Result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AB0B12F-67CB-9820-A368-B7F07DC8CE95}"/>
              </a:ext>
            </a:extLst>
          </p:cNvPr>
          <p:cNvSpPr/>
          <p:nvPr/>
        </p:nvSpPr>
        <p:spPr>
          <a:xfrm>
            <a:off x="3359908" y="4350650"/>
            <a:ext cx="2690300" cy="305527"/>
          </a:xfrm>
          <a:prstGeom prst="roundRect">
            <a:avLst/>
          </a:prstGeom>
          <a:solidFill>
            <a:srgbClr val="027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Equations used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875EAC1-2383-99E6-594B-74F519E38340}"/>
                  </a:ext>
                </a:extLst>
              </p:cNvPr>
              <p:cNvSpPr txBox="1"/>
              <p:nvPr/>
            </p:nvSpPr>
            <p:spPr>
              <a:xfrm>
                <a:off x="3361619" y="4702440"/>
                <a:ext cx="2688590" cy="1928392"/>
              </a:xfrm>
              <a:prstGeom prst="roundRect">
                <a:avLst>
                  <a:gd name="adj" fmla="val 4297"/>
                </a:avLst>
              </a:prstGeom>
              <a:solidFill>
                <a:schemeClr val="lt1">
                  <a:alpha val="75000"/>
                </a:schemeClr>
              </a:solidFill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marL="228600" indent="-228600">
                  <a:lnSpc>
                    <a:spcPct val="150000"/>
                  </a:lnSpc>
                  <a:spcAft>
                    <a:spcPts val="800"/>
                  </a:spcAft>
                  <a:buFont typeface="+mj-lt"/>
                  <a:buAutoNum type="arabi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𝑟</m:t>
                        </m:r>
                      </m:sub>
                    </m:sSub>
                    <m:r>
                      <a:rPr lang="en-US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 µ</m:t>
                    </m:r>
                    <m:r>
                      <a:rPr lang="en-US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1400" dirty="0">
                    <a:effectLst/>
                    <a:latin typeface="Trebuchet MS" panose="020B0603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>
                    <a:effectLst/>
                    <a:latin typeface="Trebuchet MS" panose="020B0603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(Frictional force)</a:t>
                </a:r>
              </a:p>
              <a:p>
                <a:pPr marL="228600" indent="-228600">
                  <a:lnSpc>
                    <a:spcPct val="150000"/>
                  </a:lnSpc>
                  <a:spcAft>
                    <a:spcPts val="800"/>
                  </a:spcAft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14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14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𝑟</m:t>
                        </m:r>
                      </m:sub>
                    </m:sSub>
                    <m:r>
                      <a:rPr lang="en-US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∗</m:t>
                    </m:r>
                    <m:r>
                      <a:rPr lang="en-US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sz="1200" dirty="0">
                    <a:effectLst/>
                    <a:latin typeface="Trebuchet MS" panose="020B0603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(Motor torque)</a:t>
                </a:r>
              </a:p>
              <a:p>
                <a:pPr marL="228600" indent="-228600">
                  <a:lnSpc>
                    <a:spcPct val="150000"/>
                  </a:lnSpc>
                  <a:spcAft>
                    <a:spcPts val="800"/>
                  </a:spcAft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140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140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num>
                      <m:den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den>
                    </m:f>
                  </m:oMath>
                </a14:m>
                <a:r>
                  <a:rPr lang="en-US" sz="1400" dirty="0">
                    <a:effectLst/>
                    <a:latin typeface="Trebuchet MS" panose="020B0603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>
                    <a:effectLst/>
                    <a:latin typeface="Trebuchet MS" panose="020B0603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(Motor angular speed)</a:t>
                </a:r>
              </a:p>
              <a:p>
                <a:pPr marL="228600" indent="-228600">
                  <a:lnSpc>
                    <a:spcPct val="150000"/>
                  </a:lnSpc>
                  <a:spcAft>
                    <a:spcPts val="800"/>
                  </a:spcAft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140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1400" i="1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60</m:t>
                        </m:r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num>
                      <m:den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14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den>
                    </m:f>
                  </m:oMath>
                </a14:m>
                <a:r>
                  <a:rPr lang="en-US" sz="1600" dirty="0">
                    <a:effectLst/>
                    <a:latin typeface="Trebuchet MS" panose="020B0603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>
                    <a:effectLst/>
                    <a:latin typeface="Trebuchet MS" panose="020B0603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(Motor rpm)</a:t>
                </a:r>
                <a:endParaRPr lang="en-US" sz="1600" dirty="0">
                  <a:effectLst/>
                  <a:latin typeface="Trebuchet MS" panose="020B0603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875EAC1-2383-99E6-594B-74F519E383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1619" y="4702440"/>
                <a:ext cx="2688590" cy="1928392"/>
              </a:xfrm>
              <a:prstGeom prst="roundRect">
                <a:avLst>
                  <a:gd name="adj" fmla="val 4297"/>
                </a:avLst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87F2E624-8A50-4565-FB4C-0F18CF19C041}"/>
              </a:ext>
            </a:extLst>
          </p:cNvPr>
          <p:cNvSpPr txBox="1"/>
          <p:nvPr/>
        </p:nvSpPr>
        <p:spPr>
          <a:xfrm>
            <a:off x="3968434" y="2010656"/>
            <a:ext cx="1921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Design overview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B237F4-06ED-2B9B-1FCC-FB571DC87BEF}"/>
              </a:ext>
            </a:extLst>
          </p:cNvPr>
          <p:cNvSpPr txBox="1"/>
          <p:nvPr/>
        </p:nvSpPr>
        <p:spPr>
          <a:xfrm>
            <a:off x="6824028" y="2008622"/>
            <a:ext cx="1921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Robot box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4B53325-3F0E-AE30-32BC-12CFCA62812D}"/>
              </a:ext>
            </a:extLst>
          </p:cNvPr>
          <p:cNvSpPr txBox="1"/>
          <p:nvPr/>
        </p:nvSpPr>
        <p:spPr>
          <a:xfrm>
            <a:off x="6930024" y="3059267"/>
            <a:ext cx="19211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Box mechanism</a:t>
            </a:r>
          </a:p>
        </p:txBody>
      </p:sp>
    </p:spTree>
    <p:extLst>
      <p:ext uri="{BB962C8B-B14F-4D97-AF65-F5344CB8AC3E}">
        <p14:creationId xmlns:p14="http://schemas.microsoft.com/office/powerpoint/2010/main" val="3771228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C504F1786A834AB0A43A8D2AD0E2A1" ma:contentTypeVersion="17" ma:contentTypeDescription="Create a new document." ma:contentTypeScope="" ma:versionID="1dd54b39039cc3a2789d5d1d3fc10e6e">
  <xsd:schema xmlns:xsd="http://www.w3.org/2001/XMLSchema" xmlns:xs="http://www.w3.org/2001/XMLSchema" xmlns:p="http://schemas.microsoft.com/office/2006/metadata/properties" xmlns:ns2="feb4cfa2-2a6f-43b7-9935-58898877aa70" xmlns:ns3="23f71ece-6f79-4b9a-94f9-3a27ffba8014" targetNamespace="http://schemas.microsoft.com/office/2006/metadata/properties" ma:root="true" ma:fieldsID="9ed85d63b31bb9f0e74e4febb6f854bd" ns2:_="" ns3:_="">
    <xsd:import namespace="feb4cfa2-2a6f-43b7-9935-58898877aa70"/>
    <xsd:import namespace="23f71ece-6f79-4b9a-94f9-3a27ffba80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4cfa2-2a6f-43b7-9935-58898877a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7f4d030-a2bd-4159-b459-856363f4e7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f71ece-6f79-4b9a-94f9-3a27ffba801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70740f3-2cf5-4288-af9a-52d3becc7e83}" ma:internalName="TaxCatchAll" ma:showField="CatchAllData" ma:web="23f71ece-6f79-4b9a-94f9-3a27ffba80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b4cfa2-2a6f-43b7-9935-58898877aa70">
      <Terms xmlns="http://schemas.microsoft.com/office/infopath/2007/PartnerControls"/>
    </lcf76f155ced4ddcb4097134ff3c332f>
    <TaxCatchAll xmlns="23f71ece-6f79-4b9a-94f9-3a27ffba8014" xsi:nil="true"/>
  </documentManagement>
</p:properties>
</file>

<file path=customXml/itemProps1.xml><?xml version="1.0" encoding="utf-8"?>
<ds:datastoreItem xmlns:ds="http://schemas.openxmlformats.org/officeDocument/2006/customXml" ds:itemID="{343976AC-76A7-4335-B080-CDC4A5462805}"/>
</file>

<file path=customXml/itemProps2.xml><?xml version="1.0" encoding="utf-8"?>
<ds:datastoreItem xmlns:ds="http://schemas.openxmlformats.org/officeDocument/2006/customXml" ds:itemID="{C106D754-36F7-479D-884F-9BD9F77B0C23}"/>
</file>

<file path=customXml/itemProps3.xml><?xml version="1.0" encoding="utf-8"?>
<ds:datastoreItem xmlns:ds="http://schemas.openxmlformats.org/officeDocument/2006/customXml" ds:itemID="{BBA5C691-CEA2-4460-A221-737061025601}"/>
</file>

<file path=docProps/app.xml><?xml version="1.0" encoding="utf-8"?>
<Properties xmlns="http://schemas.openxmlformats.org/officeDocument/2006/extended-properties" xmlns:vt="http://schemas.openxmlformats.org/officeDocument/2006/docPropsVTypes">
  <TotalTime>2871</TotalTime>
  <Words>492</Words>
  <Application>Microsoft Office PowerPoint</Application>
  <PresentationFormat>Widescreen</PresentationFormat>
  <Paragraphs>116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Trebuchet MS</vt:lpstr>
      <vt:lpstr>Office Theme</vt:lpstr>
      <vt:lpstr>An automated solar panels cleaning system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automated solar panels cleaning system</dc:title>
  <dc:creator>Faisal Alqahtany</dc:creator>
  <cp:lastModifiedBy>Faisal Alqahtany</cp:lastModifiedBy>
  <cp:revision>10</cp:revision>
  <dcterms:created xsi:type="dcterms:W3CDTF">2022-12-06T16:42:01Z</dcterms:created>
  <dcterms:modified xsi:type="dcterms:W3CDTF">2022-12-10T18:23:18Z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0x0101007EC504F1786A834AB0A43A8D2AD0E2A1</vt:lpwstr>
  </property>
</Properties>
</file>