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charts/chart1.xml" ContentType="application/vnd.openxmlformats-officedocument.drawingml.chart+xml"/>
  <Override PartName="/ppt/theme/theme2.xml" ContentType="application/vnd.openxmlformats-officedocument.theme+xml"/>
  <Override PartName="/ppt/theme/theme1.xml" ContentType="application/vnd.openxmlformats-officedocument.theme+xml"/>
  <Override PartName="/ppt/charts/style1.xml" ContentType="application/vnd.ms-office.chartstyle+xml"/>
  <Override PartName="/ppt/charts/chart2.xml" ContentType="application/vnd.openxmlformats-officedocument.drawingml.chart+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2794238" cy="30267275"/>
  <p:notesSz cx="7004050" cy="9283700"/>
  <p:defaultTextStyle>
    <a:defPPr>
      <a:defRPr lang="en-US"/>
    </a:defPPr>
    <a:lvl1pPr algn="l" rtl="0" fontAlgn="base">
      <a:spcBef>
        <a:spcPct val="0"/>
      </a:spcBef>
      <a:spcAft>
        <a:spcPct val="0"/>
      </a:spcAft>
      <a:defRPr sz="3044" kern="1200">
        <a:solidFill>
          <a:schemeClr val="tx1"/>
        </a:solidFill>
        <a:latin typeface="Arial" charset="0"/>
        <a:ea typeface="+mn-ea"/>
        <a:cs typeface="+mn-cs"/>
      </a:defRPr>
    </a:lvl1pPr>
    <a:lvl2pPr marL="434889" algn="l" rtl="0" fontAlgn="base">
      <a:spcBef>
        <a:spcPct val="0"/>
      </a:spcBef>
      <a:spcAft>
        <a:spcPct val="0"/>
      </a:spcAft>
      <a:defRPr sz="3044" kern="1200">
        <a:solidFill>
          <a:schemeClr val="tx1"/>
        </a:solidFill>
        <a:latin typeface="Arial" charset="0"/>
        <a:ea typeface="+mn-ea"/>
        <a:cs typeface="+mn-cs"/>
      </a:defRPr>
    </a:lvl2pPr>
    <a:lvl3pPr marL="869777" algn="l" rtl="0" fontAlgn="base">
      <a:spcBef>
        <a:spcPct val="0"/>
      </a:spcBef>
      <a:spcAft>
        <a:spcPct val="0"/>
      </a:spcAft>
      <a:defRPr sz="3044" kern="1200">
        <a:solidFill>
          <a:schemeClr val="tx1"/>
        </a:solidFill>
        <a:latin typeface="Arial" charset="0"/>
        <a:ea typeface="+mn-ea"/>
        <a:cs typeface="+mn-cs"/>
      </a:defRPr>
    </a:lvl3pPr>
    <a:lvl4pPr marL="1304666" algn="l" rtl="0" fontAlgn="base">
      <a:spcBef>
        <a:spcPct val="0"/>
      </a:spcBef>
      <a:spcAft>
        <a:spcPct val="0"/>
      </a:spcAft>
      <a:defRPr sz="3044" kern="1200">
        <a:solidFill>
          <a:schemeClr val="tx1"/>
        </a:solidFill>
        <a:latin typeface="Arial" charset="0"/>
        <a:ea typeface="+mn-ea"/>
        <a:cs typeface="+mn-cs"/>
      </a:defRPr>
    </a:lvl4pPr>
    <a:lvl5pPr marL="1739555" algn="l" rtl="0" fontAlgn="base">
      <a:spcBef>
        <a:spcPct val="0"/>
      </a:spcBef>
      <a:spcAft>
        <a:spcPct val="0"/>
      </a:spcAft>
      <a:defRPr sz="3044" kern="1200">
        <a:solidFill>
          <a:schemeClr val="tx1"/>
        </a:solidFill>
        <a:latin typeface="Arial" charset="0"/>
        <a:ea typeface="+mn-ea"/>
        <a:cs typeface="+mn-cs"/>
      </a:defRPr>
    </a:lvl5pPr>
    <a:lvl6pPr marL="2174443" algn="l" defTabSz="869777" rtl="0" eaLnBrk="1" latinLnBrk="0" hangingPunct="1">
      <a:defRPr sz="3044" kern="1200">
        <a:solidFill>
          <a:schemeClr val="tx1"/>
        </a:solidFill>
        <a:latin typeface="Arial" charset="0"/>
        <a:ea typeface="+mn-ea"/>
        <a:cs typeface="+mn-cs"/>
      </a:defRPr>
    </a:lvl6pPr>
    <a:lvl7pPr marL="2609332" algn="l" defTabSz="869777" rtl="0" eaLnBrk="1" latinLnBrk="0" hangingPunct="1">
      <a:defRPr sz="3044" kern="1200">
        <a:solidFill>
          <a:schemeClr val="tx1"/>
        </a:solidFill>
        <a:latin typeface="Arial" charset="0"/>
        <a:ea typeface="+mn-ea"/>
        <a:cs typeface="+mn-cs"/>
      </a:defRPr>
    </a:lvl7pPr>
    <a:lvl8pPr marL="3044220" algn="l" defTabSz="869777" rtl="0" eaLnBrk="1" latinLnBrk="0" hangingPunct="1">
      <a:defRPr sz="3044" kern="1200">
        <a:solidFill>
          <a:schemeClr val="tx1"/>
        </a:solidFill>
        <a:latin typeface="Arial" charset="0"/>
        <a:ea typeface="+mn-ea"/>
        <a:cs typeface="+mn-cs"/>
      </a:defRPr>
    </a:lvl8pPr>
    <a:lvl9pPr marL="3479109" algn="l" defTabSz="869777" rtl="0" eaLnBrk="1" latinLnBrk="0" hangingPunct="1">
      <a:defRPr sz="3044"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9533" userDrawn="1">
          <p15:clr>
            <a:srgbClr val="A4A3A4"/>
          </p15:clr>
        </p15:guide>
        <p15:guide id="2" pos="134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FFF66"/>
    <a:srgbClr val="A30026"/>
    <a:srgbClr val="E7E7E7"/>
    <a:srgbClr val="006699"/>
    <a:srgbClr val="EAEAEA"/>
    <a:srgbClr val="FFFFFF"/>
    <a:srgbClr val="CCECFF"/>
    <a:srgbClr val="F8F8F8"/>
    <a:srgbClr val="003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72" autoAdjust="0"/>
    <p:restoredTop sz="93619" autoAdjust="0"/>
  </p:normalViewPr>
  <p:slideViewPr>
    <p:cSldViewPr>
      <p:cViewPr>
        <p:scale>
          <a:sx n="33" d="100"/>
          <a:sy n="33" d="100"/>
        </p:scale>
        <p:origin x="2064" y="-1452"/>
      </p:cViewPr>
      <p:guideLst>
        <p:guide orient="horz" pos="9533"/>
        <p:guide pos="1347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ICTC\Desktop\New%20Microsoft%20Excel%20Work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ICTC\Desktop\New%20Microsoft%20Excel%20Workshee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Load vs Voltage generated</a:t>
            </a:r>
          </a:p>
        </c:rich>
      </c:tx>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ورقة1!$J$8:$J$11</c:f>
              <c:numCache>
                <c:formatCode>General</c:formatCode>
                <c:ptCount val="4"/>
                <c:pt idx="0">
                  <c:v>12.8</c:v>
                </c:pt>
                <c:pt idx="1">
                  <c:v>10.199999999999999</c:v>
                </c:pt>
                <c:pt idx="2">
                  <c:v>7.8</c:v>
                </c:pt>
                <c:pt idx="3">
                  <c:v>5.6</c:v>
                </c:pt>
              </c:numCache>
            </c:numRef>
          </c:cat>
          <c:val>
            <c:numRef>
              <c:f>ورقة1!$K$8:$K$11</c:f>
              <c:numCache>
                <c:formatCode>General</c:formatCode>
                <c:ptCount val="4"/>
                <c:pt idx="0">
                  <c:v>5</c:v>
                </c:pt>
                <c:pt idx="1">
                  <c:v>10</c:v>
                </c:pt>
                <c:pt idx="2">
                  <c:v>15</c:v>
                </c:pt>
                <c:pt idx="3">
                  <c:v>20</c:v>
                </c:pt>
              </c:numCache>
            </c:numRef>
          </c:val>
          <c:extLst>
            <c:ext xmlns:c16="http://schemas.microsoft.com/office/drawing/2014/chart" uri="{C3380CC4-5D6E-409C-BE32-E72D297353CC}">
              <c16:uniqueId val="{00000000-A4AE-4A3A-9AE8-EECB405FDEBF}"/>
            </c:ext>
          </c:extLst>
        </c:ser>
        <c:dLbls>
          <c:showLegendKey val="0"/>
          <c:showVal val="0"/>
          <c:showCatName val="0"/>
          <c:showSerName val="0"/>
          <c:showPercent val="0"/>
          <c:showBubbleSize val="0"/>
        </c:dLbls>
        <c:gapWidth val="199"/>
        <c:axId val="1217496720"/>
        <c:axId val="1217497136"/>
      </c:barChart>
      <c:catAx>
        <c:axId val="1217496720"/>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Voltage generated ( V )</a:t>
                </a:r>
              </a:p>
            </c:rich>
          </c:tx>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1217497136"/>
        <c:crosses val="autoZero"/>
        <c:auto val="1"/>
        <c:lblAlgn val="ctr"/>
        <c:lblOffset val="100"/>
        <c:noMultiLvlLbl val="0"/>
      </c:catAx>
      <c:valAx>
        <c:axId val="121749713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load ( N )</a:t>
                </a:r>
              </a:p>
            </c:rich>
          </c:tx>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17496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 Vehicle speed ( km/hr ) vs Voltage generated</a:t>
            </a:r>
          </a:p>
        </c:rich>
      </c:tx>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ورقة1!$J$8:$J$11</c:f>
              <c:numCache>
                <c:formatCode>General</c:formatCode>
                <c:ptCount val="4"/>
                <c:pt idx="0">
                  <c:v>12.8</c:v>
                </c:pt>
                <c:pt idx="1">
                  <c:v>10.199999999999999</c:v>
                </c:pt>
                <c:pt idx="2">
                  <c:v>7.8</c:v>
                </c:pt>
                <c:pt idx="3">
                  <c:v>5.6</c:v>
                </c:pt>
              </c:numCache>
            </c:numRef>
          </c:cat>
          <c:val>
            <c:numRef>
              <c:f>ورقة1!$K$8:$K$11</c:f>
              <c:numCache>
                <c:formatCode>General</c:formatCode>
                <c:ptCount val="4"/>
                <c:pt idx="0">
                  <c:v>5</c:v>
                </c:pt>
                <c:pt idx="1">
                  <c:v>10</c:v>
                </c:pt>
                <c:pt idx="2">
                  <c:v>15</c:v>
                </c:pt>
                <c:pt idx="3">
                  <c:v>20</c:v>
                </c:pt>
              </c:numCache>
            </c:numRef>
          </c:val>
          <c:extLst>
            <c:ext xmlns:c16="http://schemas.microsoft.com/office/drawing/2014/chart" uri="{C3380CC4-5D6E-409C-BE32-E72D297353CC}">
              <c16:uniqueId val="{00000000-21C4-4C9D-9BA8-AF6BA148D3E7}"/>
            </c:ext>
          </c:extLst>
        </c:ser>
        <c:dLbls>
          <c:showLegendKey val="0"/>
          <c:showVal val="0"/>
          <c:showCatName val="0"/>
          <c:showSerName val="0"/>
          <c:showPercent val="0"/>
          <c:showBubbleSize val="0"/>
        </c:dLbls>
        <c:gapWidth val="199"/>
        <c:axId val="1217496720"/>
        <c:axId val="1217497136"/>
      </c:barChart>
      <c:catAx>
        <c:axId val="1217496720"/>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Voltage generated ( V )</a:t>
                </a:r>
              </a:p>
            </c:rich>
          </c:tx>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1217497136"/>
        <c:crosses val="autoZero"/>
        <c:auto val="1"/>
        <c:lblAlgn val="ctr"/>
        <c:lblOffset val="100"/>
        <c:noMultiLvlLbl val="0"/>
      </c:catAx>
      <c:valAx>
        <c:axId val="121749713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 Vehicle speed ( km/hr )</a:t>
                </a:r>
              </a:p>
            </c:rich>
          </c:tx>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17496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3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7163" y="0"/>
            <a:ext cx="3035300" cy="465138"/>
          </a:xfrm>
          <a:prstGeom prst="rect">
            <a:avLst/>
          </a:prstGeom>
        </p:spPr>
        <p:txBody>
          <a:bodyPr vert="horz" lIns="91440" tIns="45720" rIns="91440" bIns="45720" rtlCol="0"/>
          <a:lstStyle>
            <a:lvl1pPr algn="r">
              <a:defRPr sz="1200"/>
            </a:lvl1pPr>
          </a:lstStyle>
          <a:p>
            <a:fld id="{ECFA1294-1484-470C-8641-6A3BFA60600E}" type="datetimeFigureOut">
              <a:rPr lang="en-US" smtClean="0"/>
              <a:t>12-Dec-22</a:t>
            </a:fld>
            <a:endParaRPr lang="en-US"/>
          </a:p>
        </p:txBody>
      </p:sp>
      <p:sp>
        <p:nvSpPr>
          <p:cNvPr id="4" name="Slide Image Placeholder 3"/>
          <p:cNvSpPr>
            <a:spLocks noGrp="1" noRot="1" noChangeAspect="1"/>
          </p:cNvSpPr>
          <p:nvPr>
            <p:ph type="sldImg" idx="2"/>
          </p:nvPr>
        </p:nvSpPr>
        <p:spPr>
          <a:xfrm>
            <a:off x="1287463" y="1160463"/>
            <a:ext cx="4429125"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088" y="4467225"/>
            <a:ext cx="5603875" cy="3656013"/>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8563"/>
            <a:ext cx="3035300"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7163" y="8818563"/>
            <a:ext cx="3035300" cy="465137"/>
          </a:xfrm>
          <a:prstGeom prst="rect">
            <a:avLst/>
          </a:prstGeom>
        </p:spPr>
        <p:txBody>
          <a:bodyPr vert="horz" lIns="91440" tIns="45720" rIns="91440" bIns="45720" rtlCol="0" anchor="b"/>
          <a:lstStyle>
            <a:lvl1pPr algn="r">
              <a:defRPr sz="1200"/>
            </a:lvl1pPr>
          </a:lstStyle>
          <a:p>
            <a:fld id="{D4292CCF-59ED-4821-8A68-A1B7B7D5CAEF}" type="slidenum">
              <a:rPr lang="en-US" smtClean="0"/>
              <a:t>‹#›</a:t>
            </a:fld>
            <a:endParaRPr lang="en-US"/>
          </a:p>
        </p:txBody>
      </p:sp>
    </p:spTree>
    <p:extLst>
      <p:ext uri="{BB962C8B-B14F-4D97-AF65-F5344CB8AC3E}">
        <p14:creationId xmlns:p14="http://schemas.microsoft.com/office/powerpoint/2010/main" val="4103326556"/>
      </p:ext>
    </p:extLst>
  </p:cSld>
  <p:clrMap bg1="lt1" tx1="dk1" bg2="lt2" tx2="dk2" accent1="accent1" accent2="accent2" accent3="accent3" accent4="accent4" accent5="accent5" accent6="accent6" hlink="hlink" folHlink="folHlink"/>
  <p:notesStyle>
    <a:lvl1pPr marL="0" algn="l" defTabSz="869777" rtl="0" eaLnBrk="1" latinLnBrk="0" hangingPunct="1">
      <a:defRPr sz="1141" kern="1200">
        <a:solidFill>
          <a:schemeClr val="tx1"/>
        </a:solidFill>
        <a:latin typeface="+mn-lt"/>
        <a:ea typeface="+mn-ea"/>
        <a:cs typeface="+mn-cs"/>
      </a:defRPr>
    </a:lvl1pPr>
    <a:lvl2pPr marL="434889" algn="l" defTabSz="869777" rtl="0" eaLnBrk="1" latinLnBrk="0" hangingPunct="1">
      <a:defRPr sz="1141" kern="1200">
        <a:solidFill>
          <a:schemeClr val="tx1"/>
        </a:solidFill>
        <a:latin typeface="+mn-lt"/>
        <a:ea typeface="+mn-ea"/>
        <a:cs typeface="+mn-cs"/>
      </a:defRPr>
    </a:lvl2pPr>
    <a:lvl3pPr marL="869777" algn="l" defTabSz="869777" rtl="0" eaLnBrk="1" latinLnBrk="0" hangingPunct="1">
      <a:defRPr sz="1141" kern="1200">
        <a:solidFill>
          <a:schemeClr val="tx1"/>
        </a:solidFill>
        <a:latin typeface="+mn-lt"/>
        <a:ea typeface="+mn-ea"/>
        <a:cs typeface="+mn-cs"/>
      </a:defRPr>
    </a:lvl3pPr>
    <a:lvl4pPr marL="1304666" algn="l" defTabSz="869777" rtl="0" eaLnBrk="1" latinLnBrk="0" hangingPunct="1">
      <a:defRPr sz="1141" kern="1200">
        <a:solidFill>
          <a:schemeClr val="tx1"/>
        </a:solidFill>
        <a:latin typeface="+mn-lt"/>
        <a:ea typeface="+mn-ea"/>
        <a:cs typeface="+mn-cs"/>
      </a:defRPr>
    </a:lvl4pPr>
    <a:lvl5pPr marL="1739555" algn="l" defTabSz="869777" rtl="0" eaLnBrk="1" latinLnBrk="0" hangingPunct="1">
      <a:defRPr sz="1141" kern="1200">
        <a:solidFill>
          <a:schemeClr val="tx1"/>
        </a:solidFill>
        <a:latin typeface="+mn-lt"/>
        <a:ea typeface="+mn-ea"/>
        <a:cs typeface="+mn-cs"/>
      </a:defRPr>
    </a:lvl5pPr>
    <a:lvl6pPr marL="2174443" algn="l" defTabSz="869777" rtl="0" eaLnBrk="1" latinLnBrk="0" hangingPunct="1">
      <a:defRPr sz="1141" kern="1200">
        <a:solidFill>
          <a:schemeClr val="tx1"/>
        </a:solidFill>
        <a:latin typeface="+mn-lt"/>
        <a:ea typeface="+mn-ea"/>
        <a:cs typeface="+mn-cs"/>
      </a:defRPr>
    </a:lvl6pPr>
    <a:lvl7pPr marL="2609332" algn="l" defTabSz="869777" rtl="0" eaLnBrk="1" latinLnBrk="0" hangingPunct="1">
      <a:defRPr sz="1141" kern="1200">
        <a:solidFill>
          <a:schemeClr val="tx1"/>
        </a:solidFill>
        <a:latin typeface="+mn-lt"/>
        <a:ea typeface="+mn-ea"/>
        <a:cs typeface="+mn-cs"/>
      </a:defRPr>
    </a:lvl7pPr>
    <a:lvl8pPr marL="3044220" algn="l" defTabSz="869777" rtl="0" eaLnBrk="1" latinLnBrk="0" hangingPunct="1">
      <a:defRPr sz="1141" kern="1200">
        <a:solidFill>
          <a:schemeClr val="tx1"/>
        </a:solidFill>
        <a:latin typeface="+mn-lt"/>
        <a:ea typeface="+mn-ea"/>
        <a:cs typeface="+mn-cs"/>
      </a:defRPr>
    </a:lvl8pPr>
    <a:lvl9pPr marL="3479109" algn="l" defTabSz="869777" rtl="0" eaLnBrk="1" latinLnBrk="0" hangingPunct="1">
      <a:defRPr sz="114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292CCF-59ED-4821-8A68-A1B7B7D5CAEF}" type="slidenum">
              <a:rPr lang="en-US" smtClean="0"/>
              <a:t>1</a:t>
            </a:fld>
            <a:endParaRPr lang="en-US"/>
          </a:p>
        </p:txBody>
      </p:sp>
    </p:spTree>
    <p:extLst>
      <p:ext uri="{BB962C8B-B14F-4D97-AF65-F5344CB8AC3E}">
        <p14:creationId xmlns:p14="http://schemas.microsoft.com/office/powerpoint/2010/main" val="3117004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Instructions"/>
          <p:cNvSpPr/>
          <p:nvPr userDrawn="1"/>
        </p:nvSpPr>
        <p:spPr>
          <a:xfrm>
            <a:off x="-10252786" y="0"/>
            <a:ext cx="9361240" cy="302672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7615" tIns="157615" rIns="157615" bIns="157615"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1655"/>
              </a:spcAft>
            </a:pPr>
            <a:r>
              <a:rPr lang="en-US" sz="6620" dirty="0" smtClean="0">
                <a:solidFill>
                  <a:srgbClr val="7F7F7F"/>
                </a:solidFill>
                <a:latin typeface="Calibri" pitchFamily="34" charset="0"/>
                <a:cs typeface="Calibri" panose="020F0502020204030204" pitchFamily="34" charset="0"/>
              </a:rPr>
              <a:t>Poster Print Size:</a:t>
            </a:r>
            <a:endParaRPr sz="6620" dirty="0">
              <a:solidFill>
                <a:srgbClr val="7F7F7F"/>
              </a:solidFill>
              <a:latin typeface="Calibri" pitchFamily="34" charset="0"/>
              <a:cs typeface="Calibri" panose="020F0502020204030204" pitchFamily="34" charset="0"/>
            </a:endParaRPr>
          </a:p>
          <a:p>
            <a:pPr lvl="0">
              <a:spcBef>
                <a:spcPts val="0"/>
              </a:spcBef>
              <a:spcAft>
                <a:spcPts val="1655"/>
              </a:spcAft>
            </a:pPr>
            <a:r>
              <a:rPr lang="en-US" sz="4506" dirty="0" smtClean="0">
                <a:solidFill>
                  <a:srgbClr val="7F7F7F"/>
                </a:solidFill>
                <a:latin typeface="Calibri" pitchFamily="34" charset="0"/>
                <a:cs typeface="Calibri" panose="020F0502020204030204" pitchFamily="34" charset="0"/>
              </a:rPr>
              <a:t>This poster template is 36” high by 48” wide. It can be used to print any poster with a 3:4 aspect ratio.</a:t>
            </a:r>
          </a:p>
          <a:p>
            <a:pPr lvl="0">
              <a:spcBef>
                <a:spcPts val="0"/>
              </a:spcBef>
              <a:spcAft>
                <a:spcPts val="1655"/>
              </a:spcAft>
            </a:pPr>
            <a:r>
              <a:rPr lang="en-US" sz="6620" dirty="0" smtClean="0">
                <a:solidFill>
                  <a:srgbClr val="7F7F7F"/>
                </a:solidFill>
                <a:latin typeface="Calibri" pitchFamily="34" charset="0"/>
                <a:cs typeface="Calibri" panose="020F0502020204030204" pitchFamily="34" charset="0"/>
              </a:rPr>
              <a:t>Placeholders</a:t>
            </a:r>
            <a:r>
              <a:rPr sz="6620" dirty="0" smtClean="0">
                <a:solidFill>
                  <a:srgbClr val="7F7F7F"/>
                </a:solidFill>
                <a:latin typeface="Calibri" pitchFamily="34" charset="0"/>
                <a:cs typeface="Calibri" panose="020F0502020204030204" pitchFamily="34" charset="0"/>
              </a:rPr>
              <a:t>:</a:t>
            </a:r>
            <a:endParaRPr sz="6620" dirty="0">
              <a:solidFill>
                <a:srgbClr val="7F7F7F"/>
              </a:solidFill>
              <a:latin typeface="Calibri" pitchFamily="34" charset="0"/>
              <a:cs typeface="Calibri" panose="020F0502020204030204" pitchFamily="34" charset="0"/>
            </a:endParaRPr>
          </a:p>
          <a:p>
            <a:pPr lvl="0">
              <a:spcBef>
                <a:spcPts val="0"/>
              </a:spcBef>
              <a:spcAft>
                <a:spcPts val="1655"/>
              </a:spcAft>
            </a:pPr>
            <a:r>
              <a:rPr sz="4506" dirty="0">
                <a:solidFill>
                  <a:srgbClr val="7F7F7F"/>
                </a:solidFill>
                <a:latin typeface="Calibri" pitchFamily="34" charset="0"/>
                <a:cs typeface="Calibri" panose="020F0502020204030204" pitchFamily="34" charset="0"/>
              </a:rPr>
              <a:t>The </a:t>
            </a:r>
            <a:r>
              <a:rPr lang="en-US" sz="4506" dirty="0" smtClean="0">
                <a:solidFill>
                  <a:srgbClr val="7F7F7F"/>
                </a:solidFill>
                <a:latin typeface="Calibri" pitchFamily="34" charset="0"/>
                <a:cs typeface="Calibri" panose="020F0502020204030204" pitchFamily="34" charset="0"/>
              </a:rPr>
              <a:t>various elements included</a:t>
            </a:r>
            <a:r>
              <a:rPr sz="4506" dirty="0" smtClean="0">
                <a:solidFill>
                  <a:srgbClr val="7F7F7F"/>
                </a:solidFill>
                <a:latin typeface="Calibri" pitchFamily="34" charset="0"/>
                <a:cs typeface="Calibri" panose="020F0502020204030204" pitchFamily="34" charset="0"/>
              </a:rPr>
              <a:t> </a:t>
            </a:r>
            <a:r>
              <a:rPr sz="4506" dirty="0">
                <a:solidFill>
                  <a:srgbClr val="7F7F7F"/>
                </a:solidFill>
                <a:latin typeface="Calibri" pitchFamily="34" charset="0"/>
                <a:cs typeface="Calibri" panose="020F0502020204030204" pitchFamily="34" charset="0"/>
              </a:rPr>
              <a:t>in this </a:t>
            </a:r>
            <a:r>
              <a:rPr lang="en-US" sz="4506" dirty="0" smtClean="0">
                <a:solidFill>
                  <a:srgbClr val="7F7F7F"/>
                </a:solidFill>
                <a:latin typeface="Calibri" pitchFamily="34" charset="0"/>
                <a:cs typeface="Calibri" panose="020F0502020204030204" pitchFamily="34" charset="0"/>
              </a:rPr>
              <a:t>poster are ones</a:t>
            </a:r>
            <a:r>
              <a:rPr lang="en-US" sz="4506" baseline="0" dirty="0" smtClean="0">
                <a:solidFill>
                  <a:srgbClr val="7F7F7F"/>
                </a:solidFill>
                <a:latin typeface="Calibri" pitchFamily="34" charset="0"/>
                <a:cs typeface="Calibri" panose="020F0502020204030204" pitchFamily="34" charset="0"/>
              </a:rPr>
              <a:t> we often see in medical, research, and scientific posters.</a:t>
            </a:r>
            <a:r>
              <a:rPr sz="4506" dirty="0" smtClean="0">
                <a:solidFill>
                  <a:srgbClr val="7F7F7F"/>
                </a:solidFill>
                <a:latin typeface="Calibri" pitchFamily="34" charset="0"/>
                <a:cs typeface="Calibri" panose="020F0502020204030204" pitchFamily="34" charset="0"/>
              </a:rPr>
              <a:t> </a:t>
            </a:r>
            <a:r>
              <a:rPr lang="en-US" sz="4506" dirty="0" smtClean="0">
                <a:solidFill>
                  <a:srgbClr val="7F7F7F"/>
                </a:solidFill>
                <a:latin typeface="Calibri" pitchFamily="34" charset="0"/>
                <a:cs typeface="Calibri" panose="020F0502020204030204" pitchFamily="34" charset="0"/>
              </a:rPr>
              <a:t>Feel</a:t>
            </a:r>
            <a:r>
              <a:rPr lang="en-US" sz="4506" baseline="0" dirty="0" smtClean="0">
                <a:solidFill>
                  <a:srgbClr val="7F7F7F"/>
                </a:solidFill>
                <a:latin typeface="Calibri" pitchFamily="34" charset="0"/>
                <a:cs typeface="Calibri" panose="020F0502020204030204" pitchFamily="34" charset="0"/>
              </a:rPr>
              <a:t> free to edit, move,  add, and delete items, or change the layout to suit your needs. Always check with your conference organizer for specific requirements.</a:t>
            </a:r>
          </a:p>
          <a:p>
            <a:pPr lvl="0">
              <a:spcBef>
                <a:spcPts val="0"/>
              </a:spcBef>
              <a:spcAft>
                <a:spcPts val="1655"/>
              </a:spcAft>
            </a:pPr>
            <a:r>
              <a:rPr lang="en-US" sz="6620" dirty="0" smtClean="0">
                <a:solidFill>
                  <a:srgbClr val="7F7F7F"/>
                </a:solidFill>
                <a:latin typeface="Calibri" pitchFamily="34" charset="0"/>
                <a:cs typeface="Calibri" panose="020F0502020204030204" pitchFamily="34" charset="0"/>
              </a:rPr>
              <a:t>Image</a:t>
            </a:r>
            <a:r>
              <a:rPr lang="en-US" sz="6620" baseline="0" dirty="0" smtClean="0">
                <a:solidFill>
                  <a:srgbClr val="7F7F7F"/>
                </a:solidFill>
                <a:latin typeface="Calibri" pitchFamily="34" charset="0"/>
                <a:cs typeface="Calibri" panose="020F0502020204030204" pitchFamily="34" charset="0"/>
              </a:rPr>
              <a:t> Quality</a:t>
            </a:r>
            <a:r>
              <a:rPr lang="en-US" sz="6620" dirty="0" smtClean="0">
                <a:solidFill>
                  <a:srgbClr val="7F7F7F"/>
                </a:solidFill>
                <a:latin typeface="Calibri" pitchFamily="34" charset="0"/>
                <a:cs typeface="Calibri" panose="020F0502020204030204" pitchFamily="34" charset="0"/>
              </a:rPr>
              <a:t>:</a:t>
            </a:r>
          </a:p>
          <a:p>
            <a:pPr lvl="0">
              <a:spcBef>
                <a:spcPts val="0"/>
              </a:spcBef>
              <a:spcAft>
                <a:spcPts val="1655"/>
              </a:spcAft>
            </a:pPr>
            <a:r>
              <a:rPr lang="en-US" sz="4506" dirty="0" smtClean="0">
                <a:solidFill>
                  <a:srgbClr val="7F7F7F"/>
                </a:solidFill>
                <a:latin typeface="Calibri" pitchFamily="34" charset="0"/>
                <a:cs typeface="Calibri" panose="020F0502020204030204" pitchFamily="34" charset="0"/>
              </a:rPr>
              <a:t>You can place digital photos or logo art in your poster file by selecting the </a:t>
            </a:r>
            <a:r>
              <a:rPr lang="en-US" sz="4506" b="1" dirty="0" smtClean="0">
                <a:solidFill>
                  <a:srgbClr val="7F7F7F"/>
                </a:solidFill>
                <a:latin typeface="Calibri" pitchFamily="34" charset="0"/>
                <a:cs typeface="Calibri" panose="020F0502020204030204" pitchFamily="34" charset="0"/>
              </a:rPr>
              <a:t>Insert, Picture</a:t>
            </a:r>
            <a:r>
              <a:rPr lang="en-US" sz="4506" dirty="0" smtClean="0">
                <a:solidFill>
                  <a:srgbClr val="7F7F7F"/>
                </a:solidFill>
                <a:latin typeface="Calibri" pitchFamily="34" charset="0"/>
                <a:cs typeface="Calibri" panose="020F0502020204030204" pitchFamily="34" charset="0"/>
              </a:rPr>
              <a:t> command, or by using standard copy &amp; paste. For best results, all graphic elements should be at least </a:t>
            </a:r>
            <a:r>
              <a:rPr lang="en-US" sz="4506" b="1" dirty="0" smtClean="0">
                <a:solidFill>
                  <a:srgbClr val="7F7F7F"/>
                </a:solidFill>
                <a:latin typeface="Calibri" pitchFamily="34" charset="0"/>
                <a:cs typeface="Calibri" panose="020F0502020204030204" pitchFamily="34" charset="0"/>
              </a:rPr>
              <a:t>150-200 pixels per inch in their final printed size</a:t>
            </a:r>
            <a:r>
              <a:rPr lang="en-US" sz="4506" dirty="0" smtClean="0">
                <a:solidFill>
                  <a:srgbClr val="7F7F7F"/>
                </a:solidFill>
                <a:latin typeface="Calibri" pitchFamily="34" charset="0"/>
                <a:cs typeface="Calibri" panose="020F0502020204030204" pitchFamily="34" charset="0"/>
              </a:rPr>
              <a:t>. For instance, a 1600 x 1200 pixel</a:t>
            </a:r>
            <a:r>
              <a:rPr lang="en-US" sz="4506" baseline="0" dirty="0" smtClean="0">
                <a:solidFill>
                  <a:srgbClr val="7F7F7F"/>
                </a:solidFill>
                <a:latin typeface="Calibri" pitchFamily="34" charset="0"/>
                <a:cs typeface="Calibri" panose="020F0502020204030204" pitchFamily="34" charset="0"/>
              </a:rPr>
              <a:t> photo will usually look fine up to </a:t>
            </a:r>
            <a:r>
              <a:rPr lang="en-US" sz="4506" dirty="0" smtClean="0">
                <a:solidFill>
                  <a:srgbClr val="7F7F7F"/>
                </a:solidFill>
                <a:latin typeface="Calibri" pitchFamily="34" charset="0"/>
                <a:cs typeface="Calibri" panose="020F0502020204030204" pitchFamily="34" charset="0"/>
              </a:rPr>
              <a:t>8“-10” wide on your printed poster.</a:t>
            </a:r>
          </a:p>
          <a:p>
            <a:pPr lvl="0">
              <a:spcBef>
                <a:spcPts val="0"/>
              </a:spcBef>
              <a:spcAft>
                <a:spcPts val="1655"/>
              </a:spcAft>
            </a:pPr>
            <a:r>
              <a:rPr lang="en-US" sz="4506" dirty="0" smtClean="0">
                <a:solidFill>
                  <a:srgbClr val="7F7F7F"/>
                </a:solidFill>
                <a:latin typeface="Calibri" pitchFamily="34" charset="0"/>
                <a:cs typeface="Calibri" panose="020F0502020204030204" pitchFamily="34" charset="0"/>
              </a:rPr>
              <a:t>To preview the print quality of images, select a magnification of 100% when previewing your poster. This will give you a good idea of what it will look like in print. If you are laying out a large poster and using half-scale dimensions, be sure to preview your graphics at 200% to see them at their final printed size.</a:t>
            </a:r>
          </a:p>
          <a:p>
            <a:pPr lvl="0">
              <a:spcBef>
                <a:spcPts val="0"/>
              </a:spcBef>
              <a:spcAft>
                <a:spcPts val="1655"/>
              </a:spcAft>
            </a:pPr>
            <a:r>
              <a:rPr lang="en-US" sz="4506" dirty="0" smtClean="0">
                <a:solidFill>
                  <a:srgbClr val="7F7F7F"/>
                </a:solidFill>
                <a:latin typeface="Calibri" pitchFamily="34" charset="0"/>
                <a:cs typeface="Calibri" panose="020F0502020204030204" pitchFamily="34" charset="0"/>
              </a:rPr>
              <a:t>Please note that graphics from websites (such as the logo on your hospital's or university's home page) will only be 72dpi and not suitable for printing.</a:t>
            </a:r>
          </a:p>
          <a:p>
            <a:pPr lvl="0" algn="ctr">
              <a:spcBef>
                <a:spcPts val="0"/>
              </a:spcBef>
              <a:spcAft>
                <a:spcPts val="1655"/>
              </a:spcAft>
            </a:pPr>
            <a:r>
              <a:rPr lang="en-US" sz="3310" dirty="0" smtClean="0">
                <a:solidFill>
                  <a:srgbClr val="7F7F7F"/>
                </a:solidFill>
                <a:latin typeface="Calibri" pitchFamily="34" charset="0"/>
                <a:cs typeface="Calibri" panose="020F0502020204030204" pitchFamily="34" charset="0"/>
              </a:rPr>
              <a:t/>
            </a:r>
            <a:br>
              <a:rPr lang="en-US" sz="3310" dirty="0" smtClean="0">
                <a:solidFill>
                  <a:srgbClr val="7F7F7F"/>
                </a:solidFill>
                <a:latin typeface="Calibri" pitchFamily="34" charset="0"/>
                <a:cs typeface="Calibri" panose="020F0502020204030204" pitchFamily="34" charset="0"/>
              </a:rPr>
            </a:br>
            <a:r>
              <a:rPr lang="en-US" sz="3310" dirty="0" smtClean="0">
                <a:solidFill>
                  <a:srgbClr val="7F7F7F"/>
                </a:solidFill>
                <a:latin typeface="Calibri" pitchFamily="34" charset="0"/>
                <a:cs typeface="Calibri" panose="020F0502020204030204" pitchFamily="34" charset="0"/>
              </a:rPr>
              <a:t>[This sidebar area does not print.]</a:t>
            </a:r>
          </a:p>
        </p:txBody>
      </p:sp>
      <p:grpSp>
        <p:nvGrpSpPr>
          <p:cNvPr id="5" name="Group 4"/>
          <p:cNvGrpSpPr/>
          <p:nvPr userDrawn="1"/>
        </p:nvGrpSpPr>
        <p:grpSpPr>
          <a:xfrm>
            <a:off x="43685784" y="0"/>
            <a:ext cx="9361240" cy="30267275"/>
            <a:chOff x="33832800" y="0"/>
            <a:chExt cx="12801600" cy="43891200"/>
          </a:xfrm>
        </p:grpSpPr>
        <p:sp>
          <p:nvSpPr>
            <p:cNvPr id="6" name="Instructions"/>
            <p:cNvSpPr/>
            <p:nvPr userDrawn="1"/>
          </p:nvSpPr>
          <p:spPr>
            <a:xfrm>
              <a:off x="33832800" y="0"/>
              <a:ext cx="12801600" cy="43891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228600" rIns="228600" bIns="228600"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1655"/>
                </a:spcAft>
              </a:pPr>
              <a:r>
                <a:rPr lang="en-US" sz="6620" dirty="0" smtClean="0">
                  <a:solidFill>
                    <a:schemeClr val="bg1">
                      <a:lumMod val="50000"/>
                    </a:schemeClr>
                  </a:solidFill>
                  <a:latin typeface="Calibri" pitchFamily="34" charset="0"/>
                  <a:cs typeface="Calibri" panose="020F0502020204030204" pitchFamily="34" charset="0"/>
                </a:rPr>
                <a:t>Change</a:t>
              </a:r>
              <a:r>
                <a:rPr lang="en-US" sz="6620" baseline="0" dirty="0" smtClean="0">
                  <a:solidFill>
                    <a:schemeClr val="bg1">
                      <a:lumMod val="50000"/>
                    </a:schemeClr>
                  </a:solidFill>
                  <a:latin typeface="Calibri" pitchFamily="34" charset="0"/>
                  <a:cs typeface="Calibri" panose="020F0502020204030204" pitchFamily="34" charset="0"/>
                </a:rPr>
                <a:t> Color Theme</a:t>
              </a:r>
              <a:r>
                <a:rPr lang="en-US" sz="6620" dirty="0" smtClean="0">
                  <a:solidFill>
                    <a:schemeClr val="bg1">
                      <a:lumMod val="50000"/>
                    </a:schemeClr>
                  </a:solidFill>
                  <a:latin typeface="Calibri" pitchFamily="34" charset="0"/>
                  <a:cs typeface="Calibri" panose="020F0502020204030204" pitchFamily="34" charset="0"/>
                </a:rPr>
                <a:t>:</a:t>
              </a:r>
              <a:endParaRPr sz="6620" dirty="0">
                <a:solidFill>
                  <a:schemeClr val="bg1">
                    <a:lumMod val="50000"/>
                  </a:schemeClr>
                </a:solidFill>
                <a:latin typeface="Calibri" pitchFamily="34" charset="0"/>
                <a:cs typeface="Calibri" panose="020F0502020204030204" pitchFamily="34" charset="0"/>
              </a:endParaRPr>
            </a:p>
            <a:p>
              <a:pPr lvl="0">
                <a:spcBef>
                  <a:spcPts val="0"/>
                </a:spcBef>
                <a:spcAft>
                  <a:spcPts val="1655"/>
                </a:spcAft>
              </a:pPr>
              <a:r>
                <a:rPr lang="en-US" sz="4506" dirty="0" smtClean="0">
                  <a:solidFill>
                    <a:schemeClr val="bg1">
                      <a:lumMod val="50000"/>
                    </a:schemeClr>
                  </a:solidFill>
                  <a:latin typeface="Calibri" pitchFamily="34" charset="0"/>
                  <a:cs typeface="Calibri" panose="020F0502020204030204" pitchFamily="34" charset="0"/>
                </a:rPr>
                <a:t>This template is designed to use the built-in color themes in</a:t>
              </a:r>
              <a:r>
                <a:rPr lang="en-US" sz="4506" baseline="0" dirty="0" smtClean="0">
                  <a:solidFill>
                    <a:schemeClr val="bg1">
                      <a:lumMod val="50000"/>
                    </a:schemeClr>
                  </a:solidFill>
                  <a:latin typeface="Calibri" pitchFamily="34" charset="0"/>
                  <a:cs typeface="Calibri" panose="020F0502020204030204" pitchFamily="34" charset="0"/>
                </a:rPr>
                <a:t> the newer versions of PowerPoint.</a:t>
              </a:r>
            </a:p>
            <a:p>
              <a:pPr lvl="0">
                <a:spcBef>
                  <a:spcPts val="0"/>
                </a:spcBef>
                <a:spcAft>
                  <a:spcPts val="1655"/>
                </a:spcAft>
              </a:pPr>
              <a:r>
                <a:rPr lang="en-US" sz="4506" baseline="0" dirty="0" smtClean="0">
                  <a:solidFill>
                    <a:schemeClr val="bg1">
                      <a:lumMod val="50000"/>
                    </a:schemeClr>
                  </a:solidFill>
                  <a:latin typeface="Calibri" pitchFamily="34" charset="0"/>
                  <a:cs typeface="Calibri" panose="020F0502020204030204" pitchFamily="34" charset="0"/>
                </a:rPr>
                <a:t>To change the color theme, select the </a:t>
              </a:r>
              <a:r>
                <a:rPr lang="en-US" sz="4506" b="1" baseline="0" dirty="0" smtClean="0">
                  <a:solidFill>
                    <a:schemeClr val="bg1">
                      <a:lumMod val="50000"/>
                    </a:schemeClr>
                  </a:solidFill>
                  <a:latin typeface="Calibri" pitchFamily="34" charset="0"/>
                  <a:cs typeface="Calibri" panose="020F0502020204030204" pitchFamily="34" charset="0"/>
                </a:rPr>
                <a:t>Design</a:t>
              </a:r>
              <a:r>
                <a:rPr lang="en-US" sz="4506" baseline="0" dirty="0" smtClean="0">
                  <a:solidFill>
                    <a:schemeClr val="bg1">
                      <a:lumMod val="50000"/>
                    </a:schemeClr>
                  </a:solidFill>
                  <a:latin typeface="Calibri" pitchFamily="34" charset="0"/>
                  <a:cs typeface="Calibri" panose="020F0502020204030204" pitchFamily="34" charset="0"/>
                </a:rPr>
                <a:t> tab, then select the </a:t>
              </a:r>
              <a:r>
                <a:rPr lang="en-US" sz="4506" b="1" baseline="0" dirty="0" smtClean="0">
                  <a:solidFill>
                    <a:schemeClr val="bg1">
                      <a:lumMod val="50000"/>
                    </a:schemeClr>
                  </a:solidFill>
                  <a:latin typeface="Calibri" pitchFamily="34" charset="0"/>
                  <a:cs typeface="Calibri" panose="020F0502020204030204" pitchFamily="34" charset="0"/>
                </a:rPr>
                <a:t>Colors</a:t>
              </a:r>
              <a:r>
                <a:rPr lang="en-US" sz="4506" baseline="0" dirty="0" smtClean="0">
                  <a:solidFill>
                    <a:schemeClr val="bg1">
                      <a:lumMod val="50000"/>
                    </a:schemeClr>
                  </a:solidFill>
                  <a:latin typeface="Calibri" pitchFamily="34" charset="0"/>
                  <a:cs typeface="Calibri" panose="020F0502020204030204" pitchFamily="34" charset="0"/>
                </a:rPr>
                <a:t> drop-down list.</a:t>
              </a:r>
            </a:p>
            <a:p>
              <a:pPr lvl="0">
                <a:spcBef>
                  <a:spcPts val="0"/>
                </a:spcBef>
                <a:spcAft>
                  <a:spcPts val="1655"/>
                </a:spcAft>
              </a:pPr>
              <a:endParaRPr lang="en-US" sz="4506" baseline="0" dirty="0" smtClean="0">
                <a:solidFill>
                  <a:schemeClr val="bg1">
                    <a:lumMod val="50000"/>
                  </a:schemeClr>
                </a:solidFill>
                <a:latin typeface="Calibri" pitchFamily="34" charset="0"/>
                <a:cs typeface="Calibri" panose="020F0502020204030204" pitchFamily="34" charset="0"/>
              </a:endParaRPr>
            </a:p>
            <a:p>
              <a:pPr lvl="0">
                <a:spcBef>
                  <a:spcPts val="0"/>
                </a:spcBef>
                <a:spcAft>
                  <a:spcPts val="1655"/>
                </a:spcAft>
              </a:pPr>
              <a:endParaRPr lang="en-US" sz="4506" baseline="0" dirty="0" smtClean="0">
                <a:solidFill>
                  <a:schemeClr val="bg1">
                    <a:lumMod val="50000"/>
                  </a:schemeClr>
                </a:solidFill>
                <a:latin typeface="Calibri" pitchFamily="34" charset="0"/>
                <a:cs typeface="Calibri" panose="020F0502020204030204" pitchFamily="34" charset="0"/>
              </a:endParaRPr>
            </a:p>
            <a:p>
              <a:pPr lvl="0">
                <a:spcBef>
                  <a:spcPts val="0"/>
                </a:spcBef>
                <a:spcAft>
                  <a:spcPts val="1655"/>
                </a:spcAft>
              </a:pPr>
              <a:endParaRPr lang="en-US" sz="4506" baseline="0" dirty="0" smtClean="0">
                <a:solidFill>
                  <a:schemeClr val="bg1">
                    <a:lumMod val="50000"/>
                  </a:schemeClr>
                </a:solidFill>
                <a:latin typeface="Calibri" pitchFamily="34" charset="0"/>
                <a:cs typeface="Calibri" panose="020F0502020204030204" pitchFamily="34" charset="0"/>
              </a:endParaRPr>
            </a:p>
            <a:p>
              <a:pPr lvl="0">
                <a:spcBef>
                  <a:spcPts val="0"/>
                </a:spcBef>
                <a:spcAft>
                  <a:spcPts val="1655"/>
                </a:spcAft>
              </a:pPr>
              <a:endParaRPr lang="en-US" sz="4506" baseline="0" dirty="0" smtClean="0">
                <a:solidFill>
                  <a:schemeClr val="bg1">
                    <a:lumMod val="50000"/>
                  </a:schemeClr>
                </a:solidFill>
                <a:latin typeface="Calibri" pitchFamily="34" charset="0"/>
                <a:cs typeface="Calibri" panose="020F0502020204030204" pitchFamily="34" charset="0"/>
              </a:endParaRPr>
            </a:p>
            <a:p>
              <a:pPr lvl="0">
                <a:spcBef>
                  <a:spcPts val="0"/>
                </a:spcBef>
                <a:spcAft>
                  <a:spcPts val="1655"/>
                </a:spcAft>
              </a:pPr>
              <a:endParaRPr lang="en-US" sz="4506" baseline="0" dirty="0" smtClean="0">
                <a:solidFill>
                  <a:schemeClr val="bg1">
                    <a:lumMod val="50000"/>
                  </a:schemeClr>
                </a:solidFill>
                <a:latin typeface="Calibri" pitchFamily="34" charset="0"/>
                <a:cs typeface="Calibri" panose="020F0502020204030204" pitchFamily="34" charset="0"/>
              </a:endParaRPr>
            </a:p>
            <a:p>
              <a:pPr lvl="0">
                <a:spcBef>
                  <a:spcPts val="0"/>
                </a:spcBef>
                <a:spcAft>
                  <a:spcPts val="1655"/>
                </a:spcAft>
              </a:pPr>
              <a:endParaRPr lang="en-US" sz="4506" baseline="0" dirty="0" smtClean="0">
                <a:solidFill>
                  <a:schemeClr val="bg1">
                    <a:lumMod val="50000"/>
                  </a:schemeClr>
                </a:solidFill>
                <a:latin typeface="Calibri" pitchFamily="34" charset="0"/>
                <a:cs typeface="Calibri" panose="020F0502020204030204" pitchFamily="34" charset="0"/>
              </a:endParaRPr>
            </a:p>
            <a:p>
              <a:pPr lvl="0">
                <a:spcBef>
                  <a:spcPts val="0"/>
                </a:spcBef>
                <a:spcAft>
                  <a:spcPts val="1655"/>
                </a:spcAft>
              </a:pPr>
              <a:endParaRPr lang="en-US" sz="4506" baseline="0" dirty="0" smtClean="0">
                <a:solidFill>
                  <a:schemeClr val="bg1">
                    <a:lumMod val="50000"/>
                  </a:schemeClr>
                </a:solidFill>
                <a:latin typeface="Calibri" pitchFamily="34" charset="0"/>
                <a:cs typeface="Calibri" panose="020F0502020204030204" pitchFamily="34" charset="0"/>
              </a:endParaRPr>
            </a:p>
            <a:p>
              <a:pPr lvl="0">
                <a:spcBef>
                  <a:spcPts val="0"/>
                </a:spcBef>
                <a:spcAft>
                  <a:spcPts val="1655"/>
                </a:spcAft>
              </a:pPr>
              <a:endParaRPr lang="en-US" sz="4506" baseline="0" dirty="0" smtClean="0">
                <a:solidFill>
                  <a:schemeClr val="bg1">
                    <a:lumMod val="50000"/>
                  </a:schemeClr>
                </a:solidFill>
                <a:latin typeface="Calibri" pitchFamily="34" charset="0"/>
                <a:cs typeface="Calibri" panose="020F0502020204030204" pitchFamily="34" charset="0"/>
              </a:endParaRPr>
            </a:p>
            <a:p>
              <a:pPr lvl="0">
                <a:spcBef>
                  <a:spcPts val="0"/>
                </a:spcBef>
                <a:spcAft>
                  <a:spcPts val="1655"/>
                </a:spcAft>
              </a:pPr>
              <a:endParaRPr lang="en-US" sz="4506" baseline="0" dirty="0" smtClean="0">
                <a:solidFill>
                  <a:schemeClr val="bg1">
                    <a:lumMod val="50000"/>
                  </a:schemeClr>
                </a:solidFill>
                <a:latin typeface="Calibri" pitchFamily="34" charset="0"/>
                <a:cs typeface="Calibri" panose="020F0502020204030204" pitchFamily="34" charset="0"/>
              </a:endParaRPr>
            </a:p>
            <a:p>
              <a:pPr lvl="0">
                <a:spcBef>
                  <a:spcPts val="0"/>
                </a:spcBef>
                <a:spcAft>
                  <a:spcPts val="1655"/>
                </a:spcAft>
              </a:pPr>
              <a:r>
                <a:rPr lang="en-US" sz="4506" baseline="0" dirty="0" smtClean="0">
                  <a:solidFill>
                    <a:schemeClr val="bg1">
                      <a:lumMod val="50000"/>
                    </a:schemeClr>
                  </a:solidFill>
                  <a:latin typeface="Calibri" pitchFamily="34" charset="0"/>
                  <a:cs typeface="Calibri" panose="020F0502020204030204" pitchFamily="34" charset="0"/>
                </a:rPr>
                <a:t>The default color theme for this template is “Office”, so you can always return to that after trying some of the alternatives.</a:t>
              </a:r>
            </a:p>
            <a:p>
              <a:pPr lvl="0">
                <a:spcBef>
                  <a:spcPts val="0"/>
                </a:spcBef>
                <a:spcAft>
                  <a:spcPts val="1655"/>
                </a:spcAft>
              </a:pPr>
              <a:r>
                <a:rPr lang="en-US" sz="6620" dirty="0" smtClean="0">
                  <a:solidFill>
                    <a:schemeClr val="bg1">
                      <a:lumMod val="50000"/>
                    </a:schemeClr>
                  </a:solidFill>
                  <a:latin typeface="Calibri" pitchFamily="34" charset="0"/>
                  <a:cs typeface="Calibri" panose="020F0502020204030204" pitchFamily="34" charset="0"/>
                </a:rPr>
                <a:t>Printing Your Poster:</a:t>
              </a:r>
            </a:p>
            <a:p>
              <a:pPr lvl="0">
                <a:spcBef>
                  <a:spcPts val="0"/>
                </a:spcBef>
                <a:spcAft>
                  <a:spcPts val="1655"/>
                </a:spcAft>
              </a:pPr>
              <a:r>
                <a:rPr lang="en-US" sz="4506" dirty="0" smtClean="0">
                  <a:solidFill>
                    <a:schemeClr val="bg1">
                      <a:lumMod val="50000"/>
                    </a:schemeClr>
                  </a:solidFill>
                  <a:latin typeface="Calibri" pitchFamily="34" charset="0"/>
                  <a:cs typeface="Calibri" panose="020F0502020204030204" pitchFamily="34" charset="0"/>
                </a:rPr>
                <a:t>Once your poster file is ready, visit</a:t>
              </a:r>
              <a:r>
                <a:rPr lang="en-US" sz="4506" baseline="0" dirty="0" smtClean="0">
                  <a:solidFill>
                    <a:schemeClr val="bg1">
                      <a:lumMod val="50000"/>
                    </a:schemeClr>
                  </a:solidFill>
                  <a:latin typeface="Calibri" pitchFamily="34" charset="0"/>
                  <a:cs typeface="Calibri" panose="020F0502020204030204" pitchFamily="34" charset="0"/>
                </a:rPr>
                <a:t> </a:t>
              </a:r>
              <a:r>
                <a:rPr lang="en-US" sz="4506" b="1" baseline="0" dirty="0" smtClean="0">
                  <a:solidFill>
                    <a:schemeClr val="bg1">
                      <a:lumMod val="50000"/>
                    </a:schemeClr>
                  </a:solidFill>
                  <a:latin typeface="Calibri" pitchFamily="34" charset="0"/>
                  <a:cs typeface="Calibri" panose="020F0502020204030204" pitchFamily="34" charset="0"/>
                </a:rPr>
                <a:t>www.genigraphics.com</a:t>
              </a:r>
              <a:r>
                <a:rPr lang="en-US" sz="4506" baseline="0" dirty="0" smtClean="0">
                  <a:solidFill>
                    <a:schemeClr val="bg1">
                      <a:lumMod val="50000"/>
                    </a:schemeClr>
                  </a:solidFill>
                  <a:latin typeface="Calibri" pitchFamily="34" charset="0"/>
                  <a:cs typeface="Calibri" panose="020F0502020204030204" pitchFamily="34" charset="0"/>
                </a:rPr>
                <a:t> to order a high-quality, affordable poster print. Every order receives a free design review and we can delivery as fast as next business day within the US and Canada. </a:t>
              </a:r>
            </a:p>
            <a:p>
              <a:pPr lvl="0">
                <a:spcBef>
                  <a:spcPts val="0"/>
                </a:spcBef>
                <a:spcAft>
                  <a:spcPts val="1655"/>
                </a:spcAft>
              </a:pPr>
              <a:r>
                <a:rPr lang="en-US" sz="4506" baseline="0" dirty="0" smtClean="0">
                  <a:solidFill>
                    <a:schemeClr val="bg1">
                      <a:lumMod val="50000"/>
                    </a:schemeClr>
                  </a:solidFill>
                  <a:latin typeface="Calibri" pitchFamily="34" charset="0"/>
                  <a:cs typeface="Calibri" panose="020F0502020204030204" pitchFamily="34" charset="0"/>
                </a:rPr>
                <a:t>Genigraphics® has been producing output from PowerPoint® longer than anyone in the industry; dating back to when we helped Microsoft® design the PowerPoint® software. </a:t>
              </a:r>
            </a:p>
            <a:p>
              <a:pPr lvl="0">
                <a:spcBef>
                  <a:spcPts val="0"/>
                </a:spcBef>
                <a:spcAft>
                  <a:spcPts val="0"/>
                </a:spcAft>
              </a:pPr>
              <a:endParaRPr lang="en-US" sz="4506" baseline="0" dirty="0" smtClean="0">
                <a:solidFill>
                  <a:schemeClr val="bg1">
                    <a:lumMod val="50000"/>
                  </a:schemeClr>
                </a:solidFill>
                <a:latin typeface="Calibri" pitchFamily="34" charset="0"/>
                <a:cs typeface="Calibri" panose="020F0502020204030204" pitchFamily="34" charset="0"/>
              </a:endParaRPr>
            </a:p>
            <a:p>
              <a:pPr lvl="0" algn="ctr">
                <a:spcBef>
                  <a:spcPts val="0"/>
                </a:spcBef>
                <a:spcAft>
                  <a:spcPts val="0"/>
                </a:spcAft>
              </a:pPr>
              <a:r>
                <a:rPr lang="en-US" sz="4506" baseline="0" dirty="0" smtClean="0">
                  <a:solidFill>
                    <a:schemeClr val="bg1">
                      <a:lumMod val="50000"/>
                    </a:schemeClr>
                  </a:solidFill>
                  <a:latin typeface="Calibri" pitchFamily="34" charset="0"/>
                  <a:cs typeface="Calibri" panose="020F0502020204030204" pitchFamily="34" charset="0"/>
                </a:rPr>
                <a:t>US and Canada:  1-800-790-4001</a:t>
              </a:r>
              <a:br>
                <a:rPr lang="en-US" sz="4506" baseline="0" dirty="0" smtClean="0">
                  <a:solidFill>
                    <a:schemeClr val="bg1">
                      <a:lumMod val="50000"/>
                    </a:schemeClr>
                  </a:solidFill>
                  <a:latin typeface="Calibri" pitchFamily="34" charset="0"/>
                  <a:cs typeface="Calibri" panose="020F0502020204030204" pitchFamily="34" charset="0"/>
                </a:rPr>
              </a:br>
              <a:r>
                <a:rPr lang="en-US" sz="4506" baseline="0" dirty="0" smtClean="0">
                  <a:solidFill>
                    <a:schemeClr val="bg1">
                      <a:lumMod val="50000"/>
                    </a:schemeClr>
                  </a:solidFill>
                  <a:latin typeface="Calibri" pitchFamily="34" charset="0"/>
                  <a:cs typeface="Calibri" panose="020F0502020204030204" pitchFamily="34" charset="0"/>
                </a:rPr>
                <a:t>Email: info@genigraphics.com</a:t>
              </a:r>
            </a:p>
            <a:p>
              <a:pPr lvl="0" algn="ctr">
                <a:spcBef>
                  <a:spcPts val="0"/>
                </a:spcBef>
                <a:spcAft>
                  <a:spcPts val="0"/>
                </a:spcAft>
              </a:pPr>
              <a:r>
                <a:rPr lang="en-US" sz="3310" dirty="0" smtClean="0">
                  <a:solidFill>
                    <a:schemeClr val="bg1">
                      <a:lumMod val="50000"/>
                    </a:schemeClr>
                  </a:solidFill>
                  <a:latin typeface="Calibri" pitchFamily="34" charset="0"/>
                  <a:cs typeface="Calibri" panose="020F0502020204030204" pitchFamily="34" charset="0"/>
                </a:rPr>
                <a:t/>
              </a:r>
              <a:br>
                <a:rPr lang="en-US" sz="3310" dirty="0" smtClean="0">
                  <a:solidFill>
                    <a:schemeClr val="bg1">
                      <a:lumMod val="50000"/>
                    </a:schemeClr>
                  </a:solidFill>
                  <a:latin typeface="Calibri" pitchFamily="34" charset="0"/>
                  <a:cs typeface="Calibri" panose="020F0502020204030204" pitchFamily="34" charset="0"/>
                </a:rPr>
              </a:br>
              <a:r>
                <a:rPr lang="en-US" sz="3310" dirty="0" smtClean="0">
                  <a:solidFill>
                    <a:schemeClr val="bg1">
                      <a:lumMod val="50000"/>
                    </a:schemeClr>
                  </a:solidFill>
                  <a:latin typeface="Calibri" pitchFamily="34" charset="0"/>
                  <a:cs typeface="Calibri" panose="020F0502020204030204" pitchFamily="34" charset="0"/>
                </a:rPr>
                <a:t>[This sidebar area does not print.]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81342" y="9260274"/>
              <a:ext cx="11904515" cy="10246926"/>
            </a:xfrm>
            <a:prstGeom prst="rect">
              <a:avLst/>
            </a:prstGeom>
          </p:spPr>
        </p:pic>
      </p:grpSp>
    </p:spTree>
    <p:extLst>
      <p:ext uri="{BB962C8B-B14F-4D97-AF65-F5344CB8AC3E}">
        <p14:creationId xmlns:p14="http://schemas.microsoft.com/office/powerpoint/2010/main" val="1858251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5041626"/>
            <a:ext cx="8912371" cy="25222729"/>
          </a:xfrm>
          <a:prstGeom prst="rect">
            <a:avLst/>
          </a:prstGeom>
          <a:solidFill>
            <a:schemeClr val="accent1">
              <a:lumMod val="75000"/>
            </a:schemeClr>
          </a:solidFill>
          <a:ln>
            <a:noFill/>
          </a:ln>
          <a:effectLst/>
        </p:spPr>
        <p:txBody>
          <a:bodyPr wrap="none" lIns="420379" tIns="210189" rIns="420379" bIns="420379"/>
          <a:lstStyle/>
          <a:p>
            <a:pPr algn="ctr" defTabSz="4036088"/>
            <a:endParaRPr lang="en-US" sz="4414" dirty="0">
              <a:latin typeface="Calibri" pitchFamily="34" charset="0"/>
            </a:endParaRPr>
          </a:p>
        </p:txBody>
      </p:sp>
      <p:sp>
        <p:nvSpPr>
          <p:cNvPr id="1032" name="Rectangle 8"/>
          <p:cNvSpPr>
            <a:spLocks noChangeArrowheads="1"/>
          </p:cNvSpPr>
          <p:nvPr userDrawn="1"/>
        </p:nvSpPr>
        <p:spPr bwMode="auto">
          <a:xfrm>
            <a:off x="8912370" y="0"/>
            <a:ext cx="24966401" cy="5043087"/>
          </a:xfrm>
          <a:prstGeom prst="rect">
            <a:avLst/>
          </a:prstGeom>
          <a:solidFill>
            <a:schemeClr val="accent1">
              <a:lumMod val="75000"/>
            </a:schemeClr>
          </a:solidFill>
          <a:ln>
            <a:noFill/>
          </a:ln>
          <a:effectLst/>
        </p:spPr>
        <p:txBody>
          <a:bodyPr wrap="none" lIns="420379" tIns="420379" rIns="420379" bIns="420379"/>
          <a:lstStyle/>
          <a:p>
            <a:endParaRPr lang="en-US" sz="2799" dirty="0">
              <a:latin typeface="Calibri" pitchFamily="34" charset="0"/>
            </a:endParaRPr>
          </a:p>
        </p:txBody>
      </p:sp>
      <p:sp>
        <p:nvSpPr>
          <p:cNvPr id="1033" name="Rectangle 9"/>
          <p:cNvSpPr>
            <a:spLocks noChangeArrowheads="1"/>
          </p:cNvSpPr>
          <p:nvPr userDrawn="1"/>
        </p:nvSpPr>
        <p:spPr bwMode="auto">
          <a:xfrm>
            <a:off x="8912370" y="5041626"/>
            <a:ext cx="33878772" cy="25222729"/>
          </a:xfrm>
          <a:prstGeom prst="rect">
            <a:avLst/>
          </a:prstGeom>
          <a:solidFill>
            <a:schemeClr val="bg2"/>
          </a:solidFill>
          <a:ln>
            <a:noFill/>
          </a:ln>
          <a:effectLst/>
        </p:spPr>
        <p:txBody>
          <a:bodyPr wrap="none" lIns="420379" tIns="420379" rIns="420379" bIns="420379"/>
          <a:lstStyle/>
          <a:p>
            <a:endParaRPr lang="en-US" sz="2799" dirty="0">
              <a:latin typeface="Calibri" pitchFamily="34" charset="0"/>
            </a:endParaRPr>
          </a:p>
        </p:txBody>
      </p:sp>
      <p:sp>
        <p:nvSpPr>
          <p:cNvPr id="1035" name="Line 11"/>
          <p:cNvSpPr>
            <a:spLocks noChangeShapeType="1"/>
          </p:cNvSpPr>
          <p:nvPr userDrawn="1"/>
        </p:nvSpPr>
        <p:spPr bwMode="auto">
          <a:xfrm>
            <a:off x="8915466" y="0"/>
            <a:ext cx="0" cy="302672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99" dirty="0">
              <a:latin typeface="Calibri" pitchFamily="34" charset="0"/>
            </a:endParaRPr>
          </a:p>
        </p:txBody>
      </p:sp>
      <p:sp>
        <p:nvSpPr>
          <p:cNvPr id="1036" name="Line 12"/>
          <p:cNvSpPr>
            <a:spLocks noChangeShapeType="1"/>
          </p:cNvSpPr>
          <p:nvPr userDrawn="1"/>
        </p:nvSpPr>
        <p:spPr bwMode="auto">
          <a:xfrm>
            <a:off x="0" y="5044546"/>
            <a:ext cx="4279423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99" dirty="0">
              <a:latin typeface="Calibri" pitchFamily="34" charset="0"/>
            </a:endParaRPr>
          </a:p>
        </p:txBody>
      </p:sp>
      <p:pic>
        <p:nvPicPr>
          <p:cNvPr id="1039" name="Picture 15" descr="PosterTemplateCopyrigh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48936" y="29785591"/>
            <a:ext cx="3414500" cy="27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33881867" y="5046006"/>
            <a:ext cx="8912371" cy="25222729"/>
          </a:xfrm>
          <a:prstGeom prst="rect">
            <a:avLst/>
          </a:prstGeom>
          <a:solidFill>
            <a:schemeClr val="accent1">
              <a:lumMod val="75000"/>
            </a:schemeClr>
          </a:solidFill>
          <a:ln>
            <a:noFill/>
          </a:ln>
          <a:effectLst/>
        </p:spPr>
        <p:txBody>
          <a:bodyPr wrap="none" lIns="420379" tIns="210189" rIns="420379" bIns="420379"/>
          <a:lstStyle/>
          <a:p>
            <a:pPr algn="ctr" defTabSz="4036088"/>
            <a:endParaRPr lang="en-US" sz="4414" dirty="0">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ctr" defTabSz="4036088" rtl="0" fontAlgn="base">
        <a:spcBef>
          <a:spcPct val="0"/>
        </a:spcBef>
        <a:spcAft>
          <a:spcPct val="0"/>
        </a:spcAft>
        <a:defRPr sz="19401">
          <a:solidFill>
            <a:schemeClr val="tx2"/>
          </a:solidFill>
          <a:latin typeface="+mj-lt"/>
          <a:ea typeface="+mj-ea"/>
          <a:cs typeface="+mj-cs"/>
        </a:defRPr>
      </a:lvl1pPr>
      <a:lvl2pPr algn="ctr" defTabSz="4036088" rtl="0" fontAlgn="base">
        <a:spcBef>
          <a:spcPct val="0"/>
        </a:spcBef>
        <a:spcAft>
          <a:spcPct val="0"/>
        </a:spcAft>
        <a:defRPr sz="19401">
          <a:solidFill>
            <a:schemeClr val="tx2"/>
          </a:solidFill>
          <a:latin typeface="Arial" charset="0"/>
        </a:defRPr>
      </a:lvl2pPr>
      <a:lvl3pPr algn="ctr" defTabSz="4036088" rtl="0" fontAlgn="base">
        <a:spcBef>
          <a:spcPct val="0"/>
        </a:spcBef>
        <a:spcAft>
          <a:spcPct val="0"/>
        </a:spcAft>
        <a:defRPr sz="19401">
          <a:solidFill>
            <a:schemeClr val="tx2"/>
          </a:solidFill>
          <a:latin typeface="Arial" charset="0"/>
        </a:defRPr>
      </a:lvl3pPr>
      <a:lvl4pPr algn="ctr" defTabSz="4036088" rtl="0" fontAlgn="base">
        <a:spcBef>
          <a:spcPct val="0"/>
        </a:spcBef>
        <a:spcAft>
          <a:spcPct val="0"/>
        </a:spcAft>
        <a:defRPr sz="19401">
          <a:solidFill>
            <a:schemeClr val="tx2"/>
          </a:solidFill>
          <a:latin typeface="Arial" charset="0"/>
        </a:defRPr>
      </a:lvl4pPr>
      <a:lvl5pPr algn="ctr" defTabSz="4036088" rtl="0" fontAlgn="base">
        <a:spcBef>
          <a:spcPct val="0"/>
        </a:spcBef>
        <a:spcAft>
          <a:spcPct val="0"/>
        </a:spcAft>
        <a:defRPr sz="19401">
          <a:solidFill>
            <a:schemeClr val="tx2"/>
          </a:solidFill>
          <a:latin typeface="Arial" charset="0"/>
        </a:defRPr>
      </a:lvl5pPr>
      <a:lvl6pPr marL="420395" algn="ctr" defTabSz="4036088" rtl="0" fontAlgn="base">
        <a:spcBef>
          <a:spcPct val="0"/>
        </a:spcBef>
        <a:spcAft>
          <a:spcPct val="0"/>
        </a:spcAft>
        <a:defRPr sz="19401">
          <a:solidFill>
            <a:schemeClr val="tx2"/>
          </a:solidFill>
          <a:latin typeface="Arial" charset="0"/>
        </a:defRPr>
      </a:lvl6pPr>
      <a:lvl7pPr marL="840791" algn="ctr" defTabSz="4036088" rtl="0" fontAlgn="base">
        <a:spcBef>
          <a:spcPct val="0"/>
        </a:spcBef>
        <a:spcAft>
          <a:spcPct val="0"/>
        </a:spcAft>
        <a:defRPr sz="19401">
          <a:solidFill>
            <a:schemeClr val="tx2"/>
          </a:solidFill>
          <a:latin typeface="Arial" charset="0"/>
        </a:defRPr>
      </a:lvl7pPr>
      <a:lvl8pPr marL="1261186" algn="ctr" defTabSz="4036088" rtl="0" fontAlgn="base">
        <a:spcBef>
          <a:spcPct val="0"/>
        </a:spcBef>
        <a:spcAft>
          <a:spcPct val="0"/>
        </a:spcAft>
        <a:defRPr sz="19401">
          <a:solidFill>
            <a:schemeClr val="tx2"/>
          </a:solidFill>
          <a:latin typeface="Arial" charset="0"/>
        </a:defRPr>
      </a:lvl8pPr>
      <a:lvl9pPr marL="1681582" algn="ctr" defTabSz="4036088" rtl="0" fontAlgn="base">
        <a:spcBef>
          <a:spcPct val="0"/>
        </a:spcBef>
        <a:spcAft>
          <a:spcPct val="0"/>
        </a:spcAft>
        <a:defRPr sz="19401">
          <a:solidFill>
            <a:schemeClr val="tx2"/>
          </a:solidFill>
          <a:latin typeface="Arial" charset="0"/>
        </a:defRPr>
      </a:lvl9pPr>
    </p:titleStyle>
    <p:bodyStyle>
      <a:lvl1pPr marL="1513716" indent="-1513716" algn="l" defTabSz="4036088" rtl="0" fontAlgn="base">
        <a:spcBef>
          <a:spcPct val="20000"/>
        </a:spcBef>
        <a:spcAft>
          <a:spcPct val="0"/>
        </a:spcAft>
        <a:buChar char="•"/>
        <a:defRPr sz="14160">
          <a:solidFill>
            <a:schemeClr val="tx1"/>
          </a:solidFill>
          <a:latin typeface="+mn-lt"/>
          <a:ea typeface="+mn-ea"/>
          <a:cs typeface="+mn-cs"/>
        </a:defRPr>
      </a:lvl1pPr>
      <a:lvl2pPr marL="3278500" indent="-1261186" algn="l" defTabSz="4036088" rtl="0" fontAlgn="base">
        <a:spcBef>
          <a:spcPct val="20000"/>
        </a:spcBef>
        <a:spcAft>
          <a:spcPct val="0"/>
        </a:spcAft>
        <a:buChar char="–"/>
        <a:defRPr sz="12321">
          <a:solidFill>
            <a:schemeClr val="tx1"/>
          </a:solidFill>
          <a:latin typeface="+mn-lt"/>
        </a:defRPr>
      </a:lvl2pPr>
      <a:lvl3pPr marL="5044745" indent="-1008657" algn="l" defTabSz="4036088" rtl="0" fontAlgn="base">
        <a:spcBef>
          <a:spcPct val="20000"/>
        </a:spcBef>
        <a:spcAft>
          <a:spcPct val="0"/>
        </a:spcAft>
        <a:buChar char="•"/>
        <a:defRPr sz="10574">
          <a:solidFill>
            <a:schemeClr val="tx1"/>
          </a:solidFill>
          <a:latin typeface="+mn-lt"/>
        </a:defRPr>
      </a:lvl3pPr>
      <a:lvl4pPr marL="7062059" indent="-1008657" algn="l" defTabSz="4036088" rtl="0" fontAlgn="base">
        <a:spcBef>
          <a:spcPct val="20000"/>
        </a:spcBef>
        <a:spcAft>
          <a:spcPct val="0"/>
        </a:spcAft>
        <a:buChar char="–"/>
        <a:defRPr sz="8827">
          <a:solidFill>
            <a:schemeClr val="tx1"/>
          </a:solidFill>
          <a:latin typeface="+mn-lt"/>
        </a:defRPr>
      </a:lvl4pPr>
      <a:lvl5pPr marL="9080833" indent="-1008657" algn="l" defTabSz="4036088" rtl="0" fontAlgn="base">
        <a:spcBef>
          <a:spcPct val="20000"/>
        </a:spcBef>
        <a:spcAft>
          <a:spcPct val="0"/>
        </a:spcAft>
        <a:buChar char="»"/>
        <a:defRPr sz="8827">
          <a:solidFill>
            <a:schemeClr val="tx1"/>
          </a:solidFill>
          <a:latin typeface="+mn-lt"/>
        </a:defRPr>
      </a:lvl5pPr>
      <a:lvl6pPr marL="9501228" indent="-1008657" algn="l" defTabSz="4036088" rtl="0" fontAlgn="base">
        <a:spcBef>
          <a:spcPct val="20000"/>
        </a:spcBef>
        <a:spcAft>
          <a:spcPct val="0"/>
        </a:spcAft>
        <a:buChar char="»"/>
        <a:defRPr sz="8827">
          <a:solidFill>
            <a:schemeClr val="tx1"/>
          </a:solidFill>
          <a:latin typeface="+mn-lt"/>
        </a:defRPr>
      </a:lvl6pPr>
      <a:lvl7pPr marL="9921624" indent="-1008657" algn="l" defTabSz="4036088" rtl="0" fontAlgn="base">
        <a:spcBef>
          <a:spcPct val="20000"/>
        </a:spcBef>
        <a:spcAft>
          <a:spcPct val="0"/>
        </a:spcAft>
        <a:buChar char="»"/>
        <a:defRPr sz="8827">
          <a:solidFill>
            <a:schemeClr val="tx1"/>
          </a:solidFill>
          <a:latin typeface="+mn-lt"/>
        </a:defRPr>
      </a:lvl7pPr>
      <a:lvl8pPr marL="10342019" indent="-1008657" algn="l" defTabSz="4036088" rtl="0" fontAlgn="base">
        <a:spcBef>
          <a:spcPct val="20000"/>
        </a:spcBef>
        <a:spcAft>
          <a:spcPct val="0"/>
        </a:spcAft>
        <a:buChar char="»"/>
        <a:defRPr sz="8827">
          <a:solidFill>
            <a:schemeClr val="tx1"/>
          </a:solidFill>
          <a:latin typeface="+mn-lt"/>
        </a:defRPr>
      </a:lvl8pPr>
      <a:lvl9pPr marL="10762415" indent="-1008657" algn="l" defTabSz="4036088" rtl="0" fontAlgn="base">
        <a:spcBef>
          <a:spcPct val="20000"/>
        </a:spcBef>
        <a:spcAft>
          <a:spcPct val="0"/>
        </a:spcAft>
        <a:buChar char="»"/>
        <a:defRPr sz="8827">
          <a:solidFill>
            <a:schemeClr val="tx1"/>
          </a:solidFill>
          <a:latin typeface="+mn-lt"/>
        </a:defRPr>
      </a:lvl9pPr>
    </p:bodyStyle>
    <p:otherStyle>
      <a:defPPr>
        <a:defRPr lang="en-US"/>
      </a:defPPr>
      <a:lvl1pPr marL="0" algn="l" defTabSz="840791" rtl="0" eaLnBrk="1" latinLnBrk="0" hangingPunct="1">
        <a:defRPr sz="1655" kern="1200">
          <a:solidFill>
            <a:schemeClr val="tx1"/>
          </a:solidFill>
          <a:latin typeface="+mn-lt"/>
          <a:ea typeface="+mn-ea"/>
          <a:cs typeface="+mn-cs"/>
        </a:defRPr>
      </a:lvl1pPr>
      <a:lvl2pPr marL="420395" algn="l" defTabSz="840791" rtl="0" eaLnBrk="1" latinLnBrk="0" hangingPunct="1">
        <a:defRPr sz="1655" kern="1200">
          <a:solidFill>
            <a:schemeClr val="tx1"/>
          </a:solidFill>
          <a:latin typeface="+mn-lt"/>
          <a:ea typeface="+mn-ea"/>
          <a:cs typeface="+mn-cs"/>
        </a:defRPr>
      </a:lvl2pPr>
      <a:lvl3pPr marL="840791" algn="l" defTabSz="840791" rtl="0" eaLnBrk="1" latinLnBrk="0" hangingPunct="1">
        <a:defRPr sz="1655" kern="1200">
          <a:solidFill>
            <a:schemeClr val="tx1"/>
          </a:solidFill>
          <a:latin typeface="+mn-lt"/>
          <a:ea typeface="+mn-ea"/>
          <a:cs typeface="+mn-cs"/>
        </a:defRPr>
      </a:lvl3pPr>
      <a:lvl4pPr marL="1261186" algn="l" defTabSz="840791" rtl="0" eaLnBrk="1" latinLnBrk="0" hangingPunct="1">
        <a:defRPr sz="1655" kern="1200">
          <a:solidFill>
            <a:schemeClr val="tx1"/>
          </a:solidFill>
          <a:latin typeface="+mn-lt"/>
          <a:ea typeface="+mn-ea"/>
          <a:cs typeface="+mn-cs"/>
        </a:defRPr>
      </a:lvl4pPr>
      <a:lvl5pPr marL="1681582" algn="l" defTabSz="840791" rtl="0" eaLnBrk="1" latinLnBrk="0" hangingPunct="1">
        <a:defRPr sz="1655" kern="1200">
          <a:solidFill>
            <a:schemeClr val="tx1"/>
          </a:solidFill>
          <a:latin typeface="+mn-lt"/>
          <a:ea typeface="+mn-ea"/>
          <a:cs typeface="+mn-cs"/>
        </a:defRPr>
      </a:lvl5pPr>
      <a:lvl6pPr marL="2101977" algn="l" defTabSz="840791" rtl="0" eaLnBrk="1" latinLnBrk="0" hangingPunct="1">
        <a:defRPr sz="1655" kern="1200">
          <a:solidFill>
            <a:schemeClr val="tx1"/>
          </a:solidFill>
          <a:latin typeface="+mn-lt"/>
          <a:ea typeface="+mn-ea"/>
          <a:cs typeface="+mn-cs"/>
        </a:defRPr>
      </a:lvl6pPr>
      <a:lvl7pPr marL="2522372" algn="l" defTabSz="840791" rtl="0" eaLnBrk="1" latinLnBrk="0" hangingPunct="1">
        <a:defRPr sz="1655" kern="1200">
          <a:solidFill>
            <a:schemeClr val="tx1"/>
          </a:solidFill>
          <a:latin typeface="+mn-lt"/>
          <a:ea typeface="+mn-ea"/>
          <a:cs typeface="+mn-cs"/>
        </a:defRPr>
      </a:lvl7pPr>
      <a:lvl8pPr marL="2942768" algn="l" defTabSz="840791" rtl="0" eaLnBrk="1" latinLnBrk="0" hangingPunct="1">
        <a:defRPr sz="1655" kern="1200">
          <a:solidFill>
            <a:schemeClr val="tx1"/>
          </a:solidFill>
          <a:latin typeface="+mn-lt"/>
          <a:ea typeface="+mn-ea"/>
          <a:cs typeface="+mn-cs"/>
        </a:defRPr>
      </a:lvl8pPr>
      <a:lvl9pPr marL="3363163" algn="l" defTabSz="840791" rtl="0" eaLnBrk="1" latinLnBrk="0" hangingPunct="1">
        <a:defRPr sz="165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3.png"/><Relationship Id="rId21" Type="http://schemas.openxmlformats.org/officeDocument/2006/relationships/image" Target="../media/image19.jpeg"/><Relationship Id="rId7" Type="http://schemas.openxmlformats.org/officeDocument/2006/relationships/image" Target="../media/image5.jpeg"/><Relationship Id="rId12" Type="http://schemas.openxmlformats.org/officeDocument/2006/relationships/image" Target="../media/image10.jp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chart" Target="../charts/chart2.xml"/><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chart" Target="../charts/chart1.xml"/><Relationship Id="rId9" Type="http://schemas.openxmlformats.org/officeDocument/2006/relationships/image" Target="../media/image7.png"/><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Text Box 15"/>
          <p:cNvSpPr txBox="1">
            <a:spLocks noChangeArrowheads="1"/>
          </p:cNvSpPr>
          <p:nvPr/>
        </p:nvSpPr>
        <p:spPr bwMode="auto">
          <a:xfrm>
            <a:off x="8995944" y="0"/>
            <a:ext cx="24921912" cy="228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20379" tIns="840758" rIns="420379" bIns="420379" anchor="ctr" anchorCtr="1"/>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pPr algn="just"/>
            <a:r>
              <a:rPr lang="en-US" sz="6100" b="1" dirty="0">
                <a:solidFill>
                  <a:schemeClr val="bg1"/>
                </a:solidFill>
                <a:latin typeface="Times New Roman" pitchFamily="18" charset="0"/>
                <a:cs typeface="Times New Roman" pitchFamily="18" charset="0"/>
              </a:rPr>
              <a:t>Improving Al-</a:t>
            </a:r>
            <a:r>
              <a:rPr lang="en-US" sz="6100" b="1" dirty="0" err="1">
                <a:solidFill>
                  <a:schemeClr val="bg1"/>
                </a:solidFill>
                <a:latin typeface="Times New Roman" pitchFamily="18" charset="0"/>
                <a:cs typeface="Times New Roman" pitchFamily="18" charset="0"/>
              </a:rPr>
              <a:t>Ssadafah</a:t>
            </a:r>
            <a:r>
              <a:rPr lang="en-US" sz="6100" b="1" dirty="0">
                <a:solidFill>
                  <a:schemeClr val="bg1"/>
                </a:solidFill>
                <a:latin typeface="Times New Roman" pitchFamily="18" charset="0"/>
                <a:cs typeface="Times New Roman" pitchFamily="18" charset="0"/>
              </a:rPr>
              <a:t> Roundabout Traffic Congestion During Rush Hours by Providing Proposals to Enhance the Current Traffic Operation</a:t>
            </a:r>
            <a:endParaRPr lang="en-US" sz="6100" b="1" dirty="0">
              <a:solidFill>
                <a:schemeClr val="bg1"/>
              </a:solidFill>
              <a:latin typeface="Times New Roman" pitchFamily="18" charset="0"/>
              <a:cs typeface="Times New Roman" pitchFamily="18" charset="0"/>
            </a:endParaRPr>
          </a:p>
        </p:txBody>
      </p:sp>
      <p:sp>
        <p:nvSpPr>
          <p:cNvPr id="2064" name="Text Box 16"/>
          <p:cNvSpPr txBox="1">
            <a:spLocks noChangeArrowheads="1"/>
          </p:cNvSpPr>
          <p:nvPr/>
        </p:nvSpPr>
        <p:spPr bwMode="auto">
          <a:xfrm>
            <a:off x="9623593" y="2520813"/>
            <a:ext cx="24294263" cy="25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20379" tIns="420379" rIns="420379" bIns="420379" anchor="ctr" anchorCtr="1"/>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pPr algn="ctr"/>
            <a:endParaRPr lang="en-US" sz="4965" dirty="0">
              <a:solidFill>
                <a:schemeClr val="bg1"/>
              </a:solidFill>
              <a:latin typeface="Times New Roman" pitchFamily="18" charset="0"/>
              <a:cs typeface="Times New Roman" pitchFamily="18" charset="0"/>
            </a:endParaRPr>
          </a:p>
        </p:txBody>
      </p:sp>
      <p:sp>
        <p:nvSpPr>
          <p:cNvPr id="2071" name="Text Box 23"/>
          <p:cNvSpPr txBox="1">
            <a:spLocks noChangeArrowheads="1"/>
          </p:cNvSpPr>
          <p:nvPr/>
        </p:nvSpPr>
        <p:spPr bwMode="auto">
          <a:xfrm>
            <a:off x="10467270" y="5044546"/>
            <a:ext cx="9245415" cy="126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0189" tIns="210189" rIns="210189" bIns="210189" anchor="ctr" anchorCtr="1"/>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r>
              <a:rPr lang="en-US" sz="4414" b="1" dirty="0" smtClean="0">
                <a:solidFill>
                  <a:schemeClr val="accent1">
                    <a:lumMod val="50000"/>
                  </a:schemeClr>
                </a:solidFill>
                <a:latin typeface="Calibri" pitchFamily="34" charset="0"/>
              </a:rPr>
              <a:t>Roundabout 3D Simulation Prototype </a:t>
            </a:r>
            <a:r>
              <a:rPr lang="en-US" sz="4414" b="1" dirty="0">
                <a:solidFill>
                  <a:schemeClr val="accent1">
                    <a:lumMod val="50000"/>
                  </a:schemeClr>
                </a:solidFill>
                <a:latin typeface="Calibri" pitchFamily="34" charset="0"/>
              </a:rPr>
              <a:t>Design</a:t>
            </a:r>
            <a:endParaRPr lang="en-US" sz="4414" b="1" dirty="0">
              <a:solidFill>
                <a:schemeClr val="accent1">
                  <a:lumMod val="50000"/>
                </a:schemeClr>
              </a:solidFill>
              <a:latin typeface="Calibri" pitchFamily="34" charset="0"/>
            </a:endParaRPr>
          </a:p>
        </p:txBody>
      </p:sp>
      <p:sp>
        <p:nvSpPr>
          <p:cNvPr id="2182" name="Text Box 134"/>
          <p:cNvSpPr txBox="1">
            <a:spLocks noChangeArrowheads="1"/>
          </p:cNvSpPr>
          <p:nvPr/>
        </p:nvSpPr>
        <p:spPr bwMode="auto">
          <a:xfrm>
            <a:off x="204292" y="6195224"/>
            <a:ext cx="8477268" cy="770347"/>
          </a:xfrm>
          <a:prstGeom prst="rect">
            <a:avLst/>
          </a:prstGeom>
          <a:solidFill>
            <a:schemeClr val="accent1">
              <a:lumMod val="75000"/>
            </a:schemeClr>
          </a:solidFill>
          <a:ln>
            <a:noFill/>
          </a:ln>
          <a:effectLst/>
        </p:spPr>
        <p:txBody>
          <a:bodyPr wrap="square" lIns="168152" tIns="168152" rIns="168152" bIns="168152">
            <a:spAutoFit/>
          </a:bodyPr>
          <a:lstStyle/>
          <a:p>
            <a:pPr defTabSz="3026601" fontAlgn="auto">
              <a:spcBef>
                <a:spcPts val="0"/>
              </a:spcBef>
              <a:spcAft>
                <a:spcPts val="0"/>
              </a:spcAft>
            </a:pPr>
            <a:endParaRPr lang="en-US" sz="2799" dirty="0">
              <a:solidFill>
                <a:schemeClr val="bg1"/>
              </a:solidFill>
              <a:latin typeface="Calibri" pitchFamily="34" charset="0"/>
            </a:endParaRPr>
          </a:p>
        </p:txBody>
      </p:sp>
      <p:sp>
        <p:nvSpPr>
          <p:cNvPr id="2187" name="Text Box 139"/>
          <p:cNvSpPr txBox="1">
            <a:spLocks noChangeArrowheads="1"/>
          </p:cNvSpPr>
          <p:nvPr/>
        </p:nvSpPr>
        <p:spPr bwMode="auto">
          <a:xfrm>
            <a:off x="9020101" y="6018894"/>
            <a:ext cx="11841065" cy="1693677"/>
          </a:xfrm>
          <a:prstGeom prst="rect">
            <a:avLst/>
          </a:prstGeom>
          <a:solidFill>
            <a:schemeClr val="bg1"/>
          </a:solidFill>
          <a:ln>
            <a:noFill/>
          </a:ln>
          <a:effectLst/>
        </p:spPr>
        <p:txBody>
          <a:bodyPr wrap="square" lIns="168152" tIns="168152" rIns="168152" bIns="168152">
            <a:spAutoFit/>
          </a:bodyPr>
          <a:lstStyle/>
          <a:p>
            <a:pPr algn="just"/>
            <a:r>
              <a:rPr lang="en-US" sz="3000" dirty="0">
                <a:latin typeface="Times New Roman" panose="02020603050405020304" pitchFamily="18" charset="0"/>
                <a:cs typeface="Times New Roman" panose="02020603050405020304" pitchFamily="18" charset="0"/>
              </a:rPr>
              <a:t>The goal of the  game is to progress through every level. </a:t>
            </a:r>
            <a:r>
              <a:rPr lang="en-US" sz="3000" dirty="0">
                <a:latin typeface="Times New Roman" panose="02020603050405020304" pitchFamily="18" charset="0"/>
                <a:cs typeface="Times New Roman" panose="02020603050405020304" pitchFamily="18" charset="0"/>
              </a:rPr>
              <a:t>This is </a:t>
            </a:r>
            <a:r>
              <a:rPr lang="en-US" sz="3000" dirty="0" smtClean="0">
                <a:solidFill>
                  <a:schemeClr val="bg1"/>
                </a:solidFill>
                <a:latin typeface="Times New Roman" panose="02020603050405020304" pitchFamily="18" charset="0"/>
                <a:cs typeface="Times New Roman" panose="02020603050405020304" pitchFamily="18" charset="0"/>
              </a:rPr>
              <a:t>the </a:t>
            </a:r>
            <a:r>
              <a:rPr lang="en-US" sz="3000" dirty="0">
                <a:solidFill>
                  <a:schemeClr val="bg1"/>
                </a:solidFill>
                <a:latin typeface="Times New Roman" panose="02020603050405020304" pitchFamily="18" charset="0"/>
                <a:cs typeface="Times New Roman" panose="02020603050405020304" pitchFamily="18" charset="0"/>
              </a:rPr>
              <a:t>player becomes accustomed to the game mechanics.</a:t>
            </a:r>
          </a:p>
          <a:p>
            <a:pPr eaLnBrk="1" hangingPunct="1"/>
            <a:endParaRPr lang="en-US" sz="2799" dirty="0">
              <a:solidFill>
                <a:prstClr val="black"/>
              </a:solidFill>
              <a:latin typeface="Calibri" pitchFamily="34" charset="0"/>
            </a:endParaRPr>
          </a:p>
        </p:txBody>
      </p:sp>
      <p:sp>
        <p:nvSpPr>
          <p:cNvPr id="22" name="Rectangle 55"/>
          <p:cNvSpPr>
            <a:spLocks noChangeArrowheads="1"/>
          </p:cNvSpPr>
          <p:nvPr/>
        </p:nvSpPr>
        <p:spPr bwMode="auto">
          <a:xfrm>
            <a:off x="1359063" y="-117702"/>
            <a:ext cx="169859" cy="51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076" tIns="42038" rIns="84076" bIns="42038" numCol="1" anchor="ctr" anchorCtr="0" compatLnSpc="1">
            <a:prstTxWarp prst="textNoShape">
              <a:avLst/>
            </a:prstTxWarp>
            <a:spAutoFit/>
          </a:bodyPr>
          <a:lstStyle/>
          <a:p>
            <a:endParaRPr lang="en-US" sz="2799"/>
          </a:p>
        </p:txBody>
      </p:sp>
      <p:sp>
        <p:nvSpPr>
          <p:cNvPr id="43" name="Rectangle 84"/>
          <p:cNvSpPr>
            <a:spLocks noChangeArrowheads="1"/>
          </p:cNvSpPr>
          <p:nvPr/>
        </p:nvSpPr>
        <p:spPr bwMode="auto">
          <a:xfrm>
            <a:off x="1359063" y="-117702"/>
            <a:ext cx="169859" cy="51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076" tIns="42038" rIns="84076" bIns="42038" numCol="1" anchor="ctr" anchorCtr="0" compatLnSpc="1">
            <a:prstTxWarp prst="textNoShape">
              <a:avLst/>
            </a:prstTxWarp>
            <a:spAutoFit/>
          </a:bodyPr>
          <a:lstStyle/>
          <a:p>
            <a:endParaRPr lang="en-US" sz="2799"/>
          </a:p>
        </p:txBody>
      </p:sp>
      <p:sp>
        <p:nvSpPr>
          <p:cNvPr id="64" name="TextBox 63"/>
          <p:cNvSpPr txBox="1"/>
          <p:nvPr/>
        </p:nvSpPr>
        <p:spPr>
          <a:xfrm>
            <a:off x="3274121" y="29673727"/>
            <a:ext cx="4343914" cy="523092"/>
          </a:xfrm>
          <a:prstGeom prst="rect">
            <a:avLst/>
          </a:prstGeom>
          <a:solidFill>
            <a:schemeClr val="accent1">
              <a:lumMod val="75000"/>
            </a:schemeClr>
          </a:solidFill>
        </p:spPr>
        <p:txBody>
          <a:bodyPr wrap="square" rtlCol="0">
            <a:spAutoFit/>
          </a:bodyPr>
          <a:lstStyle/>
          <a:p>
            <a:endParaRPr lang="en-US" sz="2799" dirty="0"/>
          </a:p>
        </p:txBody>
      </p:sp>
      <p:sp>
        <p:nvSpPr>
          <p:cNvPr id="179" name="Text Box 241"/>
          <p:cNvSpPr txBox="1">
            <a:spLocks noChangeArrowheads="1"/>
          </p:cNvSpPr>
          <p:nvPr/>
        </p:nvSpPr>
        <p:spPr bwMode="auto">
          <a:xfrm>
            <a:off x="13186546" y="21329303"/>
            <a:ext cx="2864881" cy="4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052" tIns="31526" rIns="63052" bIns="31526">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pPr algn="ctr"/>
            <a:r>
              <a:rPr lang="en-US" sz="2207" b="1" dirty="0">
                <a:solidFill>
                  <a:schemeClr val="accent1">
                    <a:lumMod val="50000"/>
                  </a:schemeClr>
                </a:solidFill>
                <a:latin typeface="Calibri" pitchFamily="34" charset="0"/>
              </a:rPr>
              <a:t>Figure </a:t>
            </a:r>
            <a:r>
              <a:rPr lang="en-US" sz="2207" b="1" dirty="0" smtClean="0">
                <a:solidFill>
                  <a:schemeClr val="accent1">
                    <a:lumMod val="50000"/>
                  </a:schemeClr>
                </a:solidFill>
                <a:latin typeface="Calibri" pitchFamily="34" charset="0"/>
              </a:rPr>
              <a:t>5.</a:t>
            </a:r>
            <a:r>
              <a:rPr lang="en-US" sz="2207" dirty="0" smtClean="0">
                <a:solidFill>
                  <a:schemeClr val="accent1">
                    <a:lumMod val="50000"/>
                  </a:schemeClr>
                </a:solidFill>
                <a:latin typeface="Calibri" pitchFamily="34" charset="0"/>
              </a:rPr>
              <a:t> Third proposal</a:t>
            </a:r>
            <a:endParaRPr lang="en-US" sz="2207" dirty="0">
              <a:solidFill>
                <a:schemeClr val="accent1">
                  <a:lumMod val="50000"/>
                </a:schemeClr>
              </a:solidFill>
              <a:latin typeface="Calibri" pitchFamily="34" charset="0"/>
            </a:endParaRPr>
          </a:p>
        </p:txBody>
      </p:sp>
      <p:sp>
        <p:nvSpPr>
          <p:cNvPr id="197" name="Text Box 23"/>
          <p:cNvSpPr txBox="1">
            <a:spLocks noChangeArrowheads="1"/>
          </p:cNvSpPr>
          <p:nvPr/>
        </p:nvSpPr>
        <p:spPr bwMode="auto">
          <a:xfrm>
            <a:off x="22411597" y="4925027"/>
            <a:ext cx="10019029" cy="126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0189" tIns="210189" rIns="210189" bIns="210189" anchor="ctr" anchorCtr="1"/>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r>
              <a:rPr lang="en-US" sz="4414" b="1" dirty="0" smtClean="0">
                <a:solidFill>
                  <a:schemeClr val="accent1">
                    <a:lumMod val="50000"/>
                  </a:schemeClr>
                </a:solidFill>
                <a:latin typeface="Calibri" pitchFamily="34" charset="0"/>
              </a:rPr>
              <a:t> Speed Bump Prototype Design</a:t>
            </a:r>
            <a:endParaRPr lang="en-US" sz="4414" b="1" dirty="0">
              <a:solidFill>
                <a:schemeClr val="accent1">
                  <a:lumMod val="50000"/>
                </a:schemeClr>
              </a:solidFill>
              <a:latin typeface="Calibri" pitchFamily="34" charset="0"/>
            </a:endParaRPr>
          </a:p>
        </p:txBody>
      </p:sp>
      <p:sp>
        <p:nvSpPr>
          <p:cNvPr id="198" name="Text Box 139"/>
          <p:cNvSpPr txBox="1">
            <a:spLocks noChangeArrowheads="1"/>
          </p:cNvSpPr>
          <p:nvPr/>
        </p:nvSpPr>
        <p:spPr bwMode="auto">
          <a:xfrm>
            <a:off x="20937971" y="5808824"/>
            <a:ext cx="12822789" cy="2186248"/>
          </a:xfrm>
          <a:prstGeom prst="rect">
            <a:avLst/>
          </a:prstGeom>
          <a:solidFill>
            <a:schemeClr val="bg1"/>
          </a:solidFill>
          <a:ln>
            <a:noFill/>
          </a:ln>
          <a:effectLst/>
        </p:spPr>
        <p:txBody>
          <a:bodyPr wrap="square" lIns="168152" tIns="168152" rIns="168152" bIns="168152">
            <a:spAutoFit/>
          </a:bodyPr>
          <a:lstStyle/>
          <a:p>
            <a:pPr algn="just" eaLnBrk="1" hangingPunct="1"/>
            <a:r>
              <a:rPr lang="en-US" sz="3000" dirty="0">
                <a:latin typeface="Times New Roman" panose="02020603050405020304" pitchFamily="18" charset="0"/>
                <a:cs typeface="Times New Roman" panose="02020603050405020304" pitchFamily="18" charset="0"/>
              </a:rPr>
              <a:t>Upon starting the game, the player has several options. They can play the main game, unlocking new levels as they progress, or create their own levels using the level editor. There are also several audio, visual, and game play options that can be adjusted.</a:t>
            </a:r>
          </a:p>
        </p:txBody>
      </p:sp>
      <p:pic>
        <p:nvPicPr>
          <p:cNvPr id="38" name="Picture 37"/>
          <p:cNvPicPr/>
          <p:nvPr/>
        </p:nvPicPr>
        <p:blipFill rotWithShape="1">
          <a:blip r:embed="rId3"/>
          <a:srcRect l="-1" r="78286"/>
          <a:stretch/>
        </p:blipFill>
        <p:spPr bwMode="auto">
          <a:xfrm>
            <a:off x="2059693" y="234813"/>
            <a:ext cx="4572000" cy="4572000"/>
          </a:xfrm>
          <a:prstGeom prst="rect">
            <a:avLst/>
          </a:prstGeom>
          <a:ln>
            <a:noFill/>
          </a:ln>
          <a:extLst>
            <a:ext uri="{53640926-AAD7-44D8-BBD7-CCE9431645EC}">
              <a14:shadowObscured xmlns:a14="http://schemas.microsoft.com/office/drawing/2010/main"/>
            </a:ext>
          </a:extLst>
        </p:spPr>
      </p:pic>
      <p:graphicFrame>
        <p:nvGraphicFramePr>
          <p:cNvPr id="39" name="Table 38">
            <a:extLst>
              <a:ext uri="{FF2B5EF4-FFF2-40B4-BE49-F238E27FC236}">
                <a16:creationId xmlns:a16="http://schemas.microsoft.com/office/drawing/2014/main" id="{1009FF29-55EB-2FA6-0557-33E8F800F372}"/>
              </a:ext>
            </a:extLst>
          </p:cNvPr>
          <p:cNvGraphicFramePr>
            <a:graphicFrameLocks noGrp="1"/>
          </p:cNvGraphicFramePr>
          <p:nvPr>
            <p:extLst>
              <p:ext uri="{D42A27DB-BD31-4B8C-83A1-F6EECF244321}">
                <p14:modId xmlns:p14="http://schemas.microsoft.com/office/powerpoint/2010/main" val="3514027580"/>
              </p:ext>
            </p:extLst>
          </p:nvPr>
        </p:nvGraphicFramePr>
        <p:xfrm>
          <a:off x="9069115" y="3557841"/>
          <a:ext cx="11907626" cy="1263399"/>
        </p:xfrm>
        <a:graphic>
          <a:graphicData uri="http://schemas.openxmlformats.org/drawingml/2006/table">
            <a:tbl>
              <a:tblPr firstRow="1" firstCol="1" bandRow="1"/>
              <a:tblGrid>
                <a:gridCol w="5995586">
                  <a:extLst>
                    <a:ext uri="{9D8B030D-6E8A-4147-A177-3AD203B41FA5}">
                      <a16:colId xmlns:a16="http://schemas.microsoft.com/office/drawing/2014/main" val="4171703692"/>
                    </a:ext>
                  </a:extLst>
                </a:gridCol>
                <a:gridCol w="5912040">
                  <a:extLst>
                    <a:ext uri="{9D8B030D-6E8A-4147-A177-3AD203B41FA5}">
                      <a16:colId xmlns:a16="http://schemas.microsoft.com/office/drawing/2014/main" val="3504503452"/>
                    </a:ext>
                  </a:extLst>
                </a:gridCol>
              </a:tblGrid>
              <a:tr h="1263399">
                <a:tc>
                  <a:txBody>
                    <a:bodyPr/>
                    <a:lstStyle/>
                    <a:p>
                      <a:pPr marL="0" marR="0" algn="ctr" rtl="0" fontAlgn="base">
                        <a:lnSpc>
                          <a:spcPct val="107000"/>
                        </a:lnSpc>
                        <a:spcBef>
                          <a:spcPts val="0"/>
                        </a:spcBef>
                        <a:spcAft>
                          <a:spcPts val="800"/>
                        </a:spcAft>
                      </a:pPr>
                      <a:r>
                        <a:rPr lang="en-US" sz="3600" dirty="0" smtClean="0">
                          <a:effectLst/>
                          <a:latin typeface="Arial MT"/>
                          <a:ea typeface="Calibri" panose="020F0502020204030204" pitchFamily="34" charset="0"/>
                          <a:cs typeface="Arial" panose="020B0604020202020204" pitchFamily="34" charset="0"/>
                        </a:rPr>
                        <a:t>Ali </a:t>
                      </a:r>
                      <a:r>
                        <a:rPr lang="en-US" sz="3600" dirty="0" err="1" smtClean="0">
                          <a:effectLst/>
                          <a:latin typeface="Arial MT"/>
                          <a:ea typeface="Calibri" panose="020F0502020204030204" pitchFamily="34" charset="0"/>
                          <a:cs typeface="Arial" panose="020B0604020202020204" pitchFamily="34" charset="0"/>
                        </a:rPr>
                        <a:t>Baradhwan</a:t>
                      </a:r>
                      <a:endParaRPr lang="en-US" sz="3600" dirty="0">
                        <a:effectLst/>
                        <a:latin typeface="Arial MT"/>
                        <a:ea typeface="Calibri" panose="020F0502020204030204" pitchFamily="34" charset="0"/>
                        <a:cs typeface="Arial" panose="020B0604020202020204" pitchFamily="34" charset="0"/>
                      </a:endParaRPr>
                    </a:p>
                  </a:txBody>
                  <a:tcPr marL="9525" marR="9525" marT="9525" marB="95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algn="ctr" rtl="0" fontAlgn="base">
                        <a:lnSpc>
                          <a:spcPct val="107000"/>
                        </a:lnSpc>
                        <a:spcBef>
                          <a:spcPts val="0"/>
                        </a:spcBef>
                        <a:spcAft>
                          <a:spcPts val="800"/>
                        </a:spcAft>
                      </a:pPr>
                      <a:r>
                        <a:rPr lang="en-US" sz="3600" dirty="0" smtClean="0">
                          <a:solidFill>
                            <a:srgbClr val="000000"/>
                          </a:solidFill>
                          <a:effectLst/>
                          <a:latin typeface="Arial MT"/>
                          <a:ea typeface="Times New Roman" panose="02020603050405020304" pitchFamily="18" charset="0"/>
                          <a:cs typeface="Times New Roman" panose="02020603050405020304" pitchFamily="18" charset="0"/>
                        </a:rPr>
                        <a:t>Mohammad </a:t>
                      </a:r>
                      <a:r>
                        <a:rPr lang="en-US" sz="3600" dirty="0" err="1" smtClean="0">
                          <a:solidFill>
                            <a:srgbClr val="000000"/>
                          </a:solidFill>
                          <a:effectLst/>
                          <a:latin typeface="Arial MT"/>
                          <a:ea typeface="Times New Roman" panose="02020603050405020304" pitchFamily="18" charset="0"/>
                          <a:cs typeface="Times New Roman" panose="02020603050405020304" pitchFamily="18" charset="0"/>
                        </a:rPr>
                        <a:t>Alderaan</a:t>
                      </a:r>
                      <a:endParaRPr lang="en-US" sz="3600" dirty="0">
                        <a:effectLst/>
                        <a:latin typeface="Arial MT"/>
                        <a:ea typeface="Calibri" panose="020F0502020204030204" pitchFamily="34" charset="0"/>
                        <a:cs typeface="Arial" panose="020B0604020202020204" pitchFamily="34" charset="0"/>
                      </a:endParaRPr>
                    </a:p>
                  </a:txBody>
                  <a:tcPr marL="9525" marR="9525" marT="9525" marB="95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38093609"/>
                  </a:ext>
                </a:extLst>
              </a:tr>
            </a:tbl>
          </a:graphicData>
        </a:graphic>
      </p:graphicFrame>
      <p:graphicFrame>
        <p:nvGraphicFramePr>
          <p:cNvPr id="45" name="Table 44">
            <a:extLst>
              <a:ext uri="{FF2B5EF4-FFF2-40B4-BE49-F238E27FC236}">
                <a16:creationId xmlns:a16="http://schemas.microsoft.com/office/drawing/2014/main" id="{41E1435F-367E-949B-7851-411AE38FB72A}"/>
              </a:ext>
            </a:extLst>
          </p:cNvPr>
          <p:cNvGraphicFramePr>
            <a:graphicFrameLocks noGrp="1"/>
          </p:cNvGraphicFramePr>
          <p:nvPr>
            <p:extLst>
              <p:ext uri="{D42A27DB-BD31-4B8C-83A1-F6EECF244321}">
                <p14:modId xmlns:p14="http://schemas.microsoft.com/office/powerpoint/2010/main" val="3228554681"/>
              </p:ext>
            </p:extLst>
          </p:nvPr>
        </p:nvGraphicFramePr>
        <p:xfrm>
          <a:off x="21114472" y="3573102"/>
          <a:ext cx="12550848" cy="1249426"/>
        </p:xfrm>
        <a:graphic>
          <a:graphicData uri="http://schemas.openxmlformats.org/drawingml/2006/table">
            <a:tbl>
              <a:tblPr firstRow="1" firstCol="1" bandRow="1"/>
              <a:tblGrid>
                <a:gridCol w="6327531">
                  <a:extLst>
                    <a:ext uri="{9D8B030D-6E8A-4147-A177-3AD203B41FA5}">
                      <a16:colId xmlns:a16="http://schemas.microsoft.com/office/drawing/2014/main" val="2495365528"/>
                    </a:ext>
                  </a:extLst>
                </a:gridCol>
                <a:gridCol w="6223317">
                  <a:extLst>
                    <a:ext uri="{9D8B030D-6E8A-4147-A177-3AD203B41FA5}">
                      <a16:colId xmlns:a16="http://schemas.microsoft.com/office/drawing/2014/main" val="2696807162"/>
                    </a:ext>
                  </a:extLst>
                </a:gridCol>
              </a:tblGrid>
              <a:tr h="1249426">
                <a:tc>
                  <a:txBody>
                    <a:bodyPr/>
                    <a:lstStyle/>
                    <a:p>
                      <a:pPr marL="0" marR="0" algn="ctr" defTabSz="840791" rtl="0" eaLnBrk="1" fontAlgn="base" latinLnBrk="0" hangingPunct="1">
                        <a:lnSpc>
                          <a:spcPct val="107000"/>
                        </a:lnSpc>
                        <a:spcBef>
                          <a:spcPts val="0"/>
                        </a:spcBef>
                        <a:spcAft>
                          <a:spcPts val="800"/>
                        </a:spcAft>
                      </a:pPr>
                      <a:r>
                        <a:rPr lang="en-US" sz="3600" kern="1200" dirty="0">
                          <a:solidFill>
                            <a:srgbClr val="000000"/>
                          </a:solidFill>
                          <a:effectLst/>
                          <a:latin typeface="Arial MT"/>
                          <a:ea typeface="Times New Roman" panose="02020603050405020304" pitchFamily="18" charset="0"/>
                          <a:cs typeface="Times New Roman" panose="02020603050405020304" pitchFamily="18" charset="0"/>
                        </a:rPr>
                        <a:t>Mohammed Al</a:t>
                      </a:r>
                      <a:r>
                        <a:rPr lang="ar-SA" sz="3600" kern="1200" dirty="0">
                          <a:solidFill>
                            <a:srgbClr val="000000"/>
                          </a:solidFill>
                          <a:effectLst/>
                          <a:latin typeface="Arial MT"/>
                          <a:ea typeface="Times New Roman" panose="02020603050405020304" pitchFamily="18" charset="0"/>
                          <a:cs typeface="Times New Roman" panose="02020603050405020304" pitchFamily="18" charset="0"/>
                        </a:rPr>
                        <a:t>-</a:t>
                      </a:r>
                      <a:r>
                        <a:rPr lang="en-US" sz="3600" kern="1200" dirty="0">
                          <a:solidFill>
                            <a:srgbClr val="000000"/>
                          </a:solidFill>
                          <a:effectLst/>
                          <a:latin typeface="Arial MT"/>
                          <a:ea typeface="Times New Roman" panose="02020603050405020304" pitchFamily="18" charset="0"/>
                          <a:cs typeface="Times New Roman" panose="02020603050405020304" pitchFamily="18" charset="0"/>
                        </a:rPr>
                        <a:t>Hodairy</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defTabSz="840791" rtl="0" eaLnBrk="1" fontAlgn="base" latinLnBrk="0" hangingPunct="1">
                        <a:lnSpc>
                          <a:spcPct val="107000"/>
                        </a:lnSpc>
                        <a:spcBef>
                          <a:spcPts val="0"/>
                        </a:spcBef>
                        <a:spcAft>
                          <a:spcPts val="800"/>
                        </a:spcAft>
                      </a:pPr>
                      <a:r>
                        <a:rPr lang="en-US" sz="3600" kern="1200" dirty="0" err="1" smtClean="0">
                          <a:solidFill>
                            <a:srgbClr val="000000"/>
                          </a:solidFill>
                          <a:effectLst/>
                          <a:latin typeface="Arial MT"/>
                          <a:ea typeface="Times New Roman" panose="02020603050405020304" pitchFamily="18" charset="0"/>
                          <a:cs typeface="Times New Roman" panose="02020603050405020304" pitchFamily="18" charset="0"/>
                        </a:rPr>
                        <a:t>Haidar</a:t>
                      </a:r>
                      <a:r>
                        <a:rPr lang="en-US" sz="3600" kern="1200" dirty="0" smtClean="0">
                          <a:solidFill>
                            <a:srgbClr val="000000"/>
                          </a:solidFill>
                          <a:effectLst/>
                          <a:latin typeface="Arial MT"/>
                          <a:ea typeface="Times New Roman" panose="02020603050405020304" pitchFamily="18" charset="0"/>
                          <a:cs typeface="Times New Roman" panose="02020603050405020304" pitchFamily="18" charset="0"/>
                        </a:rPr>
                        <a:t> </a:t>
                      </a:r>
                      <a:r>
                        <a:rPr lang="en-US" sz="3600" kern="1200" dirty="0" err="1" smtClean="0">
                          <a:solidFill>
                            <a:srgbClr val="000000"/>
                          </a:solidFill>
                          <a:effectLst/>
                          <a:latin typeface="Arial MT"/>
                          <a:ea typeface="Times New Roman" panose="02020603050405020304" pitchFamily="18" charset="0"/>
                          <a:cs typeface="Times New Roman" panose="02020603050405020304" pitchFamily="18" charset="0"/>
                        </a:rPr>
                        <a:t>Albahrani</a:t>
                      </a:r>
                      <a:r>
                        <a:rPr lang="en-US" sz="3600" kern="1200" dirty="0" smtClean="0">
                          <a:solidFill>
                            <a:srgbClr val="000000"/>
                          </a:solidFill>
                          <a:effectLst/>
                          <a:latin typeface="Arial MT"/>
                          <a:ea typeface="Times New Roman" panose="02020603050405020304" pitchFamily="18" charset="0"/>
                          <a:cs typeface="Times New Roman" panose="02020603050405020304" pitchFamily="18" charset="0"/>
                        </a:rPr>
                        <a:t>​</a:t>
                      </a:r>
                      <a:endParaRPr lang="en-US" sz="3600" kern="1200" dirty="0">
                        <a:solidFill>
                          <a:srgbClr val="000000"/>
                        </a:solidFill>
                        <a:effectLst/>
                        <a:latin typeface="Arial MT"/>
                        <a:ea typeface="Times New Roman" panose="02020603050405020304" pitchFamily="18"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631094117"/>
                  </a:ext>
                </a:extLst>
              </a:tr>
            </a:tbl>
          </a:graphicData>
        </a:graphic>
      </p:graphicFrame>
      <p:sp>
        <p:nvSpPr>
          <p:cNvPr id="49" name="Text Placeholder 22"/>
          <p:cNvSpPr txBox="1">
            <a:spLocks/>
          </p:cNvSpPr>
          <p:nvPr/>
        </p:nvSpPr>
        <p:spPr>
          <a:xfrm>
            <a:off x="9069115" y="2606670"/>
            <a:ext cx="24848741" cy="1153160"/>
          </a:xfrm>
          <a:prstGeom prst="rect">
            <a:avLst/>
          </a:prstGeom>
        </p:spPr>
        <p:txBody>
          <a:bodyPr/>
          <a:lstStyle>
            <a:lvl1pPr marL="1513716" indent="-1513716" algn="l" defTabSz="4036088" rtl="0" fontAlgn="base">
              <a:spcBef>
                <a:spcPct val="20000"/>
              </a:spcBef>
              <a:spcAft>
                <a:spcPct val="0"/>
              </a:spcAft>
              <a:buChar char="•"/>
              <a:defRPr sz="14160">
                <a:solidFill>
                  <a:schemeClr val="tx1"/>
                </a:solidFill>
                <a:latin typeface="+mn-lt"/>
                <a:ea typeface="+mn-ea"/>
                <a:cs typeface="+mn-cs"/>
              </a:defRPr>
            </a:lvl1pPr>
            <a:lvl2pPr marL="3278500" indent="-1261186" algn="l" defTabSz="4036088" rtl="0" fontAlgn="base">
              <a:spcBef>
                <a:spcPct val="20000"/>
              </a:spcBef>
              <a:spcAft>
                <a:spcPct val="0"/>
              </a:spcAft>
              <a:buChar char="–"/>
              <a:defRPr sz="12321">
                <a:solidFill>
                  <a:schemeClr val="tx1"/>
                </a:solidFill>
                <a:latin typeface="+mn-lt"/>
              </a:defRPr>
            </a:lvl2pPr>
            <a:lvl3pPr marL="5044745" indent="-1008657" algn="l" defTabSz="4036088" rtl="0" fontAlgn="base">
              <a:spcBef>
                <a:spcPct val="20000"/>
              </a:spcBef>
              <a:spcAft>
                <a:spcPct val="0"/>
              </a:spcAft>
              <a:buChar char="•"/>
              <a:defRPr sz="10574">
                <a:solidFill>
                  <a:schemeClr val="tx1"/>
                </a:solidFill>
                <a:latin typeface="+mn-lt"/>
              </a:defRPr>
            </a:lvl3pPr>
            <a:lvl4pPr marL="7062059" indent="-1008657" algn="l" defTabSz="4036088" rtl="0" fontAlgn="base">
              <a:spcBef>
                <a:spcPct val="20000"/>
              </a:spcBef>
              <a:spcAft>
                <a:spcPct val="0"/>
              </a:spcAft>
              <a:buChar char="–"/>
              <a:defRPr sz="8827">
                <a:solidFill>
                  <a:schemeClr val="tx1"/>
                </a:solidFill>
                <a:latin typeface="+mn-lt"/>
              </a:defRPr>
            </a:lvl4pPr>
            <a:lvl5pPr marL="9080833" indent="-1008657" algn="l" defTabSz="4036088" rtl="0" fontAlgn="base">
              <a:spcBef>
                <a:spcPct val="20000"/>
              </a:spcBef>
              <a:spcAft>
                <a:spcPct val="0"/>
              </a:spcAft>
              <a:buChar char="»"/>
              <a:defRPr sz="8827">
                <a:solidFill>
                  <a:schemeClr val="tx1"/>
                </a:solidFill>
                <a:latin typeface="+mn-lt"/>
              </a:defRPr>
            </a:lvl5pPr>
            <a:lvl6pPr marL="9501228" indent="-1008657" algn="l" defTabSz="4036088" rtl="0" fontAlgn="base">
              <a:spcBef>
                <a:spcPct val="20000"/>
              </a:spcBef>
              <a:spcAft>
                <a:spcPct val="0"/>
              </a:spcAft>
              <a:buChar char="»"/>
              <a:defRPr sz="8827">
                <a:solidFill>
                  <a:schemeClr val="tx1"/>
                </a:solidFill>
                <a:latin typeface="+mn-lt"/>
              </a:defRPr>
            </a:lvl6pPr>
            <a:lvl7pPr marL="9921624" indent="-1008657" algn="l" defTabSz="4036088" rtl="0" fontAlgn="base">
              <a:spcBef>
                <a:spcPct val="20000"/>
              </a:spcBef>
              <a:spcAft>
                <a:spcPct val="0"/>
              </a:spcAft>
              <a:buChar char="»"/>
              <a:defRPr sz="8827">
                <a:solidFill>
                  <a:schemeClr val="tx1"/>
                </a:solidFill>
                <a:latin typeface="+mn-lt"/>
              </a:defRPr>
            </a:lvl7pPr>
            <a:lvl8pPr marL="10342019" indent="-1008657" algn="l" defTabSz="4036088" rtl="0" fontAlgn="base">
              <a:spcBef>
                <a:spcPct val="20000"/>
              </a:spcBef>
              <a:spcAft>
                <a:spcPct val="0"/>
              </a:spcAft>
              <a:buChar char="»"/>
              <a:defRPr sz="8827">
                <a:solidFill>
                  <a:schemeClr val="tx1"/>
                </a:solidFill>
                <a:latin typeface="+mn-lt"/>
              </a:defRPr>
            </a:lvl8pPr>
            <a:lvl9pPr marL="10762415" indent="-1008657" algn="l" defTabSz="4036088" rtl="0" fontAlgn="base">
              <a:spcBef>
                <a:spcPct val="20000"/>
              </a:spcBef>
              <a:spcAft>
                <a:spcPct val="0"/>
              </a:spcAft>
              <a:buChar char="»"/>
              <a:defRPr sz="8827">
                <a:solidFill>
                  <a:schemeClr val="tx1"/>
                </a:solidFill>
                <a:latin typeface="+mn-lt"/>
              </a:defRPr>
            </a:lvl9pPr>
          </a:lstStyle>
          <a:p>
            <a:pPr marL="0" indent="0" algn="ctr">
              <a:buNone/>
            </a:pPr>
            <a:r>
              <a:rPr lang="en-US" sz="4400" b="1" dirty="0">
                <a:solidFill>
                  <a:schemeClr val="bg1"/>
                </a:solidFill>
                <a:latin typeface="Times New Roman" pitchFamily="18" charset="0"/>
                <a:cs typeface="Times New Roman" pitchFamily="18" charset="0"/>
              </a:rPr>
              <a:t>Senior Design </a:t>
            </a:r>
            <a:r>
              <a:rPr lang="en-US" sz="4400" b="1" dirty="0" smtClean="0">
                <a:solidFill>
                  <a:schemeClr val="bg1"/>
                </a:solidFill>
                <a:latin typeface="Times New Roman" pitchFamily="18" charset="0"/>
                <a:cs typeface="Times New Roman" pitchFamily="18" charset="0"/>
              </a:rPr>
              <a:t>Project</a:t>
            </a:r>
            <a:r>
              <a:rPr lang="en-US" sz="4400" b="1" dirty="0">
                <a:solidFill>
                  <a:schemeClr val="bg1"/>
                </a:solidFill>
                <a:latin typeface="Times New Roman" pitchFamily="18" charset="0"/>
                <a:cs typeface="Times New Roman" pitchFamily="18" charset="0"/>
              </a:rPr>
              <a:t>	</a:t>
            </a:r>
            <a:r>
              <a:rPr lang="en-US" sz="4400" b="1" dirty="0" smtClean="0">
                <a:solidFill>
                  <a:schemeClr val="bg1"/>
                </a:solidFill>
                <a:latin typeface="Times New Roman" pitchFamily="18" charset="0"/>
                <a:cs typeface="Times New Roman" pitchFamily="18" charset="0"/>
              </a:rPr>
              <a:t>Sec </a:t>
            </a:r>
            <a:r>
              <a:rPr lang="en-US" sz="4400" b="1" dirty="0">
                <a:solidFill>
                  <a:schemeClr val="bg1"/>
                </a:solidFill>
                <a:latin typeface="Times New Roman" pitchFamily="18" charset="0"/>
                <a:cs typeface="Times New Roman" pitchFamily="18" charset="0"/>
              </a:rPr>
              <a:t># </a:t>
            </a:r>
            <a:r>
              <a:rPr lang="en-US" sz="4400" b="1" dirty="0" smtClean="0">
                <a:solidFill>
                  <a:schemeClr val="bg1"/>
                </a:solidFill>
                <a:latin typeface="Times New Roman" pitchFamily="18" charset="0"/>
                <a:cs typeface="Times New Roman" pitchFamily="18" charset="0"/>
              </a:rPr>
              <a:t>02	Group </a:t>
            </a:r>
            <a:r>
              <a:rPr lang="en-US" sz="4400" b="1" dirty="0">
                <a:solidFill>
                  <a:schemeClr val="bg1"/>
                </a:solidFill>
                <a:latin typeface="Times New Roman" pitchFamily="18" charset="0"/>
                <a:cs typeface="Times New Roman" pitchFamily="18" charset="0"/>
              </a:rPr>
              <a:t># </a:t>
            </a:r>
            <a:r>
              <a:rPr lang="en-US" sz="4400" b="1" dirty="0" smtClean="0">
                <a:solidFill>
                  <a:schemeClr val="bg1"/>
                </a:solidFill>
                <a:latin typeface="Times New Roman" pitchFamily="18" charset="0"/>
                <a:cs typeface="Times New Roman" pitchFamily="18" charset="0"/>
              </a:rPr>
              <a:t>1	Advisor</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Hammad</a:t>
            </a:r>
            <a:r>
              <a:rPr lang="en-US" sz="4400" b="1" dirty="0">
                <a:solidFill>
                  <a:schemeClr val="bg1"/>
                </a:solidFill>
                <a:latin typeface="Times New Roman" pitchFamily="18" charset="0"/>
                <a:cs typeface="Times New Roman" pitchFamily="18" charset="0"/>
              </a:rPr>
              <a:t> Raza</a:t>
            </a:r>
            <a:r>
              <a:rPr lang="en-US" sz="6000" b="1" dirty="0">
                <a:solidFill>
                  <a:schemeClr val="bg1"/>
                </a:solidFill>
                <a:latin typeface="Times New Roman" pitchFamily="18" charset="0"/>
                <a:cs typeface="Times New Roman" pitchFamily="18" charset="0"/>
              </a:rPr>
              <a:t> </a:t>
            </a:r>
            <a:r>
              <a:rPr lang="en-US" sz="4400" b="1" dirty="0">
                <a:solidFill>
                  <a:schemeClr val="bg1"/>
                </a:solidFill>
                <a:latin typeface="Times New Roman" pitchFamily="18" charset="0"/>
                <a:cs typeface="Times New Roman" pitchFamily="18" charset="0"/>
              </a:rPr>
              <a:t>Khalid</a:t>
            </a:r>
          </a:p>
        </p:txBody>
      </p:sp>
      <p:sp>
        <p:nvSpPr>
          <p:cNvPr id="4" name="Rectangle 3"/>
          <p:cNvSpPr/>
          <p:nvPr/>
        </p:nvSpPr>
        <p:spPr bwMode="auto">
          <a:xfrm>
            <a:off x="0" y="5041626"/>
            <a:ext cx="8931384" cy="25225649"/>
          </a:xfrm>
          <a:prstGeom prst="rect">
            <a:avLst/>
          </a:prstGeom>
          <a:solidFill>
            <a:srgbClr val="A3002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685800" indent="-685800">
              <a:buFont typeface="Wingdings" panose="05000000000000000000" pitchFamily="2" charset="2"/>
              <a:buChar char="q"/>
            </a:pPr>
            <a:r>
              <a:rPr lang="en-US" sz="4400" dirty="0">
                <a:solidFill>
                  <a:schemeClr val="bg1"/>
                </a:solidFill>
                <a:latin typeface="Times New Roman" panose="02020603050405020304" pitchFamily="18" charset="0"/>
                <a:cs typeface="Times New Roman" panose="02020603050405020304" pitchFamily="18" charset="0"/>
              </a:rPr>
              <a:t>Introduction / </a:t>
            </a:r>
            <a:r>
              <a:rPr lang="en-US" sz="4400" dirty="0" smtClean="0">
                <a:solidFill>
                  <a:schemeClr val="bg1"/>
                </a:solidFill>
                <a:latin typeface="Times New Roman" panose="02020603050405020304" pitchFamily="18" charset="0"/>
                <a:cs typeface="Times New Roman" panose="02020603050405020304" pitchFamily="18" charset="0"/>
              </a:rPr>
              <a:t>Background</a:t>
            </a:r>
            <a:endParaRPr lang="en-US" sz="4400" dirty="0">
              <a:solidFill>
                <a:schemeClr val="bg1"/>
              </a:solidFill>
              <a:latin typeface="Times New Roman" panose="02020603050405020304" pitchFamily="18" charset="0"/>
              <a:cs typeface="Times New Roman" panose="02020603050405020304" pitchFamily="18" charset="0"/>
            </a:endParaRPr>
          </a:p>
          <a:p>
            <a:pPr algn="just"/>
            <a:r>
              <a:rPr lang="en-US" sz="3000" dirty="0" smtClean="0">
                <a:solidFill>
                  <a:schemeClr val="bg1"/>
                </a:solidFill>
                <a:latin typeface="Times New Roman" panose="02020603050405020304" pitchFamily="18" charset="0"/>
                <a:cs typeface="Times New Roman" panose="02020603050405020304" pitchFamily="18" charset="0"/>
              </a:rPr>
              <a:t>	The </a:t>
            </a:r>
            <a:r>
              <a:rPr lang="en-US" sz="3000" dirty="0">
                <a:solidFill>
                  <a:schemeClr val="bg1"/>
                </a:solidFill>
                <a:latin typeface="Times New Roman" panose="02020603050405020304" pitchFamily="18" charset="0"/>
                <a:cs typeface="Times New Roman" panose="02020603050405020304" pitchFamily="18" charset="0"/>
              </a:rPr>
              <a:t>idea for this project came from the enormous congestion during peak hours in Al-</a:t>
            </a:r>
            <a:r>
              <a:rPr lang="en-US" sz="3000" dirty="0" err="1">
                <a:solidFill>
                  <a:schemeClr val="bg1"/>
                </a:solidFill>
                <a:latin typeface="Times New Roman" panose="02020603050405020304" pitchFamily="18" charset="0"/>
                <a:cs typeface="Times New Roman" panose="02020603050405020304" pitchFamily="18" charset="0"/>
              </a:rPr>
              <a:t>Ssadafah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smtClean="0">
                <a:solidFill>
                  <a:schemeClr val="bg1"/>
                </a:solidFill>
                <a:latin typeface="Times New Roman" panose="02020603050405020304" pitchFamily="18" charset="0"/>
                <a:cs typeface="Times New Roman" panose="02020603050405020304" pitchFamily="18" charset="0"/>
              </a:rPr>
              <a:t>roundabout which located in Dammam city. </a:t>
            </a:r>
            <a:r>
              <a:rPr lang="en-US" sz="3000" dirty="0">
                <a:solidFill>
                  <a:schemeClr val="bg1"/>
                </a:solidFill>
                <a:latin typeface="Times New Roman" panose="02020603050405020304" pitchFamily="18" charset="0"/>
                <a:cs typeface="Times New Roman" panose="02020603050405020304" pitchFamily="18" charset="0"/>
              </a:rPr>
              <a:t>Two </a:t>
            </a:r>
            <a:r>
              <a:rPr lang="en-US" sz="3000" dirty="0">
                <a:solidFill>
                  <a:schemeClr val="bg1"/>
                </a:solidFill>
                <a:latin typeface="Times New Roman" panose="02020603050405020304" pitchFamily="18" charset="0"/>
                <a:cs typeface="Times New Roman" panose="02020603050405020304" pitchFamily="18" charset="0"/>
              </a:rPr>
              <a:t>primary traffic control devices regulate this intersection; they are the roundabout and traffic </a:t>
            </a:r>
            <a:r>
              <a:rPr lang="en-US" sz="3000" dirty="0" smtClean="0">
                <a:solidFill>
                  <a:schemeClr val="bg1"/>
                </a:solidFill>
                <a:latin typeface="Times New Roman" panose="02020603050405020304" pitchFamily="18" charset="0"/>
                <a:cs typeface="Times New Roman" panose="02020603050405020304" pitchFamily="18" charset="0"/>
              </a:rPr>
              <a:t>signals. The </a:t>
            </a:r>
            <a:r>
              <a:rPr lang="en-US" sz="3000" dirty="0">
                <a:solidFill>
                  <a:schemeClr val="bg1"/>
                </a:solidFill>
                <a:latin typeface="Times New Roman" panose="02020603050405020304" pitchFamily="18" charset="0"/>
                <a:cs typeface="Times New Roman" panose="02020603050405020304" pitchFamily="18" charset="0"/>
              </a:rPr>
              <a:t>team has collected data for the current volume and analyzed it. The next step is to propose designs </a:t>
            </a:r>
            <a:r>
              <a:rPr lang="en-US" sz="3000" dirty="0" smtClean="0">
                <a:solidFill>
                  <a:schemeClr val="bg1"/>
                </a:solidFill>
                <a:latin typeface="Times New Roman" panose="02020603050405020304" pitchFamily="18" charset="0"/>
                <a:cs typeface="Times New Roman" panose="02020603050405020304" pitchFamily="18" charset="0"/>
              </a:rPr>
              <a:t>that increase </a:t>
            </a:r>
            <a:r>
              <a:rPr lang="en-US" sz="3000" dirty="0">
                <a:solidFill>
                  <a:schemeClr val="bg1"/>
                </a:solidFill>
                <a:latin typeface="Times New Roman" panose="02020603050405020304" pitchFamily="18" charset="0"/>
                <a:cs typeface="Times New Roman" panose="02020603050405020304" pitchFamily="18" charset="0"/>
              </a:rPr>
              <a:t>the level of service for the intersection based on the conducted </a:t>
            </a:r>
            <a:r>
              <a:rPr lang="en-US" sz="3000" dirty="0" smtClean="0">
                <a:solidFill>
                  <a:schemeClr val="bg1"/>
                </a:solidFill>
                <a:latin typeface="Times New Roman" panose="02020603050405020304" pitchFamily="18" charset="0"/>
                <a:cs typeface="Times New Roman" panose="02020603050405020304" pitchFamily="18" charset="0"/>
              </a:rPr>
              <a:t>studies. After </a:t>
            </a:r>
            <a:r>
              <a:rPr lang="en-US" sz="3000" dirty="0">
                <a:solidFill>
                  <a:schemeClr val="bg1"/>
                </a:solidFill>
                <a:latin typeface="Times New Roman" panose="02020603050405020304" pitchFamily="18" charset="0"/>
                <a:cs typeface="Times New Roman" panose="02020603050405020304" pitchFamily="18" charset="0"/>
              </a:rPr>
              <a:t>the simulation, the team will take on the proposals as a solution for the intersection. The </a:t>
            </a:r>
            <a:r>
              <a:rPr lang="en-US" sz="3000" dirty="0" smtClean="0">
                <a:solidFill>
                  <a:schemeClr val="bg1"/>
                </a:solidFill>
                <a:latin typeface="Times New Roman" panose="02020603050405020304" pitchFamily="18" charset="0"/>
                <a:cs typeface="Times New Roman" panose="02020603050405020304" pitchFamily="18" charset="0"/>
              </a:rPr>
              <a:t>solution should </a:t>
            </a:r>
            <a:r>
              <a:rPr lang="en-US" sz="3000" dirty="0">
                <a:solidFill>
                  <a:schemeClr val="bg1"/>
                </a:solidFill>
                <a:latin typeface="Times New Roman" panose="02020603050405020304" pitchFamily="18" charset="0"/>
                <a:cs typeface="Times New Roman" panose="02020603050405020304" pitchFamily="18" charset="0"/>
              </a:rPr>
              <a:t>satisfy the required level of service to reduce the delay time, fuel consumption and </a:t>
            </a:r>
            <a:r>
              <a:rPr lang="en-US" sz="3000" dirty="0" smtClean="0">
                <a:solidFill>
                  <a:schemeClr val="bg1"/>
                </a:solidFill>
                <a:latin typeface="Times New Roman" panose="02020603050405020304" pitchFamily="18" charset="0"/>
                <a:cs typeface="Times New Roman" panose="02020603050405020304" pitchFamily="18" charset="0"/>
              </a:rPr>
              <a:t>traffic accumulation</a:t>
            </a:r>
            <a:r>
              <a:rPr lang="en-US" sz="3000" dirty="0">
                <a:solidFill>
                  <a:schemeClr val="bg1"/>
                </a:solidFill>
                <a:latin typeface="Times New Roman" panose="02020603050405020304" pitchFamily="18" charset="0"/>
                <a:cs typeface="Times New Roman" panose="02020603050405020304" pitchFamily="18" charset="0"/>
              </a:rPr>
              <a:t>. Furthermore, the design will utilize an energy-harvesting device to generate power </a:t>
            </a:r>
            <a:r>
              <a:rPr lang="en-US" sz="3000" dirty="0" smtClean="0">
                <a:solidFill>
                  <a:schemeClr val="bg1"/>
                </a:solidFill>
                <a:latin typeface="Times New Roman" panose="02020603050405020304" pitchFamily="18" charset="0"/>
                <a:cs typeface="Times New Roman" panose="02020603050405020304" pitchFamily="18" charset="0"/>
              </a:rPr>
              <a:t>and control traffic. Currently</a:t>
            </a:r>
            <a:r>
              <a:rPr lang="en-US" sz="3000" dirty="0">
                <a:solidFill>
                  <a:schemeClr val="bg1"/>
                </a:solidFill>
                <a:latin typeface="Times New Roman" panose="02020603050405020304" pitchFamily="18" charset="0"/>
                <a:cs typeface="Times New Roman" panose="02020603050405020304" pitchFamily="18" charset="0"/>
              </a:rPr>
              <a:t>, there are three main approaches to reach the optimum solution. The first one is to adjust </a:t>
            </a:r>
            <a:r>
              <a:rPr lang="en-US" sz="3000" dirty="0" smtClean="0">
                <a:solidFill>
                  <a:schemeClr val="bg1"/>
                </a:solidFill>
                <a:latin typeface="Times New Roman" panose="02020603050405020304" pitchFamily="18" charset="0"/>
                <a:cs typeface="Times New Roman" panose="02020603050405020304" pitchFamily="18" charset="0"/>
              </a:rPr>
              <a:t>the traffic </a:t>
            </a:r>
            <a:r>
              <a:rPr lang="en-US" sz="3000" dirty="0">
                <a:solidFill>
                  <a:schemeClr val="bg1"/>
                </a:solidFill>
                <a:latin typeface="Times New Roman" panose="02020603050405020304" pitchFamily="18" charset="0"/>
                <a:cs typeface="Times New Roman" panose="02020603050405020304" pitchFamily="18" charset="0"/>
              </a:rPr>
              <a:t>control devices, while the second approach is to modify the intersection accessibility and add </a:t>
            </a:r>
            <a:r>
              <a:rPr lang="en-US" sz="3000" dirty="0" smtClean="0">
                <a:solidFill>
                  <a:schemeClr val="bg1"/>
                </a:solidFill>
                <a:latin typeface="Times New Roman" panose="02020603050405020304" pitchFamily="18" charset="0"/>
                <a:cs typeface="Times New Roman" panose="02020603050405020304" pitchFamily="18" charset="0"/>
              </a:rPr>
              <a:t>control devices</a:t>
            </a:r>
            <a:r>
              <a:rPr lang="en-US" sz="3000" dirty="0">
                <a:solidFill>
                  <a:schemeClr val="bg1"/>
                </a:solidFill>
                <a:latin typeface="Times New Roman" panose="02020603050405020304" pitchFamily="18" charset="0"/>
                <a:cs typeface="Times New Roman" panose="02020603050405020304" pitchFamily="18" charset="0"/>
              </a:rPr>
              <a:t>. Finally, the group will redesign the intersection</a:t>
            </a:r>
            <a:r>
              <a:rPr lang="en-US" sz="3000" dirty="0" smtClean="0">
                <a:solidFill>
                  <a:schemeClr val="bg1"/>
                </a:solidFill>
                <a:latin typeface="Times New Roman" panose="02020603050405020304" pitchFamily="18" charset="0"/>
                <a:cs typeface="Times New Roman" panose="02020603050405020304" pitchFamily="18" charset="0"/>
              </a:rPr>
              <a:t>.</a:t>
            </a:r>
          </a:p>
          <a:p>
            <a:pPr algn="just"/>
            <a:endParaRPr lang="en-US" sz="2799" dirty="0">
              <a:solidFill>
                <a:schemeClr val="bg1"/>
              </a:solidFill>
              <a:latin typeface="Times New Roman" panose="02020603050405020304" pitchFamily="18" charset="0"/>
              <a:cs typeface="Times New Roman" panose="02020603050405020304" pitchFamily="18" charset="0"/>
            </a:endParaRPr>
          </a:p>
          <a:p>
            <a:pPr marL="685800" indent="-685800">
              <a:buFont typeface="Calibri" panose="020F0502020204030204" pitchFamily="34" charset="0"/>
              <a:buChar char="⁻"/>
            </a:pPr>
            <a:r>
              <a:rPr lang="en-US" sz="4400" dirty="0">
                <a:solidFill>
                  <a:schemeClr val="bg1"/>
                </a:solidFill>
                <a:latin typeface="Times New Roman" panose="02020603050405020304" pitchFamily="18" charset="0"/>
                <a:cs typeface="Times New Roman" panose="02020603050405020304" pitchFamily="18" charset="0"/>
              </a:rPr>
              <a:t>Problem </a:t>
            </a:r>
            <a:r>
              <a:rPr lang="en-US" sz="4400" dirty="0" smtClean="0">
                <a:solidFill>
                  <a:schemeClr val="bg1"/>
                </a:solidFill>
                <a:latin typeface="Times New Roman" panose="02020603050405020304" pitchFamily="18" charset="0"/>
                <a:cs typeface="Times New Roman" panose="02020603050405020304" pitchFamily="18" charset="0"/>
              </a:rPr>
              <a:t>Statement</a:t>
            </a:r>
          </a:p>
          <a:p>
            <a:pPr algn="just"/>
            <a:r>
              <a:rPr lang="en-US" sz="3000" dirty="0" smtClean="0">
                <a:solidFill>
                  <a:schemeClr val="bg1"/>
                </a:solidFill>
                <a:latin typeface="Times New Roman" panose="02020603050405020304" pitchFamily="18" charset="0"/>
                <a:cs typeface="Times New Roman" panose="02020603050405020304" pitchFamily="18" charset="0"/>
              </a:rPr>
              <a:t>	This </a:t>
            </a:r>
            <a:r>
              <a:rPr lang="en-US" sz="3000" dirty="0">
                <a:solidFill>
                  <a:schemeClr val="bg1"/>
                </a:solidFill>
                <a:latin typeface="Times New Roman" panose="02020603050405020304" pitchFamily="18" charset="0"/>
                <a:cs typeface="Times New Roman" panose="02020603050405020304" pitchFamily="18" charset="0"/>
              </a:rPr>
              <a:t>project will conduct a study on AL-</a:t>
            </a:r>
            <a:r>
              <a:rPr lang="en-US" sz="3000" dirty="0" err="1">
                <a:solidFill>
                  <a:schemeClr val="bg1"/>
                </a:solidFill>
                <a:latin typeface="Times New Roman" panose="02020603050405020304" pitchFamily="18" charset="0"/>
                <a:cs typeface="Times New Roman" panose="02020603050405020304" pitchFamily="18" charset="0"/>
              </a:rPr>
              <a:t>Ssadafah</a:t>
            </a:r>
            <a:r>
              <a:rPr lang="en-US" sz="3000" dirty="0">
                <a:solidFill>
                  <a:schemeClr val="bg1"/>
                </a:solidFill>
                <a:latin typeface="Times New Roman" panose="02020603050405020304" pitchFamily="18" charset="0"/>
                <a:cs typeface="Times New Roman" panose="02020603050405020304" pitchFamily="18" charset="0"/>
              </a:rPr>
              <a:t> Roundabout’s congestion during peak hours </a:t>
            </a:r>
            <a:r>
              <a:rPr lang="en-US" sz="3000" dirty="0">
                <a:solidFill>
                  <a:schemeClr val="bg1"/>
                </a:solidFill>
                <a:latin typeface="Times New Roman" panose="02020603050405020304" pitchFamily="18" charset="0"/>
                <a:cs typeface="Times New Roman" panose="02020603050405020304" pitchFamily="18" charset="0"/>
              </a:rPr>
              <a:t>by proposing </a:t>
            </a:r>
            <a:r>
              <a:rPr lang="en-US" sz="3000" dirty="0">
                <a:solidFill>
                  <a:schemeClr val="bg1"/>
                </a:solidFill>
                <a:latin typeface="Times New Roman" panose="02020603050405020304" pitchFamily="18" charset="0"/>
                <a:cs typeface="Times New Roman" panose="02020603050405020304" pitchFamily="18" charset="0"/>
              </a:rPr>
              <a:t>a proper design to enhance the level of service at the intersection. Additionally, </a:t>
            </a:r>
            <a:r>
              <a:rPr lang="en-US" sz="3000" dirty="0">
                <a:solidFill>
                  <a:schemeClr val="bg1"/>
                </a:solidFill>
                <a:latin typeface="Times New Roman" panose="02020603050405020304" pitchFamily="18" charset="0"/>
                <a:cs typeface="Times New Roman" panose="02020603050405020304" pitchFamily="18" charset="0"/>
              </a:rPr>
              <a:t>utilizing the </a:t>
            </a:r>
            <a:r>
              <a:rPr lang="en-US" sz="3000" dirty="0">
                <a:solidFill>
                  <a:schemeClr val="bg1"/>
                </a:solidFill>
                <a:latin typeface="Times New Roman" panose="02020603050405020304" pitchFamily="18" charset="0"/>
                <a:cs typeface="Times New Roman" panose="02020603050405020304" pitchFamily="18" charset="0"/>
              </a:rPr>
              <a:t>high volume of vehicle crossing the intersection in generating power using an </a:t>
            </a:r>
            <a:r>
              <a:rPr lang="en-US" sz="3000" dirty="0">
                <a:solidFill>
                  <a:schemeClr val="bg1"/>
                </a:solidFill>
                <a:latin typeface="Times New Roman" panose="02020603050405020304" pitchFamily="18" charset="0"/>
                <a:cs typeface="Times New Roman" panose="02020603050405020304" pitchFamily="18" charset="0"/>
              </a:rPr>
              <a:t>energy harvesting </a:t>
            </a:r>
            <a:r>
              <a:rPr lang="en-US" sz="3000" dirty="0">
                <a:solidFill>
                  <a:schemeClr val="bg1"/>
                </a:solidFill>
                <a:latin typeface="Times New Roman" panose="02020603050405020304" pitchFamily="18" charset="0"/>
                <a:cs typeface="Times New Roman" panose="02020603050405020304" pitchFamily="18" charset="0"/>
              </a:rPr>
              <a:t>device that simultaneously function as a traffic control device. The work would be </a:t>
            </a:r>
            <a:r>
              <a:rPr lang="en-US" sz="3000" dirty="0">
                <a:solidFill>
                  <a:schemeClr val="bg1"/>
                </a:solidFill>
                <a:latin typeface="Times New Roman" panose="02020603050405020304" pitchFamily="18" charset="0"/>
                <a:cs typeface="Times New Roman" panose="02020603050405020304" pitchFamily="18" charset="0"/>
              </a:rPr>
              <a:t>done with </a:t>
            </a:r>
            <a:r>
              <a:rPr lang="en-US" sz="3000" dirty="0">
                <a:solidFill>
                  <a:schemeClr val="bg1"/>
                </a:solidFill>
                <a:latin typeface="Times New Roman" panose="02020603050405020304" pitchFamily="18" charset="0"/>
                <a:cs typeface="Times New Roman" panose="02020603050405020304" pitchFamily="18" charset="0"/>
              </a:rPr>
              <a:t>scientific theories, software applications and functional designs</a:t>
            </a:r>
            <a:r>
              <a:rPr lang="en-US" sz="3000" dirty="0">
                <a:solidFill>
                  <a:schemeClr val="bg1"/>
                </a:solidFill>
                <a:latin typeface="Times New Roman" panose="02020603050405020304" pitchFamily="18" charset="0"/>
                <a:cs typeface="Times New Roman" panose="02020603050405020304" pitchFamily="18" charset="0"/>
              </a:rPr>
              <a:t>.</a:t>
            </a:r>
          </a:p>
          <a:p>
            <a:pPr algn="just"/>
            <a:endParaRPr lang="en-US" sz="2799" dirty="0">
              <a:solidFill>
                <a:schemeClr val="bg1"/>
              </a:solidFill>
              <a:latin typeface="Times New Roman" panose="02020603050405020304" pitchFamily="18" charset="0"/>
              <a:cs typeface="Times New Roman" panose="02020603050405020304" pitchFamily="18" charset="0"/>
            </a:endParaRPr>
          </a:p>
          <a:p>
            <a:pPr marL="685800" indent="-685800">
              <a:buFont typeface="Calibri" panose="020F0502020204030204" pitchFamily="34" charset="0"/>
              <a:buChar char="⁻"/>
            </a:pPr>
            <a:r>
              <a:rPr lang="en-US" sz="4400" dirty="0" smtClean="0">
                <a:solidFill>
                  <a:schemeClr val="bg1"/>
                </a:solidFill>
                <a:latin typeface="Times New Roman" panose="02020603050405020304" pitchFamily="18" charset="0"/>
                <a:cs typeface="Times New Roman" panose="02020603050405020304" pitchFamily="18" charset="0"/>
              </a:rPr>
              <a:t>Constraints</a:t>
            </a:r>
          </a:p>
          <a:p>
            <a:pPr marL="685800" indent="-685800">
              <a:buFont typeface="Calibri" panose="020F0502020204030204" pitchFamily="34" charset="0"/>
              <a:buChar char="⁻"/>
            </a:pPr>
            <a:endParaRPr lang="en-US" sz="4400" dirty="0">
              <a:solidFill>
                <a:schemeClr val="bg1"/>
              </a:solidFill>
              <a:latin typeface="Times New Roman" panose="02020603050405020304" pitchFamily="18" charset="0"/>
              <a:cs typeface="Times New Roman" panose="02020603050405020304" pitchFamily="18" charset="0"/>
            </a:endParaRPr>
          </a:p>
          <a:p>
            <a:pPr marL="685800" indent="-685800">
              <a:buFont typeface="Calibri" panose="020F0502020204030204" pitchFamily="34" charset="0"/>
              <a:buChar char="⁻"/>
            </a:pPr>
            <a:r>
              <a:rPr lang="en-US" sz="4400" dirty="0" smtClean="0">
                <a:solidFill>
                  <a:schemeClr val="bg1"/>
                </a:solidFill>
                <a:latin typeface="Times New Roman" panose="02020603050405020304" pitchFamily="18" charset="0"/>
                <a:cs typeface="Times New Roman" panose="02020603050405020304" pitchFamily="18" charset="0"/>
              </a:rPr>
              <a:t>Target Specifications</a:t>
            </a:r>
          </a:p>
          <a:p>
            <a:pPr marL="514350" indent="-514350" algn="just">
              <a:buFont typeface="+mj-lt"/>
              <a:buAutoNum type="arabicPeriod"/>
            </a:pPr>
            <a:r>
              <a:rPr lang="en-US" sz="3000" dirty="0" smtClean="0">
                <a:solidFill>
                  <a:schemeClr val="bg1"/>
                </a:solidFill>
                <a:latin typeface="Times New Roman" panose="02020603050405020304" pitchFamily="18" charset="0"/>
                <a:cs typeface="Times New Roman" panose="02020603050405020304" pitchFamily="18" charset="0"/>
              </a:rPr>
              <a:t>Level </a:t>
            </a:r>
            <a:r>
              <a:rPr lang="en-US" sz="3000" dirty="0">
                <a:solidFill>
                  <a:schemeClr val="bg1"/>
                </a:solidFill>
                <a:latin typeface="Times New Roman" panose="02020603050405020304" pitchFamily="18" charset="0"/>
                <a:cs typeface="Times New Roman" panose="02020603050405020304" pitchFamily="18" charset="0"/>
              </a:rPr>
              <a:t>of Service (A to F): by increasing LOS up to D and above during rush hours. The </a:t>
            </a:r>
            <a:r>
              <a:rPr lang="en-US" sz="3000" dirty="0" smtClean="0">
                <a:solidFill>
                  <a:schemeClr val="bg1"/>
                </a:solidFill>
                <a:latin typeface="Times New Roman" panose="02020603050405020304" pitchFamily="18" charset="0"/>
                <a:cs typeface="Times New Roman" panose="02020603050405020304" pitchFamily="18" charset="0"/>
              </a:rPr>
              <a:t>other parameters </a:t>
            </a:r>
            <a:r>
              <a:rPr lang="en-US" sz="3000" dirty="0">
                <a:solidFill>
                  <a:schemeClr val="bg1"/>
                </a:solidFill>
                <a:latin typeface="Times New Roman" panose="02020603050405020304" pitchFamily="18" charset="0"/>
                <a:cs typeface="Times New Roman" panose="02020603050405020304" pitchFamily="18" charset="0"/>
              </a:rPr>
              <a:t>go under it:</a:t>
            </a:r>
          </a:p>
          <a:p>
            <a:pPr marL="949239" lvl="1" indent="-514350" algn="just">
              <a:buFont typeface="+mj-lt"/>
              <a:buAutoNum type="alphaLcParenR"/>
            </a:pP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a:solidFill>
                  <a:schemeClr val="bg1"/>
                </a:solidFill>
                <a:latin typeface="Times New Roman" panose="02020603050405020304" pitchFamily="18" charset="0"/>
                <a:cs typeface="Times New Roman" panose="02020603050405020304" pitchFamily="18" charset="0"/>
              </a:rPr>
              <a:t>Delay time (s): reducing the delay time up to </a:t>
            </a:r>
            <a:r>
              <a:rPr lang="en-US" sz="3000" dirty="0" smtClean="0">
                <a:solidFill>
                  <a:schemeClr val="bg1"/>
                </a:solidFill>
                <a:latin typeface="Times New Roman" panose="02020603050405020304" pitchFamily="18" charset="0"/>
                <a:cs typeface="Times New Roman" panose="02020603050405020304" pitchFamily="18" charset="0"/>
              </a:rPr>
              <a:t>less </a:t>
            </a:r>
            <a:r>
              <a:rPr lang="en-US" sz="3000" dirty="0">
                <a:solidFill>
                  <a:schemeClr val="bg1"/>
                </a:solidFill>
                <a:latin typeface="Times New Roman" panose="02020603050405020304" pitchFamily="18" charset="0"/>
                <a:cs typeface="Times New Roman" panose="02020603050405020304" pitchFamily="18" charset="0"/>
              </a:rPr>
              <a:t>than 25 sec depending on the </a:t>
            </a:r>
            <a:r>
              <a:rPr lang="en-US" sz="3000" dirty="0" smtClean="0">
                <a:solidFill>
                  <a:schemeClr val="bg1"/>
                </a:solidFill>
                <a:latin typeface="Times New Roman" panose="02020603050405020304" pitchFamily="18" charset="0"/>
                <a:cs typeface="Times New Roman" panose="02020603050405020304" pitchFamily="18" charset="0"/>
              </a:rPr>
              <a:t>selected proposal</a:t>
            </a:r>
            <a:r>
              <a:rPr lang="en-US" sz="3000" dirty="0">
                <a:solidFill>
                  <a:schemeClr val="bg1"/>
                </a:solidFill>
                <a:latin typeface="Times New Roman" panose="02020603050405020304" pitchFamily="18" charset="0"/>
                <a:cs typeface="Times New Roman" panose="02020603050405020304" pitchFamily="18" charset="0"/>
              </a:rPr>
              <a:t>.</a:t>
            </a:r>
          </a:p>
          <a:p>
            <a:pPr marL="949239" lvl="1" indent="-514350" algn="just">
              <a:buFont typeface="+mj-lt"/>
              <a:buAutoNum type="alphaLcParenR"/>
            </a:pP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a:solidFill>
                  <a:schemeClr val="bg1"/>
                </a:solidFill>
                <a:latin typeface="Times New Roman" panose="02020603050405020304" pitchFamily="18" charset="0"/>
                <a:cs typeface="Times New Roman" panose="02020603050405020304" pitchFamily="18" charset="0"/>
              </a:rPr>
              <a:t>Diminishing queue length of the lane (m) by 40% or more.</a:t>
            </a:r>
          </a:p>
          <a:p>
            <a:pPr marL="949239" lvl="1" indent="-514350" algn="just">
              <a:buFont typeface="+mj-lt"/>
              <a:buAutoNum type="alphaLcParenR"/>
            </a:pP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a:solidFill>
                  <a:schemeClr val="bg1"/>
                </a:solidFill>
                <a:latin typeface="Times New Roman" panose="02020603050405020304" pitchFamily="18" charset="0"/>
                <a:cs typeface="Times New Roman" panose="02020603050405020304" pitchFamily="18" charset="0"/>
              </a:rPr>
              <a:t>Reducing CO2 emissions (kg/km) by 30% as a </a:t>
            </a:r>
            <a:r>
              <a:rPr lang="en-US" sz="3000" dirty="0" smtClean="0">
                <a:solidFill>
                  <a:schemeClr val="bg1"/>
                </a:solidFill>
                <a:latin typeface="Times New Roman" panose="02020603050405020304" pitchFamily="18" charset="0"/>
                <a:cs typeface="Times New Roman" panose="02020603050405020304" pitchFamily="18" charset="0"/>
              </a:rPr>
              <a:t>minimum</a:t>
            </a:r>
            <a:r>
              <a:rPr lang="en-US" sz="3000" dirty="0">
                <a:solidFill>
                  <a:schemeClr val="bg1"/>
                </a:solidFill>
                <a:latin typeface="Times New Roman" panose="02020603050405020304" pitchFamily="18" charset="0"/>
                <a:cs typeface="Times New Roman" panose="02020603050405020304" pitchFamily="18" charset="0"/>
              </a:rPr>
              <a:t>.</a:t>
            </a:r>
          </a:p>
          <a:p>
            <a:pPr marL="949239" lvl="1" indent="-514350" algn="just">
              <a:buFont typeface="+mj-lt"/>
              <a:buAutoNum type="alphaLcParenR"/>
            </a:pP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a:solidFill>
                  <a:schemeClr val="bg1"/>
                </a:solidFill>
                <a:latin typeface="Times New Roman" panose="02020603050405020304" pitchFamily="18" charset="0"/>
                <a:cs typeface="Times New Roman" panose="02020603050405020304" pitchFamily="18" charset="0"/>
              </a:rPr>
              <a:t>Lane width 3.65.</a:t>
            </a:r>
          </a:p>
          <a:p>
            <a:pPr marL="514350" indent="-514350" algn="just">
              <a:buFont typeface="+mj-lt"/>
              <a:buAutoNum type="arabicPeriod"/>
            </a:pPr>
            <a:endParaRPr lang="en-US" sz="3000" dirty="0">
              <a:solidFill>
                <a:schemeClr val="bg1"/>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a:solidFill>
                  <a:schemeClr val="bg1"/>
                </a:solidFill>
                <a:latin typeface="Times New Roman" panose="02020603050405020304" pitchFamily="18" charset="0"/>
                <a:cs typeface="Times New Roman" panose="02020603050405020304" pitchFamily="18" charset="0"/>
              </a:rPr>
              <a:t>Electricity generation (V): Energy harvesting device under the speed pump that can </a:t>
            </a:r>
            <a:r>
              <a:rPr lang="en-US" sz="3000" dirty="0" smtClean="0">
                <a:solidFill>
                  <a:schemeClr val="bg1"/>
                </a:solidFill>
                <a:latin typeface="Times New Roman" panose="02020603050405020304" pitchFamily="18" charset="0"/>
                <a:cs typeface="Times New Roman" panose="02020603050405020304" pitchFamily="18" charset="0"/>
              </a:rPr>
              <a:t>produce electricity </a:t>
            </a:r>
            <a:r>
              <a:rPr lang="en-US" sz="3000" dirty="0">
                <a:solidFill>
                  <a:schemeClr val="bg1"/>
                </a:solidFill>
                <a:latin typeface="Times New Roman" panose="02020603050405020304" pitchFamily="18" charset="0"/>
                <a:cs typeface="Times New Roman" panose="02020603050405020304" pitchFamily="18" charset="0"/>
              </a:rPr>
              <a:t>up to 25V.</a:t>
            </a:r>
          </a:p>
        </p:txBody>
      </p:sp>
      <p:sp>
        <p:nvSpPr>
          <p:cNvPr id="52" name="Rectangle 51"/>
          <p:cNvSpPr/>
          <p:nvPr/>
        </p:nvSpPr>
        <p:spPr bwMode="auto">
          <a:xfrm>
            <a:off x="33917856" y="5003097"/>
            <a:ext cx="8931384" cy="25225649"/>
          </a:xfrm>
          <a:prstGeom prst="rect">
            <a:avLst/>
          </a:prstGeom>
          <a:solidFill>
            <a:srgbClr val="A3002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685800" indent="-685800">
              <a:buFont typeface="Wingdings" panose="05000000000000000000" pitchFamily="2" charset="2"/>
              <a:buChar char="q"/>
            </a:pPr>
            <a:r>
              <a:rPr lang="en-US" sz="4400" dirty="0">
                <a:solidFill>
                  <a:schemeClr val="bg1"/>
                </a:solidFill>
                <a:latin typeface="Times New Roman" panose="02020603050405020304" pitchFamily="18" charset="0"/>
                <a:cs typeface="Times New Roman" panose="02020603050405020304" pitchFamily="18" charset="0"/>
              </a:rPr>
              <a:t>Testing / </a:t>
            </a:r>
            <a:r>
              <a:rPr lang="en-US" sz="4400" dirty="0" smtClean="0">
                <a:solidFill>
                  <a:schemeClr val="bg1"/>
                </a:solidFill>
                <a:latin typeface="Times New Roman" panose="02020603050405020304" pitchFamily="18" charset="0"/>
                <a:cs typeface="Times New Roman" panose="02020603050405020304" pitchFamily="18" charset="0"/>
              </a:rPr>
              <a:t>Validation</a:t>
            </a:r>
          </a:p>
          <a:p>
            <a:pPr marL="571500" indent="-571500">
              <a:buFont typeface="Times New Roman" panose="02020603050405020304" pitchFamily="18" charset="0"/>
              <a:buChar char="‾"/>
            </a:pPr>
            <a:r>
              <a:rPr lang="en-US" sz="4400" dirty="0">
                <a:solidFill>
                  <a:schemeClr val="bg1"/>
                </a:solidFill>
                <a:latin typeface="Times New Roman" panose="02020603050405020304" pitchFamily="18" charset="0"/>
                <a:cs typeface="Times New Roman" panose="02020603050405020304" pitchFamily="18" charset="0"/>
              </a:rPr>
              <a:t>	</a:t>
            </a:r>
            <a:r>
              <a:rPr lang="en-US" sz="4400" dirty="0" smtClean="0">
                <a:solidFill>
                  <a:schemeClr val="bg1"/>
                </a:solidFill>
                <a:latin typeface="Times New Roman" panose="02020603050405020304" pitchFamily="18" charset="0"/>
                <a:cs typeface="Times New Roman" panose="02020603050405020304" pitchFamily="18" charset="0"/>
              </a:rPr>
              <a:t>Final results</a:t>
            </a:r>
          </a:p>
          <a:p>
            <a:r>
              <a:rPr lang="en-US" sz="3000" dirty="0" smtClean="0">
                <a:solidFill>
                  <a:schemeClr val="bg1"/>
                </a:solidFill>
                <a:latin typeface="Times New Roman" panose="02020603050405020304" pitchFamily="18" charset="0"/>
                <a:cs typeface="Times New Roman" panose="02020603050405020304" pitchFamily="18" charset="0"/>
              </a:rPr>
              <a:t>	To solve the congestion of the roundabout the team has reached beyond the desired results,</a:t>
            </a:r>
          </a:p>
          <a:p>
            <a:pPr marL="514350" indent="-514350" algn="just">
              <a:buFont typeface="+mj-lt"/>
              <a:buAutoNum type="arabicPeriod"/>
            </a:pPr>
            <a:r>
              <a:rPr lang="en-US" sz="3000" dirty="0" smtClean="0">
                <a:solidFill>
                  <a:schemeClr val="bg1"/>
                </a:solidFill>
                <a:latin typeface="Times New Roman" panose="02020603050405020304" pitchFamily="18" charset="0"/>
                <a:cs typeface="Times New Roman" panose="02020603050405020304" pitchFamily="18" charset="0"/>
              </a:rPr>
              <a:t>Level </a:t>
            </a:r>
            <a:r>
              <a:rPr lang="en-US" sz="3000" dirty="0">
                <a:solidFill>
                  <a:schemeClr val="bg1"/>
                </a:solidFill>
                <a:latin typeface="Times New Roman" panose="02020603050405020304" pitchFamily="18" charset="0"/>
                <a:cs typeface="Times New Roman" panose="02020603050405020304" pitchFamily="18" charset="0"/>
              </a:rPr>
              <a:t>of service A has been obtained while the existing design has an F LOS. </a:t>
            </a:r>
          </a:p>
          <a:p>
            <a:pPr marL="514350" indent="-514350" algn="just">
              <a:buFont typeface="+mj-lt"/>
              <a:buAutoNum type="arabicPeriod"/>
            </a:pPr>
            <a:r>
              <a:rPr lang="en-US" sz="3000" dirty="0" smtClean="0">
                <a:solidFill>
                  <a:schemeClr val="bg1"/>
                </a:solidFill>
                <a:latin typeface="Times New Roman" panose="02020603050405020304" pitchFamily="18" charset="0"/>
                <a:cs typeface="Times New Roman" panose="02020603050405020304" pitchFamily="18" charset="0"/>
              </a:rPr>
              <a:t>Delay </a:t>
            </a:r>
            <a:r>
              <a:rPr lang="en-US" sz="3000" dirty="0">
                <a:solidFill>
                  <a:schemeClr val="bg1"/>
                </a:solidFill>
                <a:latin typeface="Times New Roman" panose="02020603050405020304" pitchFamily="18" charset="0"/>
                <a:cs typeface="Times New Roman" panose="02020603050405020304" pitchFamily="18" charset="0"/>
              </a:rPr>
              <a:t>time was reduced from 509.1 seconds to 9.4 seconds (in reference to table 1). </a:t>
            </a:r>
          </a:p>
          <a:p>
            <a:pPr marL="514350" indent="-514350" algn="just">
              <a:buFont typeface="+mj-lt"/>
              <a:buAutoNum type="arabicPeriod"/>
            </a:pPr>
            <a:r>
              <a:rPr lang="en-US" sz="3000" dirty="0" smtClean="0">
                <a:solidFill>
                  <a:schemeClr val="bg1"/>
                </a:solidFill>
                <a:latin typeface="Times New Roman" panose="02020603050405020304" pitchFamily="18" charset="0"/>
                <a:cs typeface="Times New Roman" panose="02020603050405020304" pitchFamily="18" charset="0"/>
              </a:rPr>
              <a:t>The </a:t>
            </a:r>
            <a:r>
              <a:rPr lang="en-US" sz="3000" dirty="0">
                <a:solidFill>
                  <a:schemeClr val="bg1"/>
                </a:solidFill>
                <a:latin typeface="Times New Roman" panose="02020603050405020304" pitchFamily="18" charset="0"/>
                <a:cs typeface="Times New Roman" panose="02020603050405020304" pitchFamily="18" charset="0"/>
              </a:rPr>
              <a:t>average queue length of each lane became 24.6 vehicle/m and which is a way more than 40% of the existing situa2tion.</a:t>
            </a:r>
          </a:p>
          <a:p>
            <a:pPr marL="514350" indent="-514350" algn="just">
              <a:buFont typeface="+mj-lt"/>
              <a:buAutoNum type="arabicPeriod"/>
            </a:pPr>
            <a:r>
              <a:rPr lang="en-US" sz="3000" dirty="0" smtClean="0">
                <a:solidFill>
                  <a:schemeClr val="bg1"/>
                </a:solidFill>
                <a:latin typeface="Times New Roman" panose="02020603050405020304" pitchFamily="18" charset="0"/>
                <a:cs typeface="Times New Roman" panose="02020603050405020304" pitchFamily="18" charset="0"/>
              </a:rPr>
              <a:t>CO</a:t>
            </a:r>
            <a:r>
              <a:rPr lang="en-US" sz="1800" dirty="0" smtClean="0">
                <a:solidFill>
                  <a:schemeClr val="bg1"/>
                </a:solidFill>
                <a:latin typeface="Times New Roman" panose="02020603050405020304" pitchFamily="18" charset="0"/>
                <a:cs typeface="Times New Roman" panose="02020603050405020304" pitchFamily="18" charset="0"/>
              </a:rPr>
              <a:t>2</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a:solidFill>
                  <a:schemeClr val="bg1"/>
                </a:solidFill>
                <a:latin typeface="Times New Roman" panose="02020603050405020304" pitchFamily="18" charset="0"/>
                <a:cs typeface="Times New Roman" panose="02020603050405020304" pitchFamily="18" charset="0"/>
              </a:rPr>
              <a:t>emissions have decreased from 25891.7 kg/km to 11239 kg/km which indicates more than 30%.</a:t>
            </a:r>
          </a:p>
          <a:p>
            <a:pPr marL="514350" indent="-514350" algn="just">
              <a:buFont typeface="+mj-lt"/>
              <a:buAutoNum type="arabicPeriod"/>
            </a:pPr>
            <a:r>
              <a:rPr lang="en-US" sz="3000" dirty="0" smtClean="0">
                <a:solidFill>
                  <a:schemeClr val="bg1"/>
                </a:solidFill>
                <a:latin typeface="Times New Roman" panose="02020603050405020304" pitchFamily="18" charset="0"/>
                <a:cs typeface="Times New Roman" panose="02020603050405020304" pitchFamily="18" charset="0"/>
              </a:rPr>
              <a:t>The </a:t>
            </a:r>
            <a:r>
              <a:rPr lang="en-US" sz="3000" dirty="0">
                <a:solidFill>
                  <a:schemeClr val="bg1"/>
                </a:solidFill>
                <a:latin typeface="Times New Roman" panose="02020603050405020304" pitchFamily="18" charset="0"/>
                <a:cs typeface="Times New Roman" panose="02020603050405020304" pitchFamily="18" charset="0"/>
              </a:rPr>
              <a:t>speed pumps have regulated the traffic at the entrance of each leg of the round about to give priority for commuters within the roundabout.  </a:t>
            </a:r>
          </a:p>
          <a:p>
            <a:pPr marL="514350" indent="-514350" algn="just">
              <a:buFont typeface="+mj-lt"/>
              <a:buAutoNum type="arabicPeriod"/>
            </a:pPr>
            <a:r>
              <a:rPr lang="en-US" sz="3000" dirty="0" smtClean="0">
                <a:solidFill>
                  <a:schemeClr val="bg1"/>
                </a:solidFill>
                <a:latin typeface="Times New Roman" panose="02020603050405020304" pitchFamily="18" charset="0"/>
                <a:cs typeface="Times New Roman" panose="02020603050405020304" pitchFamily="18" charset="0"/>
              </a:rPr>
              <a:t>Electricity </a:t>
            </a:r>
            <a:r>
              <a:rPr lang="en-US" sz="3000" dirty="0">
                <a:solidFill>
                  <a:schemeClr val="bg1"/>
                </a:solidFill>
                <a:latin typeface="Times New Roman" panose="02020603050405020304" pitchFamily="18" charset="0"/>
                <a:cs typeface="Times New Roman" panose="02020603050405020304" pitchFamily="18" charset="0"/>
              </a:rPr>
              <a:t>generation (V): Energy harvesting device under the speed pump that can produce electricity up to 25V.  </a:t>
            </a:r>
          </a:p>
          <a:p>
            <a:r>
              <a:rPr lang="en-US" sz="3000" dirty="0" smtClean="0">
                <a:solidFill>
                  <a:schemeClr val="bg1"/>
                </a:solidFill>
                <a:latin typeface="Times New Roman" panose="02020603050405020304" pitchFamily="18" charset="0"/>
                <a:cs typeface="Times New Roman" panose="02020603050405020304" pitchFamily="18" charset="0"/>
              </a:rPr>
              <a:t>	</a:t>
            </a:r>
            <a:endParaRPr lang="en-US" sz="2799" dirty="0">
              <a:solidFill>
                <a:schemeClr val="bg1"/>
              </a:solidFill>
              <a:latin typeface="Times New Roman" panose="02020603050405020304" pitchFamily="18" charset="0"/>
              <a:cs typeface="Times New Roman" panose="02020603050405020304" pitchFamily="18" charset="0"/>
            </a:endParaRPr>
          </a:p>
          <a:p>
            <a:pPr marL="685800" indent="-685800">
              <a:buFont typeface="Calibri" panose="020F0502020204030204" pitchFamily="34" charset="0"/>
              <a:buChar char="⁻"/>
            </a:pPr>
            <a:r>
              <a:rPr lang="en-US" sz="4400" dirty="0" smtClean="0">
                <a:solidFill>
                  <a:schemeClr val="bg1"/>
                </a:solidFill>
                <a:latin typeface="Times New Roman" panose="02020603050405020304" pitchFamily="18" charset="0"/>
                <a:cs typeface="Times New Roman" panose="02020603050405020304" pitchFamily="18" charset="0"/>
              </a:rPr>
              <a:t>Conclusions</a:t>
            </a:r>
          </a:p>
          <a:p>
            <a:pPr algn="just"/>
            <a:r>
              <a:rPr lang="en-US" sz="4400" dirty="0">
                <a:solidFill>
                  <a:schemeClr val="bg1"/>
                </a:solidFill>
                <a:latin typeface="Times New Roman" panose="02020603050405020304" pitchFamily="18" charset="0"/>
                <a:cs typeface="Times New Roman" panose="02020603050405020304" pitchFamily="18" charset="0"/>
              </a:rPr>
              <a:t>	</a:t>
            </a:r>
            <a:r>
              <a:rPr lang="en-US" sz="3000" dirty="0">
                <a:solidFill>
                  <a:schemeClr val="bg1"/>
                </a:solidFill>
                <a:latin typeface="Times New Roman" panose="02020603050405020304" pitchFamily="18" charset="0"/>
                <a:cs typeface="Times New Roman" panose="02020603050405020304" pitchFamily="18" charset="0"/>
              </a:rPr>
              <a:t>In conclusion, this project provided a proposal which will improve the LOS dramatically (LOS-A) as well as utilizing a traffic control device to regulate traffic and generate electricity to help supply nearby traffic signs</a:t>
            </a:r>
            <a:r>
              <a:rPr lang="en-US" sz="3000" dirty="0">
                <a:solidFill>
                  <a:schemeClr val="bg1"/>
                </a:solidFill>
                <a:latin typeface="Times New Roman" panose="02020603050405020304" pitchFamily="18" charset="0"/>
                <a:cs typeface="Times New Roman" panose="02020603050405020304" pitchFamily="18" charset="0"/>
              </a:rPr>
              <a:t>. </a:t>
            </a:r>
            <a:endParaRPr lang="en-US" sz="3000" dirty="0">
              <a:solidFill>
                <a:schemeClr val="bg1"/>
              </a:solidFill>
              <a:latin typeface="Times New Roman" panose="02020603050405020304" pitchFamily="18" charset="0"/>
              <a:cs typeface="Times New Roman" panose="02020603050405020304" pitchFamily="18" charset="0"/>
            </a:endParaRPr>
          </a:p>
          <a:p>
            <a:r>
              <a:rPr lang="en-US" sz="3000" dirty="0" smtClean="0">
                <a:solidFill>
                  <a:schemeClr val="bg1"/>
                </a:solidFill>
                <a:latin typeface="Times New Roman" panose="02020603050405020304" pitchFamily="18" charset="0"/>
                <a:cs typeface="Times New Roman" panose="02020603050405020304" pitchFamily="18" charset="0"/>
              </a:rPr>
              <a:t>	</a:t>
            </a:r>
            <a:endParaRPr lang="en-US" sz="2799" dirty="0">
              <a:solidFill>
                <a:schemeClr val="bg1"/>
              </a:solidFill>
              <a:latin typeface="Times New Roman" panose="02020603050405020304" pitchFamily="18" charset="0"/>
              <a:cs typeface="Times New Roman" panose="02020603050405020304" pitchFamily="18" charset="0"/>
            </a:endParaRPr>
          </a:p>
          <a:p>
            <a:pPr marL="685800" indent="-685800">
              <a:buFont typeface="Calibri" panose="020F0502020204030204" pitchFamily="34" charset="0"/>
              <a:buChar char="⁻"/>
            </a:pPr>
            <a:r>
              <a:rPr lang="en-US" sz="4400" dirty="0">
                <a:solidFill>
                  <a:schemeClr val="bg1"/>
                </a:solidFill>
                <a:latin typeface="Times New Roman" panose="02020603050405020304" pitchFamily="18" charset="0"/>
                <a:cs typeface="Times New Roman" panose="02020603050405020304" pitchFamily="18" charset="0"/>
              </a:rPr>
              <a:t>What </a:t>
            </a:r>
            <a:r>
              <a:rPr lang="en-US" sz="4400" dirty="0" smtClean="0">
                <a:solidFill>
                  <a:schemeClr val="bg1"/>
                </a:solidFill>
                <a:latin typeface="Times New Roman" panose="02020603050405020304" pitchFamily="18" charset="0"/>
                <a:cs typeface="Times New Roman" panose="02020603050405020304" pitchFamily="18" charset="0"/>
              </a:rPr>
              <a:t>have been learned</a:t>
            </a:r>
          </a:p>
          <a:p>
            <a:pPr algn="just"/>
            <a:r>
              <a:rPr lang="en-US" sz="4400" dirty="0">
                <a:solidFill>
                  <a:schemeClr val="bg1"/>
                </a:solidFill>
                <a:latin typeface="Times New Roman" panose="02020603050405020304" pitchFamily="18" charset="0"/>
                <a:cs typeface="Times New Roman" panose="02020603050405020304" pitchFamily="18" charset="0"/>
              </a:rPr>
              <a:t>	</a:t>
            </a:r>
            <a:r>
              <a:rPr lang="en-US" sz="3000" dirty="0">
                <a:solidFill>
                  <a:schemeClr val="bg1"/>
                </a:solidFill>
                <a:latin typeface="Times New Roman" panose="02020603050405020304" pitchFamily="18" charset="0"/>
                <a:cs typeface="Times New Roman" panose="02020603050405020304" pitchFamily="18" charset="0"/>
              </a:rPr>
              <a:t>This project helped gathering knowledge from various  field of  expertise.</a:t>
            </a:r>
          </a:p>
          <a:p>
            <a:pPr marL="685800" indent="-685800">
              <a:buFont typeface="Calibri" panose="020F0502020204030204" pitchFamily="34" charset="0"/>
              <a:buChar char="⁻"/>
            </a:pPr>
            <a:endParaRPr lang="en-US" sz="4400" dirty="0" smtClean="0">
              <a:solidFill>
                <a:schemeClr val="bg1"/>
              </a:solidFill>
              <a:latin typeface="Times New Roman" panose="02020603050405020304" pitchFamily="18" charset="0"/>
              <a:cs typeface="Times New Roman" panose="02020603050405020304" pitchFamily="18" charset="0"/>
            </a:endParaRPr>
          </a:p>
          <a:p>
            <a:endParaRPr lang="en-US" sz="4400" dirty="0">
              <a:solidFill>
                <a:schemeClr val="bg1"/>
              </a:solidFill>
              <a:latin typeface="Times New Roman" panose="02020603050405020304" pitchFamily="18" charset="0"/>
              <a:cs typeface="Times New Roman" panose="02020603050405020304" pitchFamily="18" charset="0"/>
            </a:endParaRPr>
          </a:p>
          <a:p>
            <a:pPr marL="685800" indent="-685800">
              <a:buFont typeface="Calibri" panose="020F0502020204030204" pitchFamily="34" charset="0"/>
              <a:buChar char="⁻"/>
            </a:pPr>
            <a:r>
              <a:rPr lang="en-US" sz="4400" dirty="0" smtClean="0">
                <a:solidFill>
                  <a:schemeClr val="bg1"/>
                </a:solidFill>
                <a:latin typeface="Times New Roman" panose="02020603050405020304" pitchFamily="18" charset="0"/>
                <a:cs typeface="Times New Roman" panose="02020603050405020304" pitchFamily="18" charset="0"/>
              </a:rPr>
              <a:t>Further possible improvement </a:t>
            </a:r>
          </a:p>
          <a:p>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53" name="Picture 52"/>
          <p:cNvPicPr/>
          <p:nvPr/>
        </p:nvPicPr>
        <p:blipFill rotWithShape="1">
          <a:blip r:embed="rId3"/>
          <a:srcRect l="23184" r="-2500"/>
          <a:stretch/>
        </p:blipFill>
        <p:spPr bwMode="auto">
          <a:xfrm>
            <a:off x="33978928" y="528359"/>
            <a:ext cx="8855277" cy="3984907"/>
          </a:xfrm>
          <a:prstGeom prst="rect">
            <a:avLst/>
          </a:prstGeom>
          <a:ln>
            <a:noFill/>
          </a:ln>
          <a:extLst>
            <a:ext uri="{53640926-AAD7-44D8-BBD7-CCE9431645EC}">
              <a14:shadowObscured xmlns:a14="http://schemas.microsoft.com/office/drawing/2010/main"/>
            </a:ext>
          </a:extLst>
        </p:spPr>
      </p:pic>
      <p:cxnSp>
        <p:nvCxnSpPr>
          <p:cNvPr id="13" name="Straight Connector 12"/>
          <p:cNvCxnSpPr/>
          <p:nvPr/>
        </p:nvCxnSpPr>
        <p:spPr bwMode="auto">
          <a:xfrm>
            <a:off x="9069115" y="2520812"/>
            <a:ext cx="24660765"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78" name="Chart 77"/>
          <p:cNvGraphicFramePr>
            <a:graphicFrameLocks/>
          </p:cNvGraphicFramePr>
          <p:nvPr>
            <p:extLst>
              <p:ext uri="{D42A27DB-BD31-4B8C-83A1-F6EECF244321}">
                <p14:modId xmlns:p14="http://schemas.microsoft.com/office/powerpoint/2010/main" val="2050895805"/>
              </p:ext>
            </p:extLst>
          </p:nvPr>
        </p:nvGraphicFramePr>
        <p:xfrm>
          <a:off x="27695310" y="16102987"/>
          <a:ext cx="5902867" cy="40447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585338845"/>
              </p:ext>
            </p:extLst>
          </p:nvPr>
        </p:nvGraphicFramePr>
        <p:xfrm>
          <a:off x="27695311" y="20657965"/>
          <a:ext cx="5902866" cy="2715452"/>
        </p:xfrm>
        <a:graphic>
          <a:graphicData uri="http://schemas.openxmlformats.org/drawingml/2006/table">
            <a:tbl>
              <a:tblPr rtl="1">
                <a:tableStyleId>{69CF1AB2-1976-4502-BF36-3FF5EA218861}</a:tableStyleId>
              </a:tblPr>
              <a:tblGrid>
                <a:gridCol w="3504148">
                  <a:extLst>
                    <a:ext uri="{9D8B030D-6E8A-4147-A177-3AD203B41FA5}">
                      <a16:colId xmlns:a16="http://schemas.microsoft.com/office/drawing/2014/main" val="1065219641"/>
                    </a:ext>
                  </a:extLst>
                </a:gridCol>
                <a:gridCol w="1644316">
                  <a:extLst>
                    <a:ext uri="{9D8B030D-6E8A-4147-A177-3AD203B41FA5}">
                      <a16:colId xmlns:a16="http://schemas.microsoft.com/office/drawing/2014/main" val="1556992383"/>
                    </a:ext>
                  </a:extLst>
                </a:gridCol>
                <a:gridCol w="754402">
                  <a:extLst>
                    <a:ext uri="{9D8B030D-6E8A-4147-A177-3AD203B41FA5}">
                      <a16:colId xmlns:a16="http://schemas.microsoft.com/office/drawing/2014/main" val="3123259367"/>
                    </a:ext>
                  </a:extLst>
                </a:gridCol>
              </a:tblGrid>
              <a:tr h="632720">
                <a:tc>
                  <a:txBody>
                    <a:bodyPr/>
                    <a:lstStyle/>
                    <a:p>
                      <a:pPr algn="ctr" rtl="0" fontAlgn="b"/>
                      <a:r>
                        <a:rPr lang="en-US" sz="1800" b="1" u="none" strike="noStrike" smtClean="0">
                          <a:effectLst/>
                        </a:rPr>
                        <a:t>Voltage </a:t>
                      </a:r>
                      <a:r>
                        <a:rPr lang="en-US" sz="1800" b="1" u="none" strike="noStrike" dirty="0" smtClean="0">
                          <a:effectLst/>
                        </a:rPr>
                        <a:t>generated </a:t>
                      </a:r>
                      <a:r>
                        <a:rPr lang="en-US" sz="1800" b="1" u="none" strike="noStrike" dirty="0">
                          <a:effectLst/>
                        </a:rPr>
                        <a:t>( V ) </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n-US" sz="1800" b="1" u="none" strike="noStrike" dirty="0">
                          <a:effectLst/>
                        </a:rPr>
                        <a:t> load ( N )</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n-US" sz="1800" b="1" u="none" strike="noStrike" dirty="0" smtClean="0">
                          <a:effectLst/>
                        </a:rPr>
                        <a:t> </a:t>
                      </a:r>
                      <a:r>
                        <a:rPr lang="en-US" sz="1800" b="1" u="none" strike="noStrike" dirty="0">
                          <a:effectLst/>
                        </a:rPr>
                        <a:t>No</a:t>
                      </a:r>
                      <a:endParaRPr lang="en-US" sz="1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01054384"/>
                  </a:ext>
                </a:extLst>
              </a:tr>
              <a:tr h="520683">
                <a:tc>
                  <a:txBody>
                    <a:bodyPr/>
                    <a:lstStyle/>
                    <a:p>
                      <a:pPr algn="ctr" rtl="0" fontAlgn="b"/>
                      <a:r>
                        <a:rPr lang="en-US" sz="1800" b="1" u="none" strike="noStrike">
                          <a:effectLst/>
                        </a:rPr>
                        <a:t>18.4</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n-US" sz="1800" b="1" u="none" strike="noStrike">
                          <a:effectLst/>
                        </a:rPr>
                        <a:t>20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n-US" sz="1800" b="1" u="none" strike="noStrike" dirty="0">
                          <a:effectLst/>
                        </a:rPr>
                        <a:t>1</a:t>
                      </a:r>
                      <a:endParaRPr lang="en-US" sz="1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53062367"/>
                  </a:ext>
                </a:extLst>
              </a:tr>
              <a:tr h="520683">
                <a:tc>
                  <a:txBody>
                    <a:bodyPr/>
                    <a:lstStyle/>
                    <a:p>
                      <a:pPr algn="ctr" rtl="0" fontAlgn="b"/>
                      <a:r>
                        <a:rPr lang="en-US" sz="1800" b="1" u="none" strike="noStrike" dirty="0">
                          <a:effectLst/>
                        </a:rPr>
                        <a:t>20.8</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n-US" sz="1800" b="1" u="none" strike="noStrike" dirty="0">
                          <a:effectLst/>
                        </a:rPr>
                        <a:t>25</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n-US" sz="1800" b="1" u="none" strike="noStrike" dirty="0">
                          <a:effectLst/>
                        </a:rPr>
                        <a:t>2</a:t>
                      </a:r>
                      <a:endParaRPr lang="en-US" sz="1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88442455"/>
                  </a:ext>
                </a:extLst>
              </a:tr>
              <a:tr h="520683">
                <a:tc>
                  <a:txBody>
                    <a:bodyPr/>
                    <a:lstStyle/>
                    <a:p>
                      <a:pPr algn="ctr" rtl="0" fontAlgn="b"/>
                      <a:r>
                        <a:rPr lang="en-US" sz="1800" b="1" u="none" strike="noStrike">
                          <a:effectLst/>
                        </a:rPr>
                        <a:t>22.5</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n-US" sz="1800" b="1" u="none" strike="noStrike" dirty="0">
                          <a:effectLst/>
                        </a:rPr>
                        <a:t>30</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n-US" sz="1800" b="1" u="none" strike="noStrike" dirty="0">
                          <a:effectLst/>
                        </a:rPr>
                        <a:t>3</a:t>
                      </a:r>
                      <a:endParaRPr lang="en-US" sz="1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50007765"/>
                  </a:ext>
                </a:extLst>
              </a:tr>
              <a:tr h="520683">
                <a:tc>
                  <a:txBody>
                    <a:bodyPr/>
                    <a:lstStyle/>
                    <a:p>
                      <a:pPr algn="ctr" rtl="0" fontAlgn="b"/>
                      <a:r>
                        <a:rPr lang="en-US" sz="1800" b="1" u="none" strike="noStrike" dirty="0">
                          <a:effectLst/>
                        </a:rPr>
                        <a:t>25.8</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n-US" sz="1800" b="1" u="none" strike="noStrike" dirty="0">
                          <a:effectLst/>
                        </a:rPr>
                        <a:t>40</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n-US" sz="1800" b="1" u="none" strike="noStrike" dirty="0">
                          <a:effectLst/>
                        </a:rPr>
                        <a:t>4</a:t>
                      </a:r>
                      <a:endParaRPr lang="en-US" sz="1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27752988"/>
                  </a:ext>
                </a:extLst>
              </a:tr>
            </a:tbl>
          </a:graphicData>
        </a:graphic>
      </p:graphicFrame>
      <p:graphicFrame>
        <p:nvGraphicFramePr>
          <p:cNvPr id="83" name="Table 82"/>
          <p:cNvGraphicFramePr>
            <a:graphicFrameLocks noGrp="1"/>
          </p:cNvGraphicFramePr>
          <p:nvPr>
            <p:extLst>
              <p:ext uri="{D42A27DB-BD31-4B8C-83A1-F6EECF244321}">
                <p14:modId xmlns:p14="http://schemas.microsoft.com/office/powerpoint/2010/main" val="3061173399"/>
              </p:ext>
            </p:extLst>
          </p:nvPr>
        </p:nvGraphicFramePr>
        <p:xfrm>
          <a:off x="21181425" y="20607038"/>
          <a:ext cx="5739805" cy="2715452"/>
        </p:xfrm>
        <a:graphic>
          <a:graphicData uri="http://schemas.openxmlformats.org/drawingml/2006/table">
            <a:tbl>
              <a:tblPr rtl="1">
                <a:tableStyleId>{69CF1AB2-1976-4502-BF36-3FF5EA218861}</a:tableStyleId>
              </a:tblPr>
              <a:tblGrid>
                <a:gridCol w="2586317">
                  <a:extLst>
                    <a:ext uri="{9D8B030D-6E8A-4147-A177-3AD203B41FA5}">
                      <a16:colId xmlns:a16="http://schemas.microsoft.com/office/drawing/2014/main" val="1065219641"/>
                    </a:ext>
                  </a:extLst>
                </a:gridCol>
                <a:gridCol w="2538664">
                  <a:extLst>
                    <a:ext uri="{9D8B030D-6E8A-4147-A177-3AD203B41FA5}">
                      <a16:colId xmlns:a16="http://schemas.microsoft.com/office/drawing/2014/main" val="1556992383"/>
                    </a:ext>
                  </a:extLst>
                </a:gridCol>
                <a:gridCol w="614824">
                  <a:extLst>
                    <a:ext uri="{9D8B030D-6E8A-4147-A177-3AD203B41FA5}">
                      <a16:colId xmlns:a16="http://schemas.microsoft.com/office/drawing/2014/main" val="3123259367"/>
                    </a:ext>
                  </a:extLst>
                </a:gridCol>
              </a:tblGrid>
              <a:tr h="632720">
                <a:tc>
                  <a:txBody>
                    <a:bodyPr/>
                    <a:lstStyle/>
                    <a:p>
                      <a:pPr marL="0" algn="ctr" defTabSz="840791" rtl="0" eaLnBrk="1" fontAlgn="b" latinLnBrk="0" hangingPunct="1"/>
                      <a:r>
                        <a:rPr lang="en-US" sz="1800" b="1" u="none" strike="noStrike" kern="1200" dirty="0">
                          <a:solidFill>
                            <a:schemeClr val="dk1"/>
                          </a:solidFill>
                          <a:effectLst/>
                          <a:latin typeface="+mn-lt"/>
                          <a:ea typeface="+mn-ea"/>
                          <a:cs typeface="+mn-cs"/>
                        </a:rPr>
                        <a:t>voltage </a:t>
                      </a:r>
                      <a:r>
                        <a:rPr lang="en-US" sz="1800" b="1" u="none" strike="noStrike" kern="1200" dirty="0" smtClean="0">
                          <a:solidFill>
                            <a:schemeClr val="dk1"/>
                          </a:solidFill>
                          <a:effectLst/>
                          <a:latin typeface="+mn-lt"/>
                          <a:ea typeface="+mn-ea"/>
                          <a:cs typeface="+mn-cs"/>
                        </a:rPr>
                        <a:t>generated </a:t>
                      </a:r>
                      <a:r>
                        <a:rPr lang="en-US" sz="1800" b="1" u="none" strike="noStrike" kern="1200" dirty="0">
                          <a:solidFill>
                            <a:schemeClr val="dk1"/>
                          </a:solidFill>
                          <a:effectLst/>
                          <a:latin typeface="+mn-lt"/>
                          <a:ea typeface="+mn-ea"/>
                          <a:cs typeface="+mn-cs"/>
                        </a:rPr>
                        <a:t>( V ) </a:t>
                      </a:r>
                    </a:p>
                  </a:txBody>
                  <a:tcPr marL="9525" marR="9525" marT="9525" marB="0" anchor="b"/>
                </a:tc>
                <a:tc>
                  <a:txBody>
                    <a:bodyPr/>
                    <a:lstStyle/>
                    <a:p>
                      <a:pPr marL="0" algn="ctr" defTabSz="840791" rtl="0" eaLnBrk="1" fontAlgn="b" latinLnBrk="0" hangingPunct="1"/>
                      <a:r>
                        <a:rPr lang="en-US" sz="1800" b="1" u="none" strike="noStrike" kern="1200" dirty="0" smtClean="0">
                          <a:solidFill>
                            <a:schemeClr val="dk1"/>
                          </a:solidFill>
                          <a:effectLst/>
                          <a:latin typeface="+mn-lt"/>
                          <a:ea typeface="+mn-ea"/>
                          <a:cs typeface="+mn-cs"/>
                        </a:rPr>
                        <a:t>Vehicle </a:t>
                      </a:r>
                      <a:r>
                        <a:rPr lang="en-US" sz="1800" b="1" u="none" strike="noStrike" kern="1200" dirty="0">
                          <a:solidFill>
                            <a:schemeClr val="dk1"/>
                          </a:solidFill>
                          <a:effectLst/>
                          <a:latin typeface="+mn-lt"/>
                          <a:ea typeface="+mn-ea"/>
                          <a:cs typeface="+mn-cs"/>
                        </a:rPr>
                        <a:t>speed ( km/</a:t>
                      </a:r>
                      <a:r>
                        <a:rPr lang="en-US" sz="1800" b="1" u="none" strike="noStrike" kern="1200" dirty="0" err="1">
                          <a:solidFill>
                            <a:schemeClr val="dk1"/>
                          </a:solidFill>
                          <a:effectLst/>
                          <a:latin typeface="+mn-lt"/>
                          <a:ea typeface="+mn-ea"/>
                          <a:cs typeface="+mn-cs"/>
                        </a:rPr>
                        <a:t>hr</a:t>
                      </a:r>
                      <a:r>
                        <a:rPr lang="en-US" sz="1800" b="1" u="none" strike="noStrike" kern="1200" dirty="0">
                          <a:solidFill>
                            <a:schemeClr val="dk1"/>
                          </a:solidFill>
                          <a:effectLst/>
                          <a:latin typeface="+mn-lt"/>
                          <a:ea typeface="+mn-ea"/>
                          <a:cs typeface="+mn-cs"/>
                        </a:rPr>
                        <a:t> )</a:t>
                      </a:r>
                    </a:p>
                  </a:txBody>
                  <a:tcPr marL="9525" marR="9525" marT="9525" marB="0" anchor="b"/>
                </a:tc>
                <a:tc>
                  <a:txBody>
                    <a:bodyPr/>
                    <a:lstStyle/>
                    <a:p>
                      <a:pPr marL="0" algn="ctr" defTabSz="840791" rtl="0" eaLnBrk="1" fontAlgn="b" latinLnBrk="0" hangingPunct="1"/>
                      <a:r>
                        <a:rPr lang="en-US" sz="1800" b="1" u="none" strike="noStrike" kern="1200" dirty="0" smtClean="0">
                          <a:solidFill>
                            <a:schemeClr val="dk1"/>
                          </a:solidFill>
                          <a:effectLst/>
                          <a:latin typeface="+mn-lt"/>
                          <a:ea typeface="+mn-ea"/>
                          <a:cs typeface="+mn-cs"/>
                        </a:rPr>
                        <a:t>No</a:t>
                      </a:r>
                      <a:endParaRPr lang="en-US" sz="1800" b="1" u="none" strike="noStrike" kern="1200" dirty="0">
                        <a:solidFill>
                          <a:schemeClr val="dk1"/>
                        </a:solidFill>
                        <a:effectLst/>
                        <a:latin typeface="+mn-lt"/>
                        <a:ea typeface="+mn-ea"/>
                        <a:cs typeface="+mn-cs"/>
                      </a:endParaRPr>
                    </a:p>
                  </a:txBody>
                  <a:tcPr marL="9525" marR="9525" marT="9525" marB="0" anchor="b"/>
                </a:tc>
                <a:extLst>
                  <a:ext uri="{0D108BD9-81ED-4DB2-BD59-A6C34878D82A}">
                    <a16:rowId xmlns:a16="http://schemas.microsoft.com/office/drawing/2014/main" val="3801054384"/>
                  </a:ext>
                </a:extLst>
              </a:tr>
              <a:tr h="520683">
                <a:tc>
                  <a:txBody>
                    <a:bodyPr/>
                    <a:lstStyle/>
                    <a:p>
                      <a:pPr marL="0" algn="ctr" defTabSz="840791" rtl="0" eaLnBrk="1" fontAlgn="b" latinLnBrk="0" hangingPunct="1"/>
                      <a:r>
                        <a:rPr lang="en-US" sz="1800" b="1" u="none" strike="noStrike" kern="1200" dirty="0">
                          <a:solidFill>
                            <a:schemeClr val="dk1"/>
                          </a:solidFill>
                          <a:effectLst/>
                          <a:latin typeface="+mn-lt"/>
                          <a:ea typeface="+mn-ea"/>
                          <a:cs typeface="+mn-cs"/>
                        </a:rPr>
                        <a:t>12.8</a:t>
                      </a:r>
                    </a:p>
                  </a:txBody>
                  <a:tcPr marL="9525" marR="9525" marT="9525" marB="0" anchor="b"/>
                </a:tc>
                <a:tc>
                  <a:txBody>
                    <a:bodyPr/>
                    <a:lstStyle/>
                    <a:p>
                      <a:pPr marL="0" algn="ctr" defTabSz="840791" rtl="0" eaLnBrk="1" fontAlgn="b" latinLnBrk="0" hangingPunct="1"/>
                      <a:r>
                        <a:rPr lang="en-US" sz="1800" b="1" u="none" strike="noStrike" kern="1200">
                          <a:solidFill>
                            <a:schemeClr val="dk1"/>
                          </a:solidFill>
                          <a:effectLst/>
                          <a:latin typeface="+mn-lt"/>
                          <a:ea typeface="+mn-ea"/>
                          <a:cs typeface="+mn-cs"/>
                        </a:rPr>
                        <a:t>5</a:t>
                      </a:r>
                    </a:p>
                  </a:txBody>
                  <a:tcPr marL="9525" marR="9525" marT="9525" marB="0" anchor="b"/>
                </a:tc>
                <a:tc>
                  <a:txBody>
                    <a:bodyPr/>
                    <a:lstStyle/>
                    <a:p>
                      <a:pPr marL="0" algn="ctr" defTabSz="840791" rtl="0" eaLnBrk="1" fontAlgn="b" latinLnBrk="0" hangingPunct="1"/>
                      <a:r>
                        <a:rPr lang="en-US" sz="1800" b="1" u="none" strike="noStrike" kern="1200" dirty="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2053062367"/>
                  </a:ext>
                </a:extLst>
              </a:tr>
              <a:tr h="520683">
                <a:tc>
                  <a:txBody>
                    <a:bodyPr/>
                    <a:lstStyle/>
                    <a:p>
                      <a:pPr marL="0" algn="ctr" defTabSz="840791" rtl="0" eaLnBrk="1" fontAlgn="b" latinLnBrk="0" hangingPunct="1"/>
                      <a:r>
                        <a:rPr lang="en-US" sz="1800" b="1" u="none" strike="noStrike" kern="1200">
                          <a:solidFill>
                            <a:schemeClr val="dk1"/>
                          </a:solidFill>
                          <a:effectLst/>
                          <a:latin typeface="+mn-lt"/>
                          <a:ea typeface="+mn-ea"/>
                          <a:cs typeface="+mn-cs"/>
                        </a:rPr>
                        <a:t>10.2</a:t>
                      </a:r>
                    </a:p>
                  </a:txBody>
                  <a:tcPr marL="9525" marR="9525" marT="9525" marB="0" anchor="b"/>
                </a:tc>
                <a:tc>
                  <a:txBody>
                    <a:bodyPr/>
                    <a:lstStyle/>
                    <a:p>
                      <a:pPr marL="0" algn="ctr" defTabSz="840791" rtl="0" eaLnBrk="1" fontAlgn="b" latinLnBrk="0" hangingPunct="1"/>
                      <a:r>
                        <a:rPr lang="en-US" sz="1800" b="1" u="none" strike="noStrike" kern="1200">
                          <a:solidFill>
                            <a:schemeClr val="dk1"/>
                          </a:solidFill>
                          <a:effectLst/>
                          <a:latin typeface="+mn-lt"/>
                          <a:ea typeface="+mn-ea"/>
                          <a:cs typeface="+mn-cs"/>
                        </a:rPr>
                        <a:t>10</a:t>
                      </a:r>
                    </a:p>
                  </a:txBody>
                  <a:tcPr marL="9525" marR="9525" marT="9525" marB="0" anchor="b"/>
                </a:tc>
                <a:tc>
                  <a:txBody>
                    <a:bodyPr/>
                    <a:lstStyle/>
                    <a:p>
                      <a:pPr marL="0" algn="ctr" defTabSz="840791" rtl="0" eaLnBrk="1" fontAlgn="b" latinLnBrk="0" hangingPunct="1"/>
                      <a:r>
                        <a:rPr lang="en-US" sz="1800" b="1" u="none" strike="noStrike" kern="1200" dirty="0">
                          <a:solidFill>
                            <a:schemeClr val="dk1"/>
                          </a:solidFill>
                          <a:effectLst/>
                          <a:latin typeface="+mn-lt"/>
                          <a:ea typeface="+mn-ea"/>
                          <a:cs typeface="+mn-cs"/>
                        </a:rPr>
                        <a:t>2</a:t>
                      </a:r>
                    </a:p>
                  </a:txBody>
                  <a:tcPr marL="9525" marR="9525" marT="9525" marB="0" anchor="b"/>
                </a:tc>
                <a:extLst>
                  <a:ext uri="{0D108BD9-81ED-4DB2-BD59-A6C34878D82A}">
                    <a16:rowId xmlns:a16="http://schemas.microsoft.com/office/drawing/2014/main" val="2488442455"/>
                  </a:ext>
                </a:extLst>
              </a:tr>
              <a:tr h="520683">
                <a:tc>
                  <a:txBody>
                    <a:bodyPr/>
                    <a:lstStyle/>
                    <a:p>
                      <a:pPr marL="0" algn="ctr" defTabSz="840791" rtl="0" eaLnBrk="1" fontAlgn="b" latinLnBrk="0" hangingPunct="1"/>
                      <a:r>
                        <a:rPr lang="en-US" sz="1800" b="1" u="none" strike="noStrike" kern="1200">
                          <a:solidFill>
                            <a:schemeClr val="dk1"/>
                          </a:solidFill>
                          <a:effectLst/>
                          <a:latin typeface="+mn-lt"/>
                          <a:ea typeface="+mn-ea"/>
                          <a:cs typeface="+mn-cs"/>
                        </a:rPr>
                        <a:t>7.8</a:t>
                      </a:r>
                    </a:p>
                  </a:txBody>
                  <a:tcPr marL="9525" marR="9525" marT="9525" marB="0" anchor="b"/>
                </a:tc>
                <a:tc>
                  <a:txBody>
                    <a:bodyPr/>
                    <a:lstStyle/>
                    <a:p>
                      <a:pPr marL="0" algn="ctr" defTabSz="840791" rtl="0" eaLnBrk="1" fontAlgn="b" latinLnBrk="0" hangingPunct="1"/>
                      <a:r>
                        <a:rPr lang="en-US" sz="1800" b="1" u="none" strike="noStrike" kern="1200">
                          <a:solidFill>
                            <a:schemeClr val="dk1"/>
                          </a:solidFill>
                          <a:effectLst/>
                          <a:latin typeface="+mn-lt"/>
                          <a:ea typeface="+mn-ea"/>
                          <a:cs typeface="+mn-cs"/>
                        </a:rPr>
                        <a:t>15</a:t>
                      </a:r>
                    </a:p>
                  </a:txBody>
                  <a:tcPr marL="9525" marR="9525" marT="9525" marB="0" anchor="b"/>
                </a:tc>
                <a:tc>
                  <a:txBody>
                    <a:bodyPr/>
                    <a:lstStyle/>
                    <a:p>
                      <a:pPr marL="0" algn="ctr" defTabSz="840791" rtl="0" eaLnBrk="1" fontAlgn="b" latinLnBrk="0" hangingPunct="1"/>
                      <a:r>
                        <a:rPr lang="en-US" sz="1800" b="1" u="none" strike="noStrike" kern="1200" dirty="0">
                          <a:solidFill>
                            <a:schemeClr val="dk1"/>
                          </a:solidFill>
                          <a:effectLst/>
                          <a:latin typeface="+mn-lt"/>
                          <a:ea typeface="+mn-ea"/>
                          <a:cs typeface="+mn-cs"/>
                        </a:rPr>
                        <a:t>3</a:t>
                      </a:r>
                    </a:p>
                  </a:txBody>
                  <a:tcPr marL="9525" marR="9525" marT="9525" marB="0" anchor="b"/>
                </a:tc>
                <a:extLst>
                  <a:ext uri="{0D108BD9-81ED-4DB2-BD59-A6C34878D82A}">
                    <a16:rowId xmlns:a16="http://schemas.microsoft.com/office/drawing/2014/main" val="1250007765"/>
                  </a:ext>
                </a:extLst>
              </a:tr>
              <a:tr h="520683">
                <a:tc>
                  <a:txBody>
                    <a:bodyPr/>
                    <a:lstStyle/>
                    <a:p>
                      <a:pPr marL="0" algn="ctr" defTabSz="840791" rtl="0" eaLnBrk="1" fontAlgn="b" latinLnBrk="0" hangingPunct="1"/>
                      <a:r>
                        <a:rPr lang="en-US" sz="1800" b="1" u="none" strike="noStrike" kern="1200" dirty="0">
                          <a:solidFill>
                            <a:schemeClr val="dk1"/>
                          </a:solidFill>
                          <a:effectLst/>
                          <a:latin typeface="+mn-lt"/>
                          <a:ea typeface="+mn-ea"/>
                          <a:cs typeface="+mn-cs"/>
                        </a:rPr>
                        <a:t>5.6</a:t>
                      </a:r>
                    </a:p>
                  </a:txBody>
                  <a:tcPr marL="9525" marR="9525" marT="9525" marB="0" anchor="b"/>
                </a:tc>
                <a:tc>
                  <a:txBody>
                    <a:bodyPr/>
                    <a:lstStyle/>
                    <a:p>
                      <a:pPr marL="0" algn="ctr" defTabSz="840791" rtl="0" eaLnBrk="1" fontAlgn="b" latinLnBrk="0" hangingPunct="1"/>
                      <a:r>
                        <a:rPr lang="en-US" sz="1800" b="1" u="none" strike="noStrike" kern="1200" dirty="0">
                          <a:solidFill>
                            <a:schemeClr val="dk1"/>
                          </a:solidFill>
                          <a:effectLst/>
                          <a:latin typeface="+mn-lt"/>
                          <a:ea typeface="+mn-ea"/>
                          <a:cs typeface="+mn-cs"/>
                        </a:rPr>
                        <a:t>20</a:t>
                      </a:r>
                    </a:p>
                  </a:txBody>
                  <a:tcPr marL="9525" marR="9525" marT="9525" marB="0" anchor="b"/>
                </a:tc>
                <a:tc>
                  <a:txBody>
                    <a:bodyPr/>
                    <a:lstStyle/>
                    <a:p>
                      <a:pPr marL="0" algn="ctr" defTabSz="840791" rtl="0" eaLnBrk="1" fontAlgn="b" latinLnBrk="0" hangingPunct="1"/>
                      <a:r>
                        <a:rPr lang="en-US" sz="1800" b="1" u="none" strike="noStrike" kern="1200" dirty="0">
                          <a:solidFill>
                            <a:schemeClr val="dk1"/>
                          </a:solidFill>
                          <a:effectLst/>
                          <a:latin typeface="+mn-lt"/>
                          <a:ea typeface="+mn-ea"/>
                          <a:cs typeface="+mn-cs"/>
                        </a:rPr>
                        <a:t>4</a:t>
                      </a:r>
                    </a:p>
                  </a:txBody>
                  <a:tcPr marL="9525" marR="9525" marT="9525" marB="0" anchor="b"/>
                </a:tc>
                <a:extLst>
                  <a:ext uri="{0D108BD9-81ED-4DB2-BD59-A6C34878D82A}">
                    <a16:rowId xmlns:a16="http://schemas.microsoft.com/office/drawing/2014/main" val="1427752988"/>
                  </a:ext>
                </a:extLst>
              </a:tr>
            </a:tbl>
          </a:graphicData>
        </a:graphic>
      </p:graphicFrame>
      <p:graphicFrame>
        <p:nvGraphicFramePr>
          <p:cNvPr id="84" name="Chart 83"/>
          <p:cNvGraphicFramePr>
            <a:graphicFrameLocks/>
          </p:cNvGraphicFramePr>
          <p:nvPr>
            <p:extLst>
              <p:ext uri="{D42A27DB-BD31-4B8C-83A1-F6EECF244321}">
                <p14:modId xmlns:p14="http://schemas.microsoft.com/office/powerpoint/2010/main" val="2018027860"/>
              </p:ext>
            </p:extLst>
          </p:nvPr>
        </p:nvGraphicFramePr>
        <p:xfrm>
          <a:off x="21181426" y="16143536"/>
          <a:ext cx="5907025" cy="4004170"/>
        </p:xfrm>
        <a:graphic>
          <a:graphicData uri="http://schemas.openxmlformats.org/drawingml/2006/chart">
            <c:chart xmlns:c="http://schemas.openxmlformats.org/drawingml/2006/chart" xmlns:r="http://schemas.openxmlformats.org/officeDocument/2006/relationships" r:id="rId5"/>
          </a:graphicData>
        </a:graphic>
      </p:graphicFrame>
      <p:sp>
        <p:nvSpPr>
          <p:cNvPr id="86" name="Text Box 23"/>
          <p:cNvSpPr txBox="1">
            <a:spLocks noChangeArrowheads="1"/>
          </p:cNvSpPr>
          <p:nvPr/>
        </p:nvSpPr>
        <p:spPr bwMode="auto">
          <a:xfrm>
            <a:off x="22555505" y="23238376"/>
            <a:ext cx="10019029" cy="126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0189" tIns="210189" rIns="210189" bIns="210189" anchor="ctr" anchorCtr="1"/>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r>
              <a:rPr lang="en-US" sz="4414" b="1" dirty="0" smtClean="0">
                <a:solidFill>
                  <a:schemeClr val="accent1">
                    <a:lumMod val="50000"/>
                  </a:schemeClr>
                </a:solidFill>
                <a:latin typeface="Calibri" pitchFamily="34" charset="0"/>
              </a:rPr>
              <a:t> Important Equations and Calculations </a:t>
            </a:r>
            <a:endParaRPr lang="en-US" sz="4414" b="1" dirty="0">
              <a:solidFill>
                <a:schemeClr val="accent1">
                  <a:lumMod val="50000"/>
                </a:schemeClr>
              </a:solidFill>
              <a:latin typeface="Calibri" pitchFamily="34" charset="0"/>
            </a:endParaRPr>
          </a:p>
        </p:txBody>
      </p:sp>
      <p:sp>
        <p:nvSpPr>
          <p:cNvPr id="88" name="Text Box 139"/>
          <p:cNvSpPr txBox="1">
            <a:spLocks noChangeArrowheads="1"/>
          </p:cNvSpPr>
          <p:nvPr/>
        </p:nvSpPr>
        <p:spPr bwMode="auto">
          <a:xfrm>
            <a:off x="21181425" y="24279362"/>
            <a:ext cx="5609514" cy="2186248"/>
          </a:xfrm>
          <a:prstGeom prst="rect">
            <a:avLst/>
          </a:prstGeom>
          <a:solidFill>
            <a:schemeClr val="bg1"/>
          </a:solidFill>
          <a:ln>
            <a:noFill/>
          </a:ln>
          <a:effectLst/>
        </p:spPr>
        <p:txBody>
          <a:bodyPr wrap="square" lIns="168152" tIns="168152" rIns="168152" bIns="168152">
            <a:spAutoFit/>
          </a:bodyPr>
          <a:lstStyle/>
          <a:p>
            <a:pPr algn="just" eaLnBrk="1" hangingPunct="1"/>
            <a:r>
              <a:rPr lang="en-US" sz="3000" dirty="0" smtClean="0">
                <a:latin typeface="Times New Roman" panose="02020603050405020304" pitchFamily="18" charset="0"/>
                <a:cs typeface="Times New Roman" panose="02020603050405020304" pitchFamily="18" charset="0"/>
              </a:rPr>
              <a:t>Electrical circuit of complete system:</a:t>
            </a:r>
          </a:p>
          <a:p>
            <a:pPr algn="just" eaLnBrk="1" hangingPunct="1"/>
            <a:endParaRPr lang="en-US" sz="3000" dirty="0">
              <a:latin typeface="Times New Roman" panose="02020603050405020304" pitchFamily="18" charset="0"/>
              <a:cs typeface="Times New Roman" panose="02020603050405020304" pitchFamily="18" charset="0"/>
            </a:endParaRPr>
          </a:p>
          <a:p>
            <a:pPr algn="just" eaLnBrk="1" hangingPunct="1"/>
            <a:endParaRPr lang="en-US" sz="3000" dirty="0">
              <a:latin typeface="Times New Roman" panose="02020603050405020304" pitchFamily="18" charset="0"/>
              <a:cs typeface="Times New Roman" panose="02020603050405020304" pitchFamily="18" charset="0"/>
            </a:endParaRPr>
          </a:p>
        </p:txBody>
      </p:sp>
      <p:pic>
        <p:nvPicPr>
          <p:cNvPr id="90" name="Picture 89"/>
          <p:cNvPicPr/>
          <p:nvPr/>
        </p:nvPicPr>
        <p:blipFill>
          <a:blip r:embed="rId6" cstate="print">
            <a:extLst>
              <a:ext uri="{28A0092B-C50C-407E-A947-70E740481C1C}">
                <a14:useLocalDpi xmlns:a14="http://schemas.microsoft.com/office/drawing/2010/main" val="0"/>
              </a:ext>
            </a:extLst>
          </a:blip>
          <a:stretch>
            <a:fillRect/>
          </a:stretch>
        </p:blipFill>
        <p:spPr>
          <a:xfrm>
            <a:off x="27446817" y="24336316"/>
            <a:ext cx="2688377" cy="1667629"/>
          </a:xfrm>
          <a:prstGeom prst="rect">
            <a:avLst/>
          </a:prstGeom>
        </p:spPr>
      </p:pic>
      <p:pic>
        <p:nvPicPr>
          <p:cNvPr id="91" name="Picture 90"/>
          <p:cNvPicPr/>
          <p:nvPr/>
        </p:nvPicPr>
        <p:blipFill>
          <a:blip r:embed="rId7" cstate="print">
            <a:extLst>
              <a:ext uri="{28A0092B-C50C-407E-A947-70E740481C1C}">
                <a14:useLocalDpi xmlns:a14="http://schemas.microsoft.com/office/drawing/2010/main" val="0"/>
              </a:ext>
            </a:extLst>
          </a:blip>
          <a:stretch>
            <a:fillRect/>
          </a:stretch>
        </p:blipFill>
        <p:spPr>
          <a:xfrm>
            <a:off x="27446817" y="26231217"/>
            <a:ext cx="2688377" cy="1863512"/>
          </a:xfrm>
          <a:prstGeom prst="rect">
            <a:avLst/>
          </a:prstGeom>
        </p:spPr>
      </p:pic>
      <p:pic>
        <p:nvPicPr>
          <p:cNvPr id="20" name="Picture 19"/>
          <p:cNvPicPr>
            <a:picLocks noChangeAspect="1"/>
          </p:cNvPicPr>
          <p:nvPr/>
        </p:nvPicPr>
        <p:blipFill>
          <a:blip r:embed="rId8"/>
          <a:stretch>
            <a:fillRect/>
          </a:stretch>
        </p:blipFill>
        <p:spPr>
          <a:xfrm>
            <a:off x="30411254" y="26361650"/>
            <a:ext cx="3428054" cy="1602645"/>
          </a:xfrm>
          <a:prstGeom prst="rect">
            <a:avLst/>
          </a:prstGeom>
        </p:spPr>
      </p:pic>
      <p:pic>
        <p:nvPicPr>
          <p:cNvPr id="21" name="Picture 20"/>
          <p:cNvPicPr>
            <a:picLocks noChangeAspect="1"/>
          </p:cNvPicPr>
          <p:nvPr/>
        </p:nvPicPr>
        <p:blipFill>
          <a:blip r:embed="rId9"/>
          <a:stretch>
            <a:fillRect/>
          </a:stretch>
        </p:blipFill>
        <p:spPr>
          <a:xfrm>
            <a:off x="30544145" y="24311908"/>
            <a:ext cx="3261493" cy="1692037"/>
          </a:xfrm>
          <a:prstGeom prst="rect">
            <a:avLst/>
          </a:prstGeom>
        </p:spPr>
      </p:pic>
      <p:sp>
        <p:nvSpPr>
          <p:cNvPr id="95" name="Text Box 241"/>
          <p:cNvSpPr txBox="1">
            <a:spLocks noChangeArrowheads="1"/>
          </p:cNvSpPr>
          <p:nvPr/>
        </p:nvSpPr>
        <p:spPr bwMode="auto">
          <a:xfrm>
            <a:off x="18951817" y="12626411"/>
            <a:ext cx="10089092" cy="4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052" tIns="31526" rIns="63052" bIns="31526">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pPr algn="ctr"/>
            <a:r>
              <a:rPr lang="en-US" sz="2207" b="1" dirty="0">
                <a:solidFill>
                  <a:schemeClr val="accent1">
                    <a:lumMod val="50000"/>
                  </a:schemeClr>
                </a:solidFill>
                <a:latin typeface="Calibri" pitchFamily="34" charset="0"/>
              </a:rPr>
              <a:t>Figure </a:t>
            </a:r>
            <a:r>
              <a:rPr lang="en-US" sz="2207" b="1" dirty="0" smtClean="0">
                <a:solidFill>
                  <a:schemeClr val="accent1">
                    <a:lumMod val="50000"/>
                  </a:schemeClr>
                </a:solidFill>
                <a:latin typeface="Calibri" pitchFamily="34" charset="0"/>
              </a:rPr>
              <a:t>1.</a:t>
            </a:r>
            <a:r>
              <a:rPr lang="en-US" sz="2207" dirty="0">
                <a:solidFill>
                  <a:schemeClr val="accent1">
                    <a:lumMod val="50000"/>
                  </a:schemeClr>
                </a:solidFill>
                <a:latin typeface="Calibri" pitchFamily="34" charset="0"/>
              </a:rPr>
              <a:t> 1st stage of the </a:t>
            </a:r>
            <a:r>
              <a:rPr lang="en-US" sz="2207" dirty="0" smtClean="0">
                <a:solidFill>
                  <a:schemeClr val="accent1">
                    <a:lumMod val="50000"/>
                  </a:schemeClr>
                </a:solidFill>
                <a:latin typeface="Calibri" pitchFamily="34" charset="0"/>
              </a:rPr>
              <a:t>prototype in SolidWorks</a:t>
            </a:r>
            <a:endParaRPr lang="en-US" sz="2207" dirty="0">
              <a:solidFill>
                <a:schemeClr val="accent1">
                  <a:lumMod val="50000"/>
                </a:schemeClr>
              </a:solidFill>
              <a:latin typeface="Calibri" pitchFamily="34" charset="0"/>
            </a:endParaRPr>
          </a:p>
        </p:txBody>
      </p:sp>
      <p:pic>
        <p:nvPicPr>
          <p:cNvPr id="96" name="Picture 95"/>
          <p:cNvPicPr>
            <a:picLocks noChangeAspect="1"/>
          </p:cNvPicPr>
          <p:nvPr/>
        </p:nvPicPr>
        <p:blipFill>
          <a:blip r:embed="rId10"/>
          <a:stretch>
            <a:fillRect/>
          </a:stretch>
        </p:blipFill>
        <p:spPr>
          <a:xfrm>
            <a:off x="27695311" y="7826357"/>
            <a:ext cx="5902866" cy="4572000"/>
          </a:xfrm>
          <a:prstGeom prst="rect">
            <a:avLst/>
          </a:prstGeom>
        </p:spPr>
      </p:pic>
      <p:pic>
        <p:nvPicPr>
          <p:cNvPr id="97" name="Picture 96"/>
          <p:cNvPicPr/>
          <p:nvPr/>
        </p:nvPicPr>
        <p:blipFill>
          <a:blip r:embed="rId11" cstate="print">
            <a:extLst>
              <a:ext uri="{28A0092B-C50C-407E-A947-70E740481C1C}">
                <a14:useLocalDpi xmlns:a14="http://schemas.microsoft.com/office/drawing/2010/main" val="0"/>
              </a:ext>
            </a:extLst>
          </a:blip>
          <a:stretch>
            <a:fillRect/>
          </a:stretch>
        </p:blipFill>
        <p:spPr>
          <a:xfrm>
            <a:off x="21181427" y="7876606"/>
            <a:ext cx="5907024" cy="4572000"/>
          </a:xfrm>
          <a:prstGeom prst="rect">
            <a:avLst/>
          </a:prstGeom>
        </p:spPr>
      </p:pic>
      <p:pic>
        <p:nvPicPr>
          <p:cNvPr id="98" name="Content Placeholder 6" descr="A picture containing text&#10;&#10;Description automatically generated">
            <a:extLst>
              <a:ext uri="{FF2B5EF4-FFF2-40B4-BE49-F238E27FC236}">
                <a16:creationId xmlns:a16="http://schemas.microsoft.com/office/drawing/2014/main" id="{40E31BA3-974A-297C-3A1B-A260249BD633}"/>
              </a:ext>
            </a:extLst>
          </p:cNvPr>
          <p:cNvPicPr/>
          <p:nvPr/>
        </p:nvPicPr>
        <p:blipFill>
          <a:blip r:embed="rId12"/>
          <a:stretch>
            <a:fillRect/>
          </a:stretch>
        </p:blipFill>
        <p:spPr>
          <a:xfrm rot="5400000">
            <a:off x="23199266" y="11130271"/>
            <a:ext cx="1871345" cy="5907024"/>
          </a:xfrm>
          <a:prstGeom prst="rect">
            <a:avLst/>
          </a:prstGeom>
        </p:spPr>
      </p:pic>
      <p:sp>
        <p:nvSpPr>
          <p:cNvPr id="99" name="Text Box 241"/>
          <p:cNvSpPr txBox="1">
            <a:spLocks noChangeArrowheads="1"/>
          </p:cNvSpPr>
          <p:nvPr/>
        </p:nvSpPr>
        <p:spPr bwMode="auto">
          <a:xfrm>
            <a:off x="25837053" y="12702197"/>
            <a:ext cx="10089092" cy="4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052" tIns="31526" rIns="63052" bIns="31526">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pPr algn="ctr"/>
            <a:r>
              <a:rPr lang="en-US" sz="2207" b="1" dirty="0">
                <a:solidFill>
                  <a:schemeClr val="accent1">
                    <a:lumMod val="50000"/>
                  </a:schemeClr>
                </a:solidFill>
                <a:latin typeface="Calibri" pitchFamily="34" charset="0"/>
              </a:rPr>
              <a:t>Figure 2.</a:t>
            </a:r>
            <a:r>
              <a:rPr lang="en-US" sz="2207" dirty="0">
                <a:solidFill>
                  <a:schemeClr val="accent1">
                    <a:lumMod val="50000"/>
                  </a:schemeClr>
                </a:solidFill>
                <a:latin typeface="Calibri" pitchFamily="34" charset="0"/>
              </a:rPr>
              <a:t> 2nd Stage of the </a:t>
            </a:r>
            <a:r>
              <a:rPr lang="en-US" sz="2207" dirty="0" smtClean="0">
                <a:solidFill>
                  <a:schemeClr val="accent1">
                    <a:lumMod val="50000"/>
                  </a:schemeClr>
                </a:solidFill>
                <a:latin typeface="Calibri" pitchFamily="34" charset="0"/>
              </a:rPr>
              <a:t>Prototype in SolidWorks</a:t>
            </a:r>
            <a:endParaRPr lang="en-US" sz="2207" dirty="0">
              <a:solidFill>
                <a:schemeClr val="accent1">
                  <a:lumMod val="50000"/>
                </a:schemeClr>
              </a:solidFill>
              <a:latin typeface="Calibri" pitchFamily="34" charset="0"/>
            </a:endParaRPr>
          </a:p>
        </p:txBody>
      </p:sp>
      <p:pic>
        <p:nvPicPr>
          <p:cNvPr id="100" name="Picture 99"/>
          <p:cNvPicPr/>
          <p:nvPr/>
        </p:nvPicPr>
        <p:blipFill>
          <a:blip r:embed="rId13">
            <a:extLst>
              <a:ext uri="{28A0092B-C50C-407E-A947-70E740481C1C}">
                <a14:useLocalDpi xmlns:a14="http://schemas.microsoft.com/office/drawing/2010/main" val="0"/>
              </a:ext>
            </a:extLst>
          </a:blip>
          <a:stretch>
            <a:fillRect/>
          </a:stretch>
        </p:blipFill>
        <p:spPr>
          <a:xfrm>
            <a:off x="27695310" y="13148108"/>
            <a:ext cx="5902867" cy="1871346"/>
          </a:xfrm>
          <a:prstGeom prst="rect">
            <a:avLst/>
          </a:prstGeom>
        </p:spPr>
      </p:pic>
      <p:sp>
        <p:nvSpPr>
          <p:cNvPr id="101" name="Text Box 241"/>
          <p:cNvSpPr txBox="1">
            <a:spLocks noChangeArrowheads="1"/>
          </p:cNvSpPr>
          <p:nvPr/>
        </p:nvSpPr>
        <p:spPr bwMode="auto">
          <a:xfrm>
            <a:off x="19090393" y="15103183"/>
            <a:ext cx="10089092" cy="4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052" tIns="31526" rIns="63052" bIns="31526">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pPr algn="ctr"/>
            <a:r>
              <a:rPr lang="en-US" sz="2207" b="1" dirty="0">
                <a:solidFill>
                  <a:schemeClr val="accent1">
                    <a:lumMod val="50000"/>
                  </a:schemeClr>
                </a:solidFill>
                <a:latin typeface="Calibri" pitchFamily="34" charset="0"/>
              </a:rPr>
              <a:t>Figure 3</a:t>
            </a:r>
            <a:r>
              <a:rPr lang="en-US" sz="2207" b="1" dirty="0" smtClean="0">
                <a:solidFill>
                  <a:schemeClr val="accent1">
                    <a:lumMod val="50000"/>
                  </a:schemeClr>
                </a:solidFill>
                <a:latin typeface="Calibri" pitchFamily="34" charset="0"/>
              </a:rPr>
              <a:t>.</a:t>
            </a:r>
            <a:r>
              <a:rPr lang="en-US" sz="2207" dirty="0" smtClean="0">
                <a:solidFill>
                  <a:schemeClr val="accent1">
                    <a:lumMod val="50000"/>
                  </a:schemeClr>
                </a:solidFill>
                <a:latin typeface="Calibri" pitchFamily="34" charset="0"/>
              </a:rPr>
              <a:t> </a:t>
            </a:r>
            <a:r>
              <a:rPr lang="en-US" sz="2207" dirty="0">
                <a:solidFill>
                  <a:schemeClr val="accent1">
                    <a:lumMod val="50000"/>
                  </a:schemeClr>
                </a:solidFill>
                <a:latin typeface="Calibri" pitchFamily="34" charset="0"/>
              </a:rPr>
              <a:t>1st stage of </a:t>
            </a:r>
            <a:r>
              <a:rPr lang="en-US" sz="2207" dirty="0" smtClean="0">
                <a:solidFill>
                  <a:schemeClr val="accent1">
                    <a:lumMod val="50000"/>
                  </a:schemeClr>
                </a:solidFill>
                <a:latin typeface="Calibri" pitchFamily="34" charset="0"/>
              </a:rPr>
              <a:t>the actual </a:t>
            </a:r>
            <a:r>
              <a:rPr lang="en-US" sz="2207" dirty="0">
                <a:solidFill>
                  <a:schemeClr val="accent1">
                    <a:lumMod val="50000"/>
                  </a:schemeClr>
                </a:solidFill>
                <a:latin typeface="Calibri" pitchFamily="34" charset="0"/>
              </a:rPr>
              <a:t>prototype </a:t>
            </a:r>
            <a:endParaRPr lang="en-US" sz="2207" dirty="0">
              <a:solidFill>
                <a:schemeClr val="accent1">
                  <a:lumMod val="50000"/>
                </a:schemeClr>
              </a:solidFill>
              <a:latin typeface="Calibri" pitchFamily="34" charset="0"/>
            </a:endParaRPr>
          </a:p>
        </p:txBody>
      </p:sp>
      <p:sp>
        <p:nvSpPr>
          <p:cNvPr id="102" name="Text Box 241"/>
          <p:cNvSpPr txBox="1">
            <a:spLocks noChangeArrowheads="1"/>
          </p:cNvSpPr>
          <p:nvPr/>
        </p:nvSpPr>
        <p:spPr bwMode="auto">
          <a:xfrm>
            <a:off x="25720261" y="15139171"/>
            <a:ext cx="10089092" cy="4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052" tIns="31526" rIns="63052" bIns="31526">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pPr algn="ctr"/>
            <a:r>
              <a:rPr lang="en-US" sz="2207" b="1" dirty="0">
                <a:solidFill>
                  <a:schemeClr val="accent1">
                    <a:lumMod val="50000"/>
                  </a:schemeClr>
                </a:solidFill>
                <a:latin typeface="Calibri" pitchFamily="34" charset="0"/>
              </a:rPr>
              <a:t>Figure </a:t>
            </a:r>
            <a:r>
              <a:rPr lang="en-US" sz="2207" b="1" dirty="0" smtClean="0">
                <a:solidFill>
                  <a:schemeClr val="accent1">
                    <a:lumMod val="50000"/>
                  </a:schemeClr>
                </a:solidFill>
                <a:latin typeface="Calibri" pitchFamily="34" charset="0"/>
              </a:rPr>
              <a:t>4 </a:t>
            </a:r>
            <a:r>
              <a:rPr lang="en-US" sz="2207" dirty="0" smtClean="0">
                <a:solidFill>
                  <a:schemeClr val="accent1">
                    <a:lumMod val="50000"/>
                  </a:schemeClr>
                </a:solidFill>
                <a:latin typeface="Calibri" pitchFamily="34" charset="0"/>
              </a:rPr>
              <a:t>2nd </a:t>
            </a:r>
            <a:r>
              <a:rPr lang="en-US" sz="2207" dirty="0">
                <a:solidFill>
                  <a:schemeClr val="accent1">
                    <a:lumMod val="50000"/>
                  </a:schemeClr>
                </a:solidFill>
                <a:latin typeface="Calibri" pitchFamily="34" charset="0"/>
              </a:rPr>
              <a:t>Stage </a:t>
            </a:r>
            <a:r>
              <a:rPr lang="en-US" sz="2207" dirty="0" smtClean="0">
                <a:solidFill>
                  <a:schemeClr val="accent1">
                    <a:lumMod val="50000"/>
                  </a:schemeClr>
                </a:solidFill>
                <a:latin typeface="Calibri" pitchFamily="34" charset="0"/>
              </a:rPr>
              <a:t>of actual </a:t>
            </a:r>
            <a:r>
              <a:rPr lang="en-US" sz="2207" dirty="0">
                <a:solidFill>
                  <a:schemeClr val="accent1">
                    <a:lumMod val="50000"/>
                  </a:schemeClr>
                </a:solidFill>
                <a:latin typeface="Calibri" pitchFamily="34" charset="0"/>
              </a:rPr>
              <a:t>the Prototype</a:t>
            </a:r>
            <a:endParaRPr lang="en-US" sz="2207" dirty="0">
              <a:solidFill>
                <a:schemeClr val="accent1">
                  <a:lumMod val="50000"/>
                </a:schemeClr>
              </a:solidFill>
              <a:latin typeface="Calibri" pitchFamily="34" charset="0"/>
            </a:endParaRPr>
          </a:p>
        </p:txBody>
      </p:sp>
      <p:pic>
        <p:nvPicPr>
          <p:cNvPr id="103" name="Picture 102"/>
          <p:cNvPicPr/>
          <p:nvPr/>
        </p:nvPicPr>
        <p:blipFill>
          <a:blip r:embed="rId14" cstate="print">
            <a:extLst>
              <a:ext uri="{28A0092B-C50C-407E-A947-70E740481C1C}">
                <a14:useLocalDpi xmlns:a14="http://schemas.microsoft.com/office/drawing/2010/main" val="0"/>
              </a:ext>
            </a:extLst>
          </a:blip>
          <a:stretch>
            <a:fillRect/>
          </a:stretch>
        </p:blipFill>
        <p:spPr>
          <a:xfrm>
            <a:off x="27467558" y="28322001"/>
            <a:ext cx="2694413" cy="1874818"/>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1234505883"/>
              </p:ext>
            </p:extLst>
          </p:nvPr>
        </p:nvGraphicFramePr>
        <p:xfrm>
          <a:off x="30345773" y="28697974"/>
          <a:ext cx="3478181" cy="1128459"/>
        </p:xfrm>
        <a:graphic>
          <a:graphicData uri="http://schemas.openxmlformats.org/drawingml/2006/table">
            <a:tbl>
              <a:tblPr firstRow="1" firstCol="1" bandRow="1">
                <a:tableStyleId>{5C22544A-7EE6-4342-B048-85BDC9FD1C3A}</a:tableStyleId>
              </a:tblPr>
              <a:tblGrid>
                <a:gridCol w="589903">
                  <a:extLst>
                    <a:ext uri="{9D8B030D-6E8A-4147-A177-3AD203B41FA5}">
                      <a16:colId xmlns:a16="http://schemas.microsoft.com/office/drawing/2014/main" val="339087830"/>
                    </a:ext>
                  </a:extLst>
                </a:gridCol>
                <a:gridCol w="923958">
                  <a:extLst>
                    <a:ext uri="{9D8B030D-6E8A-4147-A177-3AD203B41FA5}">
                      <a16:colId xmlns:a16="http://schemas.microsoft.com/office/drawing/2014/main" val="3125229283"/>
                    </a:ext>
                  </a:extLst>
                </a:gridCol>
                <a:gridCol w="982160">
                  <a:extLst>
                    <a:ext uri="{9D8B030D-6E8A-4147-A177-3AD203B41FA5}">
                      <a16:colId xmlns:a16="http://schemas.microsoft.com/office/drawing/2014/main" val="1728472269"/>
                    </a:ext>
                  </a:extLst>
                </a:gridCol>
                <a:gridCol w="982160">
                  <a:extLst>
                    <a:ext uri="{9D8B030D-6E8A-4147-A177-3AD203B41FA5}">
                      <a16:colId xmlns:a16="http://schemas.microsoft.com/office/drawing/2014/main" val="961536554"/>
                    </a:ext>
                  </a:extLst>
                </a:gridCol>
              </a:tblGrid>
              <a:tr h="91440">
                <a:tc>
                  <a:txBody>
                    <a:bodyPr/>
                    <a:lstStyle/>
                    <a:p>
                      <a:pPr marL="0" marR="0" algn="ctr">
                        <a:lnSpc>
                          <a:spcPct val="15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Name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Type</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Min</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200">
                          <a:effectLst/>
                          <a:latin typeface="Times New Roman" panose="02020603050405020304" pitchFamily="18" charset="0"/>
                          <a:cs typeface="Times New Roman" panose="02020603050405020304" pitchFamily="18" charset="0"/>
                        </a:rPr>
                        <a:t>Max</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54646715"/>
                  </a:ext>
                </a:extLst>
              </a:tr>
              <a:tr h="0">
                <a:tc>
                  <a:txBody>
                    <a:bodyPr/>
                    <a:lstStyle/>
                    <a:p>
                      <a:pPr marL="0" marR="0" algn="ctr">
                        <a:lnSpc>
                          <a:spcPct val="150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Stress1</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VON: </a:t>
                      </a:r>
                      <a:r>
                        <a:rPr lang="en-US" sz="1000" dirty="0" smtClean="0">
                          <a:effectLst/>
                          <a:latin typeface="Times New Roman" panose="02020603050405020304" pitchFamily="18" charset="0"/>
                          <a:cs typeface="Times New Roman" panose="02020603050405020304" pitchFamily="18" charset="0"/>
                        </a:rPr>
                        <a:t>Stress </a:t>
                      </a:r>
                      <a:r>
                        <a:rPr lang="en-US" sz="1000" dirty="0">
                          <a:effectLst/>
                          <a:latin typeface="Times New Roman" panose="02020603050405020304" pitchFamily="18" charset="0"/>
                          <a:cs typeface="Times New Roman" panose="02020603050405020304" pitchFamily="18" charset="0"/>
                        </a:rPr>
                        <a:t>at Step No: </a:t>
                      </a:r>
                      <a:r>
                        <a:rPr lang="en-US" sz="1000" dirty="0" smtClean="0">
                          <a:effectLst/>
                          <a:latin typeface="Times New Roman" panose="02020603050405020304" pitchFamily="18" charset="0"/>
                          <a:cs typeface="Times New Roman" panose="02020603050405020304" pitchFamily="18" charset="0"/>
                        </a:rPr>
                        <a:t>7</a:t>
                      </a:r>
                    </a:p>
                    <a:p>
                      <a:pPr marL="0" marR="0" algn="ctr">
                        <a:lnSpc>
                          <a:spcPct val="150000"/>
                        </a:lnSpc>
                        <a:spcBef>
                          <a:spcPts val="0"/>
                        </a:spcBef>
                        <a:spcAft>
                          <a:spcPts val="0"/>
                        </a:spcAft>
                      </a:pPr>
                      <a:r>
                        <a:rPr lang="en-US" sz="1000" dirty="0" smtClean="0">
                          <a:effectLst/>
                          <a:latin typeface="Times New Roman" panose="02020603050405020304" pitchFamily="18" charset="0"/>
                          <a:cs typeface="Times New Roman" panose="02020603050405020304" pitchFamily="18" charset="0"/>
                        </a:rPr>
                        <a:t>(</a:t>
                      </a:r>
                      <a:r>
                        <a:rPr lang="en-US" sz="1000" dirty="0">
                          <a:effectLst/>
                          <a:latin typeface="Times New Roman" panose="02020603050405020304" pitchFamily="18" charset="0"/>
                          <a:cs typeface="Times New Roman" panose="02020603050405020304" pitchFamily="18" charset="0"/>
                        </a:rPr>
                        <a:t>1.72769e-314 Seconds)</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000" dirty="0" smtClean="0">
                          <a:effectLst/>
                          <a:latin typeface="Times New Roman" panose="02020603050405020304" pitchFamily="18" charset="0"/>
                          <a:cs typeface="Times New Roman" panose="02020603050405020304" pitchFamily="18" charset="0"/>
                        </a:rPr>
                        <a:t>8.112e+00 N/m^2</a:t>
                      </a:r>
                      <a:endParaRPr lang="en-US" sz="12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000" dirty="0" smtClean="0">
                          <a:effectLst/>
                          <a:latin typeface="Times New Roman" panose="02020603050405020304" pitchFamily="18" charset="0"/>
                          <a:cs typeface="Times New Roman" panose="02020603050405020304" pitchFamily="18" charset="0"/>
                        </a:rPr>
                        <a:t>1.711e+09</a:t>
                      </a:r>
                    </a:p>
                    <a:p>
                      <a:pPr marL="0" marR="0" algn="ctr">
                        <a:lnSpc>
                          <a:spcPct val="150000"/>
                        </a:lnSpc>
                        <a:spcBef>
                          <a:spcPts val="0"/>
                        </a:spcBef>
                        <a:spcAft>
                          <a:spcPts val="0"/>
                        </a:spcAft>
                      </a:pPr>
                      <a:r>
                        <a:rPr lang="en-US" sz="1000" dirty="0" smtClean="0">
                          <a:effectLst/>
                          <a:latin typeface="Times New Roman" panose="02020603050405020304" pitchFamily="18" charset="0"/>
                          <a:cs typeface="Times New Roman" panose="02020603050405020304" pitchFamily="18" charset="0"/>
                        </a:rPr>
                        <a:t>N/m^2</a:t>
                      </a:r>
                      <a:endParaRPr lang="en-US" sz="120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3747583"/>
                  </a:ext>
                </a:extLst>
              </a:tr>
            </a:tbl>
          </a:graphicData>
        </a:graphic>
      </p:graphicFrame>
      <p:pic>
        <p:nvPicPr>
          <p:cNvPr id="26" name="Picture 25"/>
          <p:cNvPicPr>
            <a:picLocks noChangeAspect="1"/>
          </p:cNvPicPr>
          <p:nvPr/>
        </p:nvPicPr>
        <p:blipFill>
          <a:blip r:embed="rId15"/>
          <a:stretch>
            <a:fillRect/>
          </a:stretch>
        </p:blipFill>
        <p:spPr>
          <a:xfrm>
            <a:off x="9124384" y="7607946"/>
            <a:ext cx="4895896" cy="4031550"/>
          </a:xfrm>
          <a:prstGeom prst="rect">
            <a:avLst/>
          </a:prstGeom>
        </p:spPr>
      </p:pic>
      <p:sp>
        <p:nvSpPr>
          <p:cNvPr id="107" name="Text Box 241"/>
          <p:cNvSpPr txBox="1">
            <a:spLocks noChangeArrowheads="1"/>
          </p:cNvSpPr>
          <p:nvPr/>
        </p:nvSpPr>
        <p:spPr bwMode="auto">
          <a:xfrm>
            <a:off x="9124384" y="11647458"/>
            <a:ext cx="4895896" cy="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052" tIns="31526" rIns="63052" bIns="31526">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pPr algn="ctr"/>
            <a:r>
              <a:rPr lang="en-US" sz="1800" b="1" dirty="0">
                <a:solidFill>
                  <a:schemeClr val="accent1">
                    <a:lumMod val="50000"/>
                  </a:schemeClr>
                </a:solidFill>
                <a:latin typeface="Calibri" pitchFamily="34" charset="0"/>
              </a:rPr>
              <a:t>Figure </a:t>
            </a:r>
            <a:r>
              <a:rPr lang="en-US" sz="1800" b="1" dirty="0" smtClean="0">
                <a:solidFill>
                  <a:schemeClr val="accent1">
                    <a:lumMod val="50000"/>
                  </a:schemeClr>
                </a:solidFill>
                <a:latin typeface="Calibri" pitchFamily="34" charset="0"/>
              </a:rPr>
              <a:t>1.</a:t>
            </a:r>
            <a:r>
              <a:rPr lang="en-US" sz="1800" dirty="0">
                <a:solidFill>
                  <a:schemeClr val="accent1">
                    <a:lumMod val="50000"/>
                  </a:schemeClr>
                </a:solidFill>
                <a:latin typeface="Calibri" pitchFamily="34" charset="0"/>
              </a:rPr>
              <a:t> </a:t>
            </a:r>
            <a:r>
              <a:rPr lang="en-US" sz="1800" dirty="0" smtClean="0">
                <a:solidFill>
                  <a:schemeClr val="accent1">
                    <a:lumMod val="50000"/>
                  </a:schemeClr>
                </a:solidFill>
                <a:latin typeface="Calibri" pitchFamily="34" charset="0"/>
              </a:rPr>
              <a:t>Traffic volume and distribution</a:t>
            </a:r>
            <a:endParaRPr lang="en-US" sz="1800" dirty="0">
              <a:solidFill>
                <a:schemeClr val="accent1">
                  <a:lumMod val="50000"/>
                </a:schemeClr>
              </a:solidFill>
              <a:latin typeface="Calibri" pitchFamily="34" charset="0"/>
            </a:endParaRPr>
          </a:p>
        </p:txBody>
      </p:sp>
      <p:pic>
        <p:nvPicPr>
          <p:cNvPr id="28" name="Picture 27"/>
          <p:cNvPicPr>
            <a:picLocks noChangeAspect="1"/>
          </p:cNvPicPr>
          <p:nvPr/>
        </p:nvPicPr>
        <p:blipFill rotWithShape="1">
          <a:blip r:embed="rId16">
            <a:extLst>
              <a:ext uri="{28A0092B-C50C-407E-A947-70E740481C1C}">
                <a14:useLocalDpi xmlns:a14="http://schemas.microsoft.com/office/drawing/2010/main" val="0"/>
              </a:ext>
            </a:extLst>
          </a:blip>
          <a:srcRect l="11463" t="7500" b="19091"/>
          <a:stretch/>
        </p:blipFill>
        <p:spPr>
          <a:xfrm>
            <a:off x="14182863" y="7643486"/>
            <a:ext cx="6031809" cy="3975844"/>
          </a:xfrm>
          <a:prstGeom prst="rect">
            <a:avLst/>
          </a:prstGeom>
        </p:spPr>
      </p:pic>
      <p:pic>
        <p:nvPicPr>
          <p:cNvPr id="29" name="Picture 28"/>
          <p:cNvPicPr>
            <a:picLocks noChangeAspect="1"/>
          </p:cNvPicPr>
          <p:nvPr/>
        </p:nvPicPr>
        <p:blipFill rotWithShape="1">
          <a:blip r:embed="rId17">
            <a:extLst>
              <a:ext uri="{28A0092B-C50C-407E-A947-70E740481C1C}">
                <a14:useLocalDpi xmlns:a14="http://schemas.microsoft.com/office/drawing/2010/main" val="0"/>
              </a:ext>
            </a:extLst>
          </a:blip>
          <a:srcRect l="10422" t="9591" r="7506" b="1302"/>
          <a:stretch/>
        </p:blipFill>
        <p:spPr>
          <a:xfrm>
            <a:off x="9059824" y="12248825"/>
            <a:ext cx="5581413" cy="3753151"/>
          </a:xfrm>
          <a:prstGeom prst="rect">
            <a:avLst/>
          </a:prstGeom>
        </p:spPr>
      </p:pic>
      <p:pic>
        <p:nvPicPr>
          <p:cNvPr id="31" name="Picture 30"/>
          <p:cNvPicPr>
            <a:picLocks noChangeAspect="1"/>
          </p:cNvPicPr>
          <p:nvPr/>
        </p:nvPicPr>
        <p:blipFill rotWithShape="1">
          <a:blip r:embed="rId18">
            <a:extLst>
              <a:ext uri="{28A0092B-C50C-407E-A947-70E740481C1C}">
                <a14:useLocalDpi xmlns:a14="http://schemas.microsoft.com/office/drawing/2010/main" val="0"/>
              </a:ext>
            </a:extLst>
          </a:blip>
          <a:srcRect t="4825"/>
          <a:stretch/>
        </p:blipFill>
        <p:spPr>
          <a:xfrm>
            <a:off x="14735063" y="12248825"/>
            <a:ext cx="5896101" cy="3769805"/>
          </a:xfrm>
          <a:prstGeom prst="rect">
            <a:avLst/>
          </a:prstGeom>
        </p:spPr>
      </p:pic>
      <p:pic>
        <p:nvPicPr>
          <p:cNvPr id="32" name="Picture 31"/>
          <p:cNvPicPr>
            <a:picLocks noChangeAspect="1"/>
          </p:cNvPicPr>
          <p:nvPr/>
        </p:nvPicPr>
        <p:blipFill rotWithShape="1">
          <a:blip r:embed="rId19"/>
          <a:srcRect l="876" t="11620" r="7917" b="12084"/>
          <a:stretch/>
        </p:blipFill>
        <p:spPr>
          <a:xfrm>
            <a:off x="9032951" y="16502523"/>
            <a:ext cx="11644459" cy="4646047"/>
          </a:xfrm>
          <a:prstGeom prst="rect">
            <a:avLst/>
          </a:prstGeom>
        </p:spPr>
      </p:pic>
      <p:sp>
        <p:nvSpPr>
          <p:cNvPr id="34" name="AutoShape 4" descr="blob:https://web.whatsapp.com/cbe678cc-48c2-4f82-9b8f-441099bb8fc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5" name="Picture 3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30429" y="22733709"/>
            <a:ext cx="5801627" cy="3290161"/>
          </a:xfrm>
          <a:prstGeom prst="rect">
            <a:avLst/>
          </a:prstGeom>
        </p:spPr>
      </p:pic>
      <p:pic>
        <p:nvPicPr>
          <p:cNvPr id="36" name="Picture 3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100637" y="22698815"/>
            <a:ext cx="5779104" cy="3250308"/>
          </a:xfrm>
          <a:prstGeom prst="rect">
            <a:avLst/>
          </a:prstGeom>
        </p:spPr>
      </p:pic>
      <p:sp>
        <p:nvSpPr>
          <p:cNvPr id="118" name="Text Box 241"/>
          <p:cNvSpPr txBox="1">
            <a:spLocks noChangeArrowheads="1"/>
          </p:cNvSpPr>
          <p:nvPr/>
        </p:nvSpPr>
        <p:spPr bwMode="auto">
          <a:xfrm>
            <a:off x="14618985" y="11633239"/>
            <a:ext cx="5290485" cy="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052" tIns="31526" rIns="63052" bIns="31526">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pPr algn="ctr"/>
            <a:r>
              <a:rPr lang="en-US" sz="1800" b="1" dirty="0">
                <a:solidFill>
                  <a:schemeClr val="accent1">
                    <a:lumMod val="50000"/>
                  </a:schemeClr>
                </a:solidFill>
                <a:latin typeface="Calibri" pitchFamily="34" charset="0"/>
              </a:rPr>
              <a:t>Figure </a:t>
            </a:r>
            <a:r>
              <a:rPr lang="en-US" sz="1800" b="1" dirty="0" smtClean="0">
                <a:solidFill>
                  <a:schemeClr val="accent1">
                    <a:lumMod val="50000"/>
                  </a:schemeClr>
                </a:solidFill>
                <a:latin typeface="Calibri" pitchFamily="34" charset="0"/>
              </a:rPr>
              <a:t>2.</a:t>
            </a:r>
            <a:r>
              <a:rPr lang="en-US" sz="1800" dirty="0" smtClean="0">
                <a:solidFill>
                  <a:schemeClr val="accent1">
                    <a:lumMod val="50000"/>
                  </a:schemeClr>
                </a:solidFill>
                <a:latin typeface="Calibri" pitchFamily="34" charset="0"/>
              </a:rPr>
              <a:t> Actual situation of Al-</a:t>
            </a:r>
            <a:r>
              <a:rPr lang="en-US" sz="1800" dirty="0" err="1" smtClean="0">
                <a:solidFill>
                  <a:schemeClr val="accent1">
                    <a:lumMod val="50000"/>
                  </a:schemeClr>
                </a:solidFill>
                <a:latin typeface="Calibri" pitchFamily="34" charset="0"/>
              </a:rPr>
              <a:t>ssadafah</a:t>
            </a:r>
            <a:r>
              <a:rPr lang="en-US" sz="1800" dirty="0" smtClean="0">
                <a:solidFill>
                  <a:schemeClr val="accent1">
                    <a:lumMod val="50000"/>
                  </a:schemeClr>
                </a:solidFill>
                <a:latin typeface="Calibri" pitchFamily="34" charset="0"/>
              </a:rPr>
              <a:t> roundabout</a:t>
            </a:r>
            <a:endParaRPr lang="en-US" sz="1800" dirty="0">
              <a:solidFill>
                <a:schemeClr val="accent1">
                  <a:lumMod val="50000"/>
                </a:schemeClr>
              </a:solidFill>
              <a:latin typeface="Calibri" pitchFamily="34" charset="0"/>
            </a:endParaRPr>
          </a:p>
        </p:txBody>
      </p:sp>
      <p:sp>
        <p:nvSpPr>
          <p:cNvPr id="119" name="Text Box 241"/>
          <p:cNvSpPr txBox="1">
            <a:spLocks noChangeArrowheads="1"/>
          </p:cNvSpPr>
          <p:nvPr/>
        </p:nvSpPr>
        <p:spPr bwMode="auto">
          <a:xfrm>
            <a:off x="9232308" y="16012375"/>
            <a:ext cx="4895896" cy="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052" tIns="31526" rIns="63052" bIns="31526">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pPr algn="ctr"/>
            <a:r>
              <a:rPr lang="en-US" sz="1800" b="1" dirty="0">
                <a:solidFill>
                  <a:schemeClr val="accent1">
                    <a:lumMod val="50000"/>
                  </a:schemeClr>
                </a:solidFill>
                <a:latin typeface="Calibri" pitchFamily="34" charset="0"/>
              </a:rPr>
              <a:t>Figure 3</a:t>
            </a:r>
            <a:r>
              <a:rPr lang="en-US" sz="1800" b="1" dirty="0" smtClean="0">
                <a:solidFill>
                  <a:schemeClr val="accent1">
                    <a:lumMod val="50000"/>
                  </a:schemeClr>
                </a:solidFill>
                <a:latin typeface="Calibri" pitchFamily="34" charset="0"/>
              </a:rPr>
              <a:t>.</a:t>
            </a:r>
            <a:r>
              <a:rPr lang="en-US" sz="1800" dirty="0" smtClean="0">
                <a:solidFill>
                  <a:schemeClr val="accent1">
                    <a:lumMod val="50000"/>
                  </a:schemeClr>
                </a:solidFill>
                <a:latin typeface="Calibri" pitchFamily="34" charset="0"/>
              </a:rPr>
              <a:t> First proposal </a:t>
            </a:r>
            <a:endParaRPr lang="en-US" sz="1800" dirty="0">
              <a:solidFill>
                <a:schemeClr val="accent1">
                  <a:lumMod val="50000"/>
                </a:schemeClr>
              </a:solidFill>
              <a:latin typeface="Calibri" pitchFamily="34" charset="0"/>
            </a:endParaRPr>
          </a:p>
        </p:txBody>
      </p:sp>
      <p:sp>
        <p:nvSpPr>
          <p:cNvPr id="121" name="Text Box 241"/>
          <p:cNvSpPr txBox="1">
            <a:spLocks noChangeArrowheads="1"/>
          </p:cNvSpPr>
          <p:nvPr/>
        </p:nvSpPr>
        <p:spPr bwMode="auto">
          <a:xfrm>
            <a:off x="15318776" y="16026101"/>
            <a:ext cx="4895896" cy="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052" tIns="31526" rIns="63052" bIns="31526">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pPr algn="ctr"/>
            <a:r>
              <a:rPr lang="en-US" sz="1800" b="1" dirty="0">
                <a:solidFill>
                  <a:schemeClr val="accent1">
                    <a:lumMod val="50000"/>
                  </a:schemeClr>
                </a:solidFill>
                <a:latin typeface="Calibri" pitchFamily="34" charset="0"/>
              </a:rPr>
              <a:t>Figure </a:t>
            </a:r>
            <a:r>
              <a:rPr lang="en-US" sz="1800" b="1" dirty="0" smtClean="0">
                <a:solidFill>
                  <a:schemeClr val="accent1">
                    <a:lumMod val="50000"/>
                  </a:schemeClr>
                </a:solidFill>
                <a:latin typeface="Calibri" pitchFamily="34" charset="0"/>
              </a:rPr>
              <a:t>4.</a:t>
            </a:r>
            <a:r>
              <a:rPr lang="en-US" sz="1800" dirty="0" smtClean="0">
                <a:solidFill>
                  <a:schemeClr val="accent1">
                    <a:lumMod val="50000"/>
                  </a:schemeClr>
                </a:solidFill>
                <a:latin typeface="Calibri" pitchFamily="34" charset="0"/>
              </a:rPr>
              <a:t> Second proposal </a:t>
            </a:r>
            <a:endParaRPr lang="en-US" sz="1800" dirty="0">
              <a:solidFill>
                <a:schemeClr val="accent1">
                  <a:lumMod val="50000"/>
                </a:schemeClr>
              </a:solidFill>
              <a:latin typeface="Calibri" pitchFamily="34" charset="0"/>
            </a:endParaRPr>
          </a:p>
        </p:txBody>
      </p:sp>
      <p:sp>
        <p:nvSpPr>
          <p:cNvPr id="54" name="Rounded Rectangle 53"/>
          <p:cNvSpPr/>
          <p:nvPr/>
        </p:nvSpPr>
        <p:spPr bwMode="auto">
          <a:xfrm>
            <a:off x="14273654" y="8721704"/>
            <a:ext cx="1767330" cy="1168551"/>
          </a:xfrm>
          <a:prstGeom prst="roundRect">
            <a:avLst/>
          </a:prstGeom>
          <a:ln>
            <a:solidFill>
              <a:schemeClr val="tx1">
                <a:lumMod val="65000"/>
                <a:lumOff val="35000"/>
              </a:schemeClr>
            </a:solidFill>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285750" marR="0" indent="-285750" algn="l" defTabSz="4389438" rtl="0" eaLnBrk="1" fontAlgn="base" latinLnBrk="0" hangingPunct="1">
              <a:lnSpc>
                <a:spcPct val="100000"/>
              </a:lnSpc>
              <a:spcBef>
                <a:spcPct val="0"/>
              </a:spcBef>
              <a:spcAft>
                <a:spcPct val="0"/>
              </a:spcAft>
              <a:buClrTx/>
              <a:buSzTx/>
              <a:buFont typeface="Arial" panose="020B0604020202020204" pitchFamily="34" charset="0"/>
              <a:buChar char="•"/>
              <a:tabLst/>
            </a:pPr>
            <a:r>
              <a:rPr lang="en-US" sz="1300" dirty="0" smtClean="0"/>
              <a:t>4 Signals outside the roundabout</a:t>
            </a:r>
          </a:p>
          <a:p>
            <a:pPr marL="285750" indent="-285750" defTabSz="4389438">
              <a:buFont typeface="Arial" panose="020B0604020202020204" pitchFamily="34" charset="0"/>
              <a:buChar char="•"/>
            </a:pPr>
            <a:r>
              <a:rPr kumimoji="0" lang="en-US" sz="1300" b="0" i="0" u="none" strike="noStrike" cap="none" normalizeH="0" baseline="0" dirty="0" smtClean="0">
                <a:ln>
                  <a:noFill/>
                </a:ln>
                <a:solidFill>
                  <a:schemeClr val="tx1"/>
                </a:solidFill>
                <a:effectLst/>
              </a:rPr>
              <a:t>3 Signals </a:t>
            </a:r>
            <a:r>
              <a:rPr lang="en-US" sz="1300" dirty="0" smtClean="0"/>
              <a:t>inside </a:t>
            </a:r>
            <a:r>
              <a:rPr lang="en-US" sz="1300" dirty="0"/>
              <a:t>the roundabout</a:t>
            </a:r>
          </a:p>
          <a:p>
            <a:pPr marL="0" marR="0" indent="0" algn="l" defTabSz="43894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endParaRPr>
          </a:p>
        </p:txBody>
      </p:sp>
      <p:sp>
        <p:nvSpPr>
          <p:cNvPr id="129" name="Oval 128"/>
          <p:cNvSpPr/>
          <p:nvPr/>
        </p:nvSpPr>
        <p:spPr bwMode="auto">
          <a:xfrm>
            <a:off x="17581993" y="9465256"/>
            <a:ext cx="127917" cy="103510"/>
          </a:xfrm>
          <a:prstGeom prst="ellipse">
            <a:avLst/>
          </a:prstGeom>
          <a:noFill/>
          <a:ln w="9525" cap="flat" cmpd="sng" algn="ctr">
            <a:solidFill>
              <a:srgbClr val="FFFF66"/>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30" name="Oval 129"/>
          <p:cNvSpPr/>
          <p:nvPr/>
        </p:nvSpPr>
        <p:spPr bwMode="auto">
          <a:xfrm>
            <a:off x="17699687" y="9500987"/>
            <a:ext cx="127917" cy="103510"/>
          </a:xfrm>
          <a:prstGeom prst="ellipse">
            <a:avLst/>
          </a:prstGeom>
          <a:no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31" name="Oval 130"/>
          <p:cNvSpPr/>
          <p:nvPr/>
        </p:nvSpPr>
        <p:spPr bwMode="auto">
          <a:xfrm>
            <a:off x="17285059" y="8781727"/>
            <a:ext cx="127917" cy="103510"/>
          </a:xfrm>
          <a:prstGeom prst="ellipse">
            <a:avLst/>
          </a:prstGeom>
          <a:no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32" name="Oval 131"/>
          <p:cNvSpPr/>
          <p:nvPr/>
        </p:nvSpPr>
        <p:spPr bwMode="auto">
          <a:xfrm>
            <a:off x="17302392" y="8877030"/>
            <a:ext cx="127917" cy="103510"/>
          </a:xfrm>
          <a:prstGeom prst="ellipse">
            <a:avLst/>
          </a:prstGeom>
          <a:noFill/>
          <a:ln w="9525" cap="flat" cmpd="sng" algn="ctr">
            <a:solidFill>
              <a:srgbClr val="FFFF66"/>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Arial" charset="0"/>
            </a:endParaRPr>
          </a:p>
        </p:txBody>
      </p:sp>
      <p:sp>
        <p:nvSpPr>
          <p:cNvPr id="135" name="Oval 134"/>
          <p:cNvSpPr/>
          <p:nvPr/>
        </p:nvSpPr>
        <p:spPr bwMode="auto">
          <a:xfrm>
            <a:off x="16708417" y="8989417"/>
            <a:ext cx="127917" cy="103510"/>
          </a:xfrm>
          <a:prstGeom prst="ellipse">
            <a:avLst/>
          </a:prstGeom>
          <a:no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36" name="Oval 135"/>
          <p:cNvSpPr/>
          <p:nvPr/>
        </p:nvSpPr>
        <p:spPr bwMode="auto">
          <a:xfrm>
            <a:off x="16754118" y="9500987"/>
            <a:ext cx="127917" cy="103510"/>
          </a:xfrm>
          <a:prstGeom prst="ellipse">
            <a:avLst/>
          </a:prstGeom>
          <a:no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37" name="Oval 136"/>
          <p:cNvSpPr/>
          <p:nvPr/>
        </p:nvSpPr>
        <p:spPr bwMode="auto">
          <a:xfrm>
            <a:off x="16812965" y="9397477"/>
            <a:ext cx="127917" cy="103510"/>
          </a:xfrm>
          <a:prstGeom prst="ellipse">
            <a:avLst/>
          </a:prstGeom>
          <a:noFill/>
          <a:ln w="9525" cap="flat" cmpd="sng" algn="ctr">
            <a:solidFill>
              <a:srgbClr val="FFFF66"/>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18280969" y="13997584"/>
            <a:ext cx="142930" cy="152401"/>
          </a:xfrm>
          <a:prstGeom prst="ellipse">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39" name="Oval 138"/>
          <p:cNvSpPr/>
          <p:nvPr/>
        </p:nvSpPr>
        <p:spPr bwMode="auto">
          <a:xfrm>
            <a:off x="18354620" y="14681732"/>
            <a:ext cx="138558" cy="152212"/>
          </a:xfrm>
          <a:prstGeom prst="ellipse">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40" name="Oval 139"/>
          <p:cNvSpPr/>
          <p:nvPr/>
        </p:nvSpPr>
        <p:spPr bwMode="auto">
          <a:xfrm>
            <a:off x="18653919" y="13762036"/>
            <a:ext cx="83478" cy="69541"/>
          </a:xfrm>
          <a:prstGeom prst="ellipse">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41" name="Rounded Rectangle 140"/>
          <p:cNvSpPr/>
          <p:nvPr/>
        </p:nvSpPr>
        <p:spPr bwMode="auto">
          <a:xfrm>
            <a:off x="15030166" y="13901735"/>
            <a:ext cx="2316776" cy="1513409"/>
          </a:xfrm>
          <a:prstGeom prst="roundRect">
            <a:avLst/>
          </a:prstGeom>
          <a:ln>
            <a:solidFill>
              <a:schemeClr val="tx1">
                <a:lumMod val="65000"/>
                <a:lumOff val="35000"/>
              </a:schemeClr>
            </a:solidFill>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285750" marR="0" indent="-285750" algn="l" defTabSz="4389438" rtl="0" eaLnBrk="1" fontAlgn="base" latinLnBrk="0" hangingPunct="1">
              <a:lnSpc>
                <a:spcPct val="100000"/>
              </a:lnSpc>
              <a:spcBef>
                <a:spcPct val="0"/>
              </a:spcBef>
              <a:spcAft>
                <a:spcPct val="0"/>
              </a:spcAft>
              <a:buClrTx/>
              <a:buSzTx/>
              <a:buFont typeface="Arial" panose="020B0604020202020204" pitchFamily="34" charset="0"/>
              <a:buChar char="•"/>
              <a:tabLst/>
            </a:pPr>
            <a:r>
              <a:rPr lang="en-US" sz="900" dirty="0" smtClean="0"/>
              <a:t>Removed All signals</a:t>
            </a:r>
          </a:p>
          <a:p>
            <a:pPr marL="285750" marR="0" indent="-285750" algn="l" defTabSz="4389438" rtl="0" eaLnBrk="1" fontAlgn="base" latinLnBrk="0" hangingPunct="1">
              <a:lnSpc>
                <a:spcPct val="100000"/>
              </a:lnSpc>
              <a:spcBef>
                <a:spcPct val="0"/>
              </a:spcBef>
              <a:spcAft>
                <a:spcPct val="0"/>
              </a:spcAft>
              <a:buClrTx/>
              <a:buSzTx/>
              <a:buFont typeface="Arial" panose="020B0604020202020204" pitchFamily="34" charset="0"/>
              <a:buChar char="•"/>
              <a:tabLst/>
            </a:pPr>
            <a:r>
              <a:rPr lang="en-US" sz="900" dirty="0" smtClean="0"/>
              <a:t>Block north and south entrance of the roundabout</a:t>
            </a:r>
          </a:p>
          <a:p>
            <a:pPr marL="285750" marR="0" indent="-285750" algn="l" defTabSz="4389438" rtl="0" eaLnBrk="1" fontAlgn="base" latinLnBrk="0" hangingPunct="1">
              <a:lnSpc>
                <a:spcPct val="100000"/>
              </a:lnSpc>
              <a:spcBef>
                <a:spcPct val="0"/>
              </a:spcBef>
              <a:spcAft>
                <a:spcPct val="0"/>
              </a:spcAft>
              <a:buClrTx/>
              <a:buSzTx/>
              <a:buFont typeface="Arial" panose="020B0604020202020204" pitchFamily="34" charset="0"/>
              <a:buChar char="•"/>
              <a:tabLst/>
            </a:pPr>
            <a:r>
              <a:rPr lang="en-US" sz="900" dirty="0" smtClean="0"/>
              <a:t>Block the western side of the roundabout to force commuters to use AL-</a:t>
            </a:r>
            <a:r>
              <a:rPr lang="en-US" sz="900" dirty="0" err="1" smtClean="0"/>
              <a:t>khaleej</a:t>
            </a:r>
            <a:r>
              <a:rPr lang="en-US" sz="900" dirty="0" smtClean="0"/>
              <a:t> road</a:t>
            </a:r>
          </a:p>
          <a:p>
            <a:pPr marL="285750" indent="-285750" defTabSz="4389438">
              <a:buFont typeface="Arial" panose="020B0604020202020204" pitchFamily="34" charset="0"/>
              <a:buChar char="•"/>
            </a:pPr>
            <a:r>
              <a:rPr lang="en-US" sz="900" dirty="0" smtClean="0"/>
              <a:t>Add Six U-turns </a:t>
            </a:r>
            <a:r>
              <a:rPr lang="en-US" sz="900" dirty="0"/>
              <a:t>to </a:t>
            </a:r>
            <a:r>
              <a:rPr lang="en-US" sz="900" dirty="0" smtClean="0"/>
              <a:t>increase the accessibility and reduce </a:t>
            </a:r>
            <a:r>
              <a:rPr lang="en-US" sz="900" dirty="0"/>
              <a:t>the conflict points inside the </a:t>
            </a:r>
            <a:r>
              <a:rPr lang="en-US" sz="900" dirty="0" smtClean="0"/>
              <a:t>roundabout </a:t>
            </a:r>
          </a:p>
          <a:p>
            <a:pPr marL="285750" marR="0" indent="-285750" algn="l" defTabSz="4389438" rtl="0" eaLnBrk="1" fontAlgn="base" latinLnBrk="0" hangingPunct="1">
              <a:lnSpc>
                <a:spcPct val="100000"/>
              </a:lnSpc>
              <a:spcBef>
                <a:spcPct val="0"/>
              </a:spcBef>
              <a:spcAft>
                <a:spcPct val="0"/>
              </a:spcAft>
              <a:buClrTx/>
              <a:buSzTx/>
              <a:buFont typeface="Arial" panose="020B0604020202020204" pitchFamily="34" charset="0"/>
              <a:buChar char="•"/>
              <a:tabLst/>
            </a:pPr>
            <a:endParaRPr lang="en-US" sz="900" dirty="0"/>
          </a:p>
          <a:p>
            <a:pPr marL="0" marR="0" indent="0" algn="l" defTabSz="43894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endParaRPr>
          </a:p>
        </p:txBody>
      </p:sp>
      <p:sp>
        <p:nvSpPr>
          <p:cNvPr id="142" name="Rounded Rectangle 141"/>
          <p:cNvSpPr/>
          <p:nvPr/>
        </p:nvSpPr>
        <p:spPr bwMode="auto">
          <a:xfrm>
            <a:off x="12497315" y="13052000"/>
            <a:ext cx="2051610" cy="806374"/>
          </a:xfrm>
          <a:prstGeom prst="roundRect">
            <a:avLst/>
          </a:prstGeom>
          <a:ln>
            <a:solidFill>
              <a:schemeClr val="tx1">
                <a:lumMod val="65000"/>
                <a:lumOff val="35000"/>
              </a:schemeClr>
            </a:solidFill>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285750" marR="0" indent="-285750" algn="l" defTabSz="4389438" rtl="0" eaLnBrk="1" fontAlgn="base" latinLnBrk="0" hangingPunct="1">
              <a:lnSpc>
                <a:spcPct val="100000"/>
              </a:lnSpc>
              <a:spcBef>
                <a:spcPct val="0"/>
              </a:spcBef>
              <a:spcAft>
                <a:spcPct val="0"/>
              </a:spcAft>
              <a:buClrTx/>
              <a:buSzTx/>
              <a:buFont typeface="Arial" panose="020B0604020202020204" pitchFamily="34" charset="0"/>
              <a:buChar char="•"/>
              <a:tabLst/>
            </a:pPr>
            <a:endParaRPr lang="en-US" sz="900" dirty="0" smtClean="0"/>
          </a:p>
          <a:p>
            <a:pPr marL="285750" marR="0" indent="-285750" algn="l" defTabSz="4389438" rtl="0" eaLnBrk="1" fontAlgn="base" latinLnBrk="0" hangingPunct="1">
              <a:lnSpc>
                <a:spcPct val="100000"/>
              </a:lnSpc>
              <a:spcBef>
                <a:spcPct val="0"/>
              </a:spcBef>
              <a:spcAft>
                <a:spcPct val="0"/>
              </a:spcAft>
              <a:buClrTx/>
              <a:buSzTx/>
              <a:buFont typeface="Arial" panose="020B0604020202020204" pitchFamily="34" charset="0"/>
              <a:buChar char="•"/>
              <a:tabLst/>
            </a:pPr>
            <a:r>
              <a:rPr lang="en-US" sz="900" dirty="0" smtClean="0"/>
              <a:t>Add a signal on the West inside the roundabout</a:t>
            </a:r>
          </a:p>
          <a:p>
            <a:pPr marL="285750" marR="0" indent="-285750" algn="l" defTabSz="4389438" rtl="0" eaLnBrk="1" fontAlgn="base" latinLnBrk="0" hangingPunct="1">
              <a:lnSpc>
                <a:spcPct val="100000"/>
              </a:lnSpc>
              <a:spcBef>
                <a:spcPct val="0"/>
              </a:spcBef>
              <a:spcAft>
                <a:spcPct val="0"/>
              </a:spcAft>
              <a:buClrTx/>
              <a:buSzTx/>
              <a:buFont typeface="Arial" panose="020B0604020202020204" pitchFamily="34" charset="0"/>
              <a:buChar char="•"/>
              <a:tabLst/>
            </a:pPr>
            <a:r>
              <a:rPr lang="en-US" sz="900" dirty="0" smtClean="0"/>
              <a:t>Redesign the signal timing </a:t>
            </a:r>
          </a:p>
          <a:p>
            <a:pPr marL="285750" marR="0" indent="-285750" algn="l" defTabSz="4389438" rtl="0" eaLnBrk="1" fontAlgn="base" latinLnBrk="0" hangingPunct="1">
              <a:lnSpc>
                <a:spcPct val="100000"/>
              </a:lnSpc>
              <a:spcBef>
                <a:spcPct val="0"/>
              </a:spcBef>
              <a:spcAft>
                <a:spcPct val="0"/>
              </a:spcAft>
              <a:buClrTx/>
              <a:buSzTx/>
              <a:buFont typeface="Arial" panose="020B0604020202020204" pitchFamily="34" charset="0"/>
              <a:buChar char="•"/>
              <a:tabLst/>
            </a:pPr>
            <a:endParaRPr lang="en-US" sz="900" dirty="0"/>
          </a:p>
          <a:p>
            <a:pPr marL="0" marR="0" indent="0" algn="l" defTabSz="43894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endParaRPr>
          </a:p>
        </p:txBody>
      </p:sp>
      <p:sp>
        <p:nvSpPr>
          <p:cNvPr id="143" name="Oval 142"/>
          <p:cNvSpPr/>
          <p:nvPr/>
        </p:nvSpPr>
        <p:spPr bwMode="auto">
          <a:xfrm>
            <a:off x="10867089" y="13381037"/>
            <a:ext cx="127917" cy="103510"/>
          </a:xfrm>
          <a:prstGeom prst="ellipse">
            <a:avLst/>
          </a:prstGeom>
          <a:noFill/>
          <a:ln w="9525" cap="flat" cmpd="sng" algn="ctr">
            <a:solidFill>
              <a:srgbClr val="FFFF66"/>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45" name="Rounded Rectangle 144"/>
          <p:cNvSpPr/>
          <p:nvPr/>
        </p:nvSpPr>
        <p:spPr bwMode="auto">
          <a:xfrm>
            <a:off x="9163104" y="17800637"/>
            <a:ext cx="3524165" cy="1600200"/>
          </a:xfrm>
          <a:prstGeom prst="roundRect">
            <a:avLst/>
          </a:prstGeom>
          <a:ln>
            <a:solidFill>
              <a:schemeClr val="tx1">
                <a:lumMod val="65000"/>
                <a:lumOff val="35000"/>
              </a:schemeClr>
            </a:solidFill>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285750" marR="0" indent="-285750" algn="l" defTabSz="4389438" rtl="0" eaLnBrk="1" fontAlgn="base" latinLnBrk="0" hangingPunct="1">
              <a:lnSpc>
                <a:spcPct val="100000"/>
              </a:lnSpc>
              <a:spcBef>
                <a:spcPct val="0"/>
              </a:spcBef>
              <a:spcAft>
                <a:spcPct val="0"/>
              </a:spcAft>
              <a:buClrTx/>
              <a:buSzTx/>
              <a:buFont typeface="Arial" panose="020B0604020202020204" pitchFamily="34" charset="0"/>
              <a:buChar char="•"/>
              <a:tabLst/>
            </a:pPr>
            <a:r>
              <a:rPr lang="en-US" sz="900" dirty="0" smtClean="0"/>
              <a:t>Removing All signals</a:t>
            </a:r>
          </a:p>
          <a:p>
            <a:pPr marL="285750" marR="0" indent="-285750" algn="l" defTabSz="4389438" rtl="0" eaLnBrk="1" fontAlgn="base" latinLnBrk="0" hangingPunct="1">
              <a:lnSpc>
                <a:spcPct val="100000"/>
              </a:lnSpc>
              <a:spcBef>
                <a:spcPct val="0"/>
              </a:spcBef>
              <a:spcAft>
                <a:spcPct val="0"/>
              </a:spcAft>
              <a:buClrTx/>
              <a:buSzTx/>
              <a:buFont typeface="Arial" panose="020B0604020202020204" pitchFamily="34" charset="0"/>
              <a:buChar char="•"/>
              <a:tabLst/>
            </a:pPr>
            <a:r>
              <a:rPr lang="en-US" sz="900" dirty="0" smtClean="0"/>
              <a:t>Constructing a flyover that connects the East and west of Dammam city which served more than 7000 (veh/</a:t>
            </a:r>
            <a:r>
              <a:rPr lang="en-US" sz="900" dirty="0" err="1" smtClean="0"/>
              <a:t>hr</a:t>
            </a:r>
            <a:r>
              <a:rPr lang="en-US" sz="900" dirty="0" smtClean="0"/>
              <a:t>)</a:t>
            </a:r>
          </a:p>
          <a:p>
            <a:pPr marL="285750" indent="-285750" defTabSz="4389438">
              <a:buFont typeface="Arial" panose="020B0604020202020204" pitchFamily="34" charset="0"/>
              <a:buChar char="•"/>
            </a:pPr>
            <a:r>
              <a:rPr lang="en-US" sz="900" dirty="0" smtClean="0"/>
              <a:t>Adding a number of seven U-turns </a:t>
            </a:r>
            <a:r>
              <a:rPr lang="en-US" sz="900" dirty="0"/>
              <a:t>to </a:t>
            </a:r>
            <a:r>
              <a:rPr lang="en-US" sz="900" dirty="0" smtClean="0"/>
              <a:t>increase the accessibility and reduce </a:t>
            </a:r>
            <a:r>
              <a:rPr lang="en-US" sz="900" dirty="0"/>
              <a:t>the conflict points inside the </a:t>
            </a:r>
            <a:r>
              <a:rPr lang="en-US" sz="900" dirty="0" smtClean="0"/>
              <a:t>roundabout </a:t>
            </a:r>
          </a:p>
          <a:p>
            <a:pPr marL="285750" indent="-285750" defTabSz="4389438">
              <a:buFont typeface="Arial" panose="020B0604020202020204" pitchFamily="34" charset="0"/>
              <a:buChar char="•"/>
            </a:pPr>
            <a:r>
              <a:rPr lang="en-US" sz="900" dirty="0"/>
              <a:t>Adding a </a:t>
            </a:r>
            <a:r>
              <a:rPr lang="en-US" sz="900" dirty="0" smtClean="0"/>
              <a:t>speed bumps before each entrance of roundabout </a:t>
            </a:r>
            <a:r>
              <a:rPr lang="en-US" sz="900" dirty="0"/>
              <a:t>in order to give the priority for commuters inside the roundabout and to force the commuters who are approaching the roundabout to reduce </a:t>
            </a:r>
            <a:r>
              <a:rPr lang="en-US" sz="900" dirty="0" smtClean="0"/>
              <a:t>their </a:t>
            </a:r>
            <a:r>
              <a:rPr lang="en-US" sz="900" dirty="0"/>
              <a:t>speed</a:t>
            </a:r>
            <a:endParaRPr kumimoji="0" lang="en-US" sz="1300" b="0" i="0" u="none" strike="noStrike" cap="none" normalizeH="0" baseline="0" dirty="0" smtClean="0">
              <a:ln>
                <a:noFill/>
              </a:ln>
              <a:solidFill>
                <a:schemeClr val="tx1"/>
              </a:solidFill>
              <a:effectLst/>
            </a:endParaRPr>
          </a:p>
        </p:txBody>
      </p:sp>
      <p:sp>
        <p:nvSpPr>
          <p:cNvPr id="146" name="Oval 145"/>
          <p:cNvSpPr/>
          <p:nvPr/>
        </p:nvSpPr>
        <p:spPr bwMode="auto">
          <a:xfrm rot="1141494">
            <a:off x="14780974" y="12881254"/>
            <a:ext cx="1768619" cy="323872"/>
          </a:xfrm>
          <a:prstGeom prst="ellipse">
            <a:avLst/>
          </a:prstGeom>
          <a:noFill/>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47" name="Rounded Rectangle 146"/>
          <p:cNvSpPr/>
          <p:nvPr/>
        </p:nvSpPr>
        <p:spPr bwMode="auto">
          <a:xfrm>
            <a:off x="16670265" y="12341734"/>
            <a:ext cx="1822913" cy="442056"/>
          </a:xfrm>
          <a:prstGeom prst="roundRect">
            <a:avLst/>
          </a:prstGeom>
          <a:ln>
            <a:solidFill>
              <a:schemeClr val="tx1">
                <a:lumMod val="65000"/>
                <a:lumOff val="35000"/>
              </a:schemeClr>
            </a:solidFill>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285750" marR="0" indent="-285750" algn="l" defTabSz="4389438" rtl="0" eaLnBrk="1" fontAlgn="base" latinLnBrk="0" hangingPunct="1">
              <a:lnSpc>
                <a:spcPct val="100000"/>
              </a:lnSpc>
              <a:spcBef>
                <a:spcPct val="0"/>
              </a:spcBef>
              <a:spcAft>
                <a:spcPct val="0"/>
              </a:spcAft>
              <a:buClrTx/>
              <a:buSzTx/>
              <a:buFont typeface="Arial" panose="020B0604020202020204" pitchFamily="34" charset="0"/>
              <a:buChar char="•"/>
              <a:tabLst/>
            </a:pPr>
            <a:r>
              <a:rPr lang="en-US" sz="900" dirty="0" smtClean="0"/>
              <a:t>Congestion due to high demand on the U-turns</a:t>
            </a:r>
          </a:p>
        </p:txBody>
      </p:sp>
      <p:cxnSp>
        <p:nvCxnSpPr>
          <p:cNvPr id="58" name="Straight Arrow Connector 57"/>
          <p:cNvCxnSpPr>
            <a:stCxn id="147" idx="1"/>
          </p:cNvCxnSpPr>
          <p:nvPr/>
        </p:nvCxnSpPr>
        <p:spPr bwMode="auto">
          <a:xfrm flipH="1">
            <a:off x="15935469" y="12562762"/>
            <a:ext cx="734796" cy="374670"/>
          </a:xfrm>
          <a:prstGeom prst="straightConnector1">
            <a:avLst/>
          </a:prstGeom>
          <a:ln>
            <a:solidFill>
              <a:schemeClr val="tx1">
                <a:lumMod val="65000"/>
                <a:lumOff val="35000"/>
              </a:schemeClr>
            </a:solidFill>
            <a:headEnd type="none" w="med" len="med"/>
            <a:tailEnd type="triangle"/>
          </a:ln>
          <a:extLst/>
        </p:spPr>
        <p:style>
          <a:lnRef idx="3">
            <a:schemeClr val="dk1"/>
          </a:lnRef>
          <a:fillRef idx="0">
            <a:schemeClr val="dk1"/>
          </a:fillRef>
          <a:effectRef idx="2">
            <a:schemeClr val="dk1"/>
          </a:effectRef>
          <a:fontRef idx="minor">
            <a:schemeClr val="tx1"/>
          </a:fontRef>
        </p:style>
      </p:cxnSp>
      <p:sp>
        <p:nvSpPr>
          <p:cNvPr id="59" name="Oval 58"/>
          <p:cNvSpPr/>
          <p:nvPr/>
        </p:nvSpPr>
        <p:spPr bwMode="auto">
          <a:xfrm rot="1965805">
            <a:off x="16604738" y="17813940"/>
            <a:ext cx="359925" cy="99154"/>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54" name="Oval 153"/>
          <p:cNvSpPr/>
          <p:nvPr/>
        </p:nvSpPr>
        <p:spPr bwMode="auto">
          <a:xfrm rot="21160060">
            <a:off x="18700514" y="19551092"/>
            <a:ext cx="359925" cy="99154"/>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55" name="Oval 154"/>
          <p:cNvSpPr/>
          <p:nvPr/>
        </p:nvSpPr>
        <p:spPr bwMode="auto">
          <a:xfrm rot="5746516">
            <a:off x="14358118" y="19711667"/>
            <a:ext cx="359925" cy="99154"/>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56" name="Oval 155"/>
          <p:cNvSpPr/>
          <p:nvPr/>
        </p:nvSpPr>
        <p:spPr bwMode="auto">
          <a:xfrm rot="21232046">
            <a:off x="14356254" y="18364478"/>
            <a:ext cx="359925" cy="99154"/>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61" name="Arrow: Down 2">
            <a:extLst>
              <a:ext uri="{FF2B5EF4-FFF2-40B4-BE49-F238E27FC236}">
                <a16:creationId xmlns:a16="http://schemas.microsoft.com/office/drawing/2014/main" id="{3B5BB039-C8BE-44B9-C9BC-434F093D5FFA}"/>
              </a:ext>
            </a:extLst>
          </p:cNvPr>
          <p:cNvSpPr/>
          <p:nvPr/>
        </p:nvSpPr>
        <p:spPr bwMode="auto">
          <a:xfrm rot="12902358">
            <a:off x="19292288" y="7750074"/>
            <a:ext cx="494006" cy="680166"/>
          </a:xfrm>
          <a:prstGeom prst="downArrow">
            <a:avLst/>
          </a:prstGeom>
          <a:solidFill>
            <a:schemeClr val="tx1">
              <a:lumMod val="50000"/>
              <a:lumOff val="50000"/>
            </a:schemeClr>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6" charset="0"/>
              </a:rPr>
              <a:t>N</a:t>
            </a:r>
          </a:p>
        </p:txBody>
      </p:sp>
      <p:sp>
        <p:nvSpPr>
          <p:cNvPr id="168" name="Arrow: Down 2">
            <a:extLst>
              <a:ext uri="{FF2B5EF4-FFF2-40B4-BE49-F238E27FC236}">
                <a16:creationId xmlns:a16="http://schemas.microsoft.com/office/drawing/2014/main" id="{3B5BB039-C8BE-44B9-C9BC-434F093D5FFA}"/>
              </a:ext>
            </a:extLst>
          </p:cNvPr>
          <p:cNvSpPr/>
          <p:nvPr/>
        </p:nvSpPr>
        <p:spPr bwMode="auto">
          <a:xfrm rot="12902358">
            <a:off x="19939563" y="12321364"/>
            <a:ext cx="494006" cy="680166"/>
          </a:xfrm>
          <a:prstGeom prst="downArrow">
            <a:avLst/>
          </a:prstGeom>
          <a:solidFill>
            <a:schemeClr val="tx1">
              <a:lumMod val="50000"/>
              <a:lumOff val="50000"/>
            </a:schemeClr>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6" charset="0"/>
              </a:rPr>
              <a:t>N</a:t>
            </a:r>
          </a:p>
        </p:txBody>
      </p:sp>
      <p:sp>
        <p:nvSpPr>
          <p:cNvPr id="169" name="Arrow: Down 2">
            <a:extLst>
              <a:ext uri="{FF2B5EF4-FFF2-40B4-BE49-F238E27FC236}">
                <a16:creationId xmlns:a16="http://schemas.microsoft.com/office/drawing/2014/main" id="{3B5BB039-C8BE-44B9-C9BC-434F093D5FFA}"/>
              </a:ext>
            </a:extLst>
          </p:cNvPr>
          <p:cNvSpPr/>
          <p:nvPr/>
        </p:nvSpPr>
        <p:spPr bwMode="auto">
          <a:xfrm rot="12902358">
            <a:off x="13984789" y="12282847"/>
            <a:ext cx="494006" cy="680166"/>
          </a:xfrm>
          <a:prstGeom prst="downArrow">
            <a:avLst/>
          </a:prstGeom>
          <a:solidFill>
            <a:schemeClr val="tx1">
              <a:lumMod val="50000"/>
              <a:lumOff val="50000"/>
            </a:schemeClr>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6" charset="0"/>
              </a:rPr>
              <a:t>N</a:t>
            </a:r>
          </a:p>
        </p:txBody>
      </p:sp>
      <p:sp>
        <p:nvSpPr>
          <p:cNvPr id="170" name="Arrow: Down 2">
            <a:extLst>
              <a:ext uri="{FF2B5EF4-FFF2-40B4-BE49-F238E27FC236}">
                <a16:creationId xmlns:a16="http://schemas.microsoft.com/office/drawing/2014/main" id="{3B5BB039-C8BE-44B9-C9BC-434F093D5FFA}"/>
              </a:ext>
            </a:extLst>
          </p:cNvPr>
          <p:cNvSpPr/>
          <p:nvPr/>
        </p:nvSpPr>
        <p:spPr bwMode="auto">
          <a:xfrm rot="12902358">
            <a:off x="20068198" y="16554143"/>
            <a:ext cx="494006" cy="680166"/>
          </a:xfrm>
          <a:prstGeom prst="downArrow">
            <a:avLst/>
          </a:prstGeom>
          <a:solidFill>
            <a:schemeClr val="tx1">
              <a:lumMod val="50000"/>
              <a:lumOff val="50000"/>
            </a:schemeClr>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6" charset="0"/>
              </a:rPr>
              <a:t>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1">
      <a:dk1>
        <a:sysClr val="windowText" lastClr="000000"/>
      </a:dk1>
      <a:lt1>
        <a:sysClr val="window" lastClr="FFFFFF"/>
      </a:lt1>
      <a:dk2>
        <a:srgbClr val="000000"/>
      </a:dk2>
      <a:lt2>
        <a:srgbClr val="FFFFFF"/>
      </a:lt2>
      <a:accent1>
        <a:srgbClr val="D90033"/>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C504F1786A834AB0A43A8D2AD0E2A1" ma:contentTypeVersion="17" ma:contentTypeDescription="Create a new document." ma:contentTypeScope="" ma:versionID="1dd54b39039cc3a2789d5d1d3fc10e6e">
  <xsd:schema xmlns:xsd="http://www.w3.org/2001/XMLSchema" xmlns:xs="http://www.w3.org/2001/XMLSchema" xmlns:p="http://schemas.microsoft.com/office/2006/metadata/properties" xmlns:ns2="feb4cfa2-2a6f-43b7-9935-58898877aa70" xmlns:ns3="23f71ece-6f79-4b9a-94f9-3a27ffba8014" targetNamespace="http://schemas.microsoft.com/office/2006/metadata/properties" ma:root="true" ma:fieldsID="9ed85d63b31bb9f0e74e4febb6f854bd" ns2:_="" ns3:_="">
    <xsd:import namespace="feb4cfa2-2a6f-43b7-9935-58898877aa70"/>
    <xsd:import namespace="23f71ece-6f79-4b9a-94f9-3a27ffba80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4cfa2-2a6f-43b7-9935-58898877aa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7f4d030-a2bd-4159-b459-856363f4e7e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f71ece-6f79-4b9a-94f9-3a27ffba80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70740f3-2cf5-4288-af9a-52d3becc7e83}" ma:internalName="TaxCatchAll" ma:showField="CatchAllData" ma:web="23f71ece-6f79-4b9a-94f9-3a27ffba80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b4cfa2-2a6f-43b7-9935-58898877aa70">
      <Terms xmlns="http://schemas.microsoft.com/office/infopath/2007/PartnerControls"/>
    </lcf76f155ced4ddcb4097134ff3c332f>
    <TaxCatchAll xmlns="23f71ece-6f79-4b9a-94f9-3a27ffba8014" xsi:nil="true"/>
  </documentManagement>
</p:properties>
</file>

<file path=customXml/itemProps1.xml><?xml version="1.0" encoding="utf-8"?>
<ds:datastoreItem xmlns:ds="http://schemas.openxmlformats.org/officeDocument/2006/customXml" ds:itemID="{4E56FA88-91BD-4ACB-91E8-DDB9F67423CE}"/>
</file>

<file path=customXml/itemProps2.xml><?xml version="1.0" encoding="utf-8"?>
<ds:datastoreItem xmlns:ds="http://schemas.openxmlformats.org/officeDocument/2006/customXml" ds:itemID="{F9BA7A3F-6CA2-4A3A-B5AC-924558E28E5D}"/>
</file>

<file path=customXml/itemProps3.xml><?xml version="1.0" encoding="utf-8"?>
<ds:datastoreItem xmlns:ds="http://schemas.openxmlformats.org/officeDocument/2006/customXml" ds:itemID="{5CAD7492-4BAA-4454-ABDD-E100F39E8E43}"/>
</file>

<file path=docProps/app.xml><?xml version="1.0" encoding="utf-8"?>
<Properties xmlns="http://schemas.openxmlformats.org/officeDocument/2006/extended-properties" xmlns:vt="http://schemas.openxmlformats.org/officeDocument/2006/docPropsVTypes">
  <TotalTime>2383</TotalTime>
  <Words>452</Words>
  <Application>Microsoft Office PowerPoint</Application>
  <PresentationFormat>Custom</PresentationFormat>
  <Paragraphs>120</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Arial MT</vt:lpstr>
      <vt:lpstr>Calibri</vt:lpstr>
      <vt:lpstr>Times</vt:lpstr>
      <vt:lpstr>Times New Roman</vt:lpstr>
      <vt:lpstr>Wingdings</vt:lpstr>
      <vt:lpstr>Default Design</vt:lpstr>
      <vt:lpstr>PowerPoint Presentation</vt:lpstr>
    </vt:vector>
  </TitlesOfParts>
  <Company>Genigraphics 800.790.4001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Genigraphics Research Poster Template 36x48</dc:title>
  <dc:creator>Genigraphics 800.790.4001</dc:creator>
  <dc:description>To order poster prints visit us at www.genigraphics.com</dc:description>
  <cp:lastModifiedBy>Windows User</cp:lastModifiedBy>
  <cp:revision>359</cp:revision>
  <dcterms:created xsi:type="dcterms:W3CDTF">2008-05-03T03:01:56Z</dcterms:created>
  <dcterms:modified xsi:type="dcterms:W3CDTF">2022-12-12T04:25:08Z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0x0101007EC504F1786A834AB0A43A8D2AD0E2A1</vt:lpwstr>
  </property>
</Properties>
</file>