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 autoAdjust="0"/>
    <p:restoredTop sz="94712"/>
  </p:normalViewPr>
  <p:slideViewPr>
    <p:cSldViewPr snapToGrid="0">
      <p:cViewPr>
        <p:scale>
          <a:sx n="50" d="100"/>
          <a:sy n="50" d="100"/>
        </p:scale>
        <p:origin x="-4288" y="-2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Al-Powered Leak and Anomaly Detection for Oil Pipelines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Abdullah Al-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Muayli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Talal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Alsubaie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Hassan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Assiri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Abdullmajed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Ahmad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Dr, Dhafer Al-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Shehri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M121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1141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Background: Pipeline leak detection is a safety-critical application where false negatives cause environmental harm and false positives lead to economic loss.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Objective: Develop a reliable, AI-driven method to detect and localize micro-leaks in real-time using synchronized sensor data.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Constraints: Includes lab-safe fluids (Water-Glycol mixture) mimicking crude oil, a test loop length of 4–8 m, and a budget of approximately 3,816 SAR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 &amp; Problem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Design &amp; 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&amp; Verification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/>
              <a:t>Results &amp; Conclusion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99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Hardware Build: Features two monitoring stations (Points A and B) for pressure, flow, and vibration/acoustic data.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Leak Simulation: Three selectable leak locations (Y1, Y2, Y3) spaced at 0.50 m intervals allow for repeatable controlled leak scenarios.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Verification Gates: Data is qualified via hydrostatic integrity tests 7.5 bar, flow regime checks, and steady-state baseline gates.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8B3AE21A-8781-EDB3-C122-251C545E88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3938" y="7594808"/>
                <a:ext cx="9875519" cy="889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056" tIns="42028" rIns="84056" bIns="42028" anchor="t">
                <a:spAutoFit/>
              </a:bodyPr>
              <a:lstStyle>
                <a:defPPr>
                  <a:defRPr kern="1200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Hydraulic Design: A 6 m closed-loop system using 1-inch PVC pipe and a centrifugal pump.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endParaRPr lang="en-US" sz="4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Flow Conditions: Designed for turbulent flow with a target velocity of 1.5 m/s and a Reynolds number of </a:t>
                </a:r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  <a:ea typeface="Open Sans"/>
                        <a:cs typeface="Calibri" panose="020F0502020204030204" pitchFamily="34" charset="0"/>
                      </a:rPr>
                      <m:t>3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Open Sans"/>
                        <a:cs typeface="Calibri" panose="020F0502020204030204" pitchFamily="34" charset="0"/>
                      </a:rPr>
                      <m:t>.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Open Sans"/>
                        <a:cs typeface="Calibri" panose="020F0502020204030204" pitchFamily="34" charset="0"/>
                      </a:rPr>
                      <m:t>81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sSup>
                      <m:sSupPr>
                        <m:ctrlPr>
                          <a:rPr lang="en-US" sz="4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.</a:t>
                </a: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endParaRPr lang="en-US" sz="460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</a:endParaRPr>
              </a:p>
              <a:p>
                <a:pPr marL="314960" indent="-314960" algn="just">
                  <a:buFont typeface="Arial" panose="020B0604020202020204" pitchFamily="34" charset="0"/>
                  <a:buChar char="•"/>
                </a:pPr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Fluid Properties: Mixture density of  </a:t>
                </a:r>
                <a14:m>
                  <m:oMath xmlns:m="http://schemas.openxmlformats.org/officeDocument/2006/math">
                    <m:r>
                      <a:rPr lang="en-US" sz="4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926</m:t>
                    </m:r>
                    <m:f>
                      <m:fPr>
                        <m:ctrlPr>
                          <a:rPr lang="en-US" sz="4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4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and viscosity </a:t>
                </a:r>
                <a14:m>
                  <m:oMath xmlns:m="http://schemas.openxmlformats.org/officeDocument/2006/math">
                    <m:r>
                      <a:rPr lang="en-US" sz="4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84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4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𝑐𝑃</m:t>
                    </m:r>
                  </m:oMath>
                </a14:m>
                <a:r>
                  <a:rPr lang="en-US" sz="4600" dirty="0">
                    <a:latin typeface="Calibri" panose="020F0502020204030204" pitchFamily="34" charset="0"/>
                    <a:ea typeface="Open Sans"/>
                    <a:cs typeface="Calibri" panose="020F0502020204030204" pitchFamily="34" charset="0"/>
                  </a:rPr>
                  <a:t>to approximate light Arabian crude oil.</a:t>
                </a:r>
              </a:p>
            </p:txBody>
          </p:sp>
        </mc:Choice>
        <mc:Fallback xmlns="">
          <p:sp>
            <p:nvSpPr>
              <p:cNvPr id="14" name="TextBox 19">
                <a:extLst>
                  <a:ext uri="{FF2B5EF4-FFF2-40B4-BE49-F238E27FC236}">
                    <a16:creationId xmlns:a16="http://schemas.microsoft.com/office/drawing/2014/main" id="{8B3AE21A-8781-EDB3-C122-251C545E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3938" y="7594808"/>
                <a:ext cx="9875519" cy="8891198"/>
              </a:xfrm>
              <a:prstGeom prst="rect">
                <a:avLst/>
              </a:prstGeom>
              <a:blipFill>
                <a:blip r:embed="rId3"/>
                <a:stretch>
                  <a:fillRect l="-2469" t="-1440" r="-2716" b="-2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7757896"/>
            <a:ext cx="9875519" cy="140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buNone/>
            </a:pPr>
            <a:r>
              <a:rPr lang="en" sz="4400" dirty="0"/>
              <a:t>Detection Performance: The AI model successfully identifies leak events with an incredible 99.76% accuracy and 100% precision.</a:t>
            </a:r>
          </a:p>
          <a:p>
            <a:pPr>
              <a:buNone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" sz="4400" i="0" u="none" strike="noStrike" dirty="0">
                <a:solidFill>
                  <a:srgbClr val="000000"/>
                </a:solidFill>
                <a:effectLst/>
              </a:rPr>
              <a:t>Localization Accuracy:</a:t>
            </a:r>
            <a:r>
              <a:rPr lang="en" sz="44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The regression model successfully predicted the leak location with a mean absolute error of just </a:t>
            </a:r>
            <a:r>
              <a:rPr lang="en" sz="4400" i="0" u="none" strike="noStrike" dirty="0">
                <a:solidFill>
                  <a:srgbClr val="000000"/>
                </a:solidFill>
                <a:effectLst/>
              </a:rPr>
              <a:t>0.26 meters</a:t>
            </a:r>
            <a:r>
              <a:rPr lang="en" sz="44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" sz="4400" dirty="0">
              <a:solidFill>
                <a:srgbClr val="000000"/>
              </a:solidFill>
              <a:latin typeface="-webkit-standard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" sz="4000" i="0" u="none" strike="noStrike" dirty="0">
                <a:solidFill>
                  <a:srgbClr val="000000"/>
                </a:solidFill>
                <a:effectLst/>
              </a:rPr>
              <a:t>Key Indicators:</a:t>
            </a:r>
            <a:r>
              <a:rPr lang="en" sz="4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Based on feature importance analysis, downstream vibration (</a:t>
            </a:r>
            <a:r>
              <a:rPr lang="en" sz="4000" i="0" u="none" strike="noStrike" dirty="0" err="1">
                <a:solidFill>
                  <a:srgbClr val="000000"/>
                </a:solidFill>
                <a:effectLst/>
              </a:rPr>
              <a:t>Vib_B_mmps_RMS</a:t>
            </a:r>
            <a:r>
              <a:rPr lang="en" sz="4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at 27%) and upstream vibration (</a:t>
            </a:r>
            <a:r>
              <a:rPr lang="en" sz="4000" i="0" u="none" strike="noStrike" dirty="0" err="1">
                <a:solidFill>
                  <a:srgbClr val="000000"/>
                </a:solidFill>
                <a:effectLst/>
              </a:rPr>
              <a:t>Vib_A_mmps_RMS</a:t>
            </a:r>
            <a:r>
              <a:rPr lang="en" sz="40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at 24%) were the strongest predictors of a leak.</a:t>
            </a:r>
            <a:endParaRPr lang="en" sz="440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" sz="44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Improvements: Upgrade the system to use real steel pipes, build a longer test loop for more realistic flow behavior, and implement higher-accuracy sensors.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pic>
        <p:nvPicPr>
          <p:cNvPr id="16" name="Picture 15" descr="s05_card08.png">
            <a:extLst>
              <a:ext uri="{FF2B5EF4-FFF2-40B4-BE49-F238E27FC236}">
                <a16:creationId xmlns:a16="http://schemas.microsoft.com/office/drawing/2014/main" id="{98B2A4CD-78BC-40EB-B472-93BD9AB83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4497" y="307034"/>
            <a:ext cx="5852160" cy="4998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9D41B-D76D-498F-B2D6-055D3CE82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05" y="19071165"/>
            <a:ext cx="9077997" cy="8798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28FD7C-93D2-4FEA-A33B-AE4985410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2402" y="19071165"/>
            <a:ext cx="13330714" cy="8891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502540-2DBB-4B9C-9D27-B28A0C1AB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2672" y="22867058"/>
            <a:ext cx="12135895" cy="4793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DD1A56-DAA4-4C48-BDF8-27EAB1F3F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87920" y="18939794"/>
            <a:ext cx="8790136" cy="57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BA0FF3A7-C4AF-46AB-948E-AFA50CBE5E7F}"/>
</file>

<file path=customXml/itemProps2.xml><?xml version="1.0" encoding="utf-8"?>
<ds:datastoreItem xmlns:ds="http://schemas.openxmlformats.org/officeDocument/2006/customXml" ds:itemID="{0393E053-2FAD-4472-9E82-A73AF46F97C7}"/>
</file>

<file path=customXml/itemProps3.xml><?xml version="1.0" encoding="utf-8"?>
<ds:datastoreItem xmlns:ds="http://schemas.openxmlformats.org/officeDocument/2006/customXml" ds:itemID="{F4F19175-E0D8-4CC4-A90C-41C1AEDD669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366</Words>
  <Application>Microsoft Macintosh PowerPoint</Application>
  <PresentationFormat>مخصص</PresentationFormat>
  <Paragraphs>31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9" baseType="lpstr">
      <vt:lpstr>-webkit-standard</vt:lpstr>
      <vt:lpstr>Aptos</vt:lpstr>
      <vt:lpstr>Aptos Display</vt:lpstr>
      <vt:lpstr>Arial</vt:lpstr>
      <vt:lpstr>Calibri</vt:lpstr>
      <vt:lpstr>Cambria Math</vt:lpstr>
      <vt:lpstr>Nunito</vt:lpstr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ZAKI ABDULLAH ALMOAILI</cp:lastModifiedBy>
  <cp:revision>13</cp:revision>
  <dcterms:created xsi:type="dcterms:W3CDTF">2025-04-20T10:29:18Z</dcterms:created>
  <dcterms:modified xsi:type="dcterms:W3CDTF">2026-04-23T18:20:06Z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