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94718"/>
  </p:normalViewPr>
  <p:slideViewPr>
    <p:cSldViewPr snapToGrid="0">
      <p:cViewPr>
        <p:scale>
          <a:sx n="20" d="100"/>
          <a:sy n="20" d="100"/>
        </p:scale>
        <p:origin x="5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8486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2273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8412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7947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>
                    <a:tint val="82000"/>
                  </a:schemeClr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82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383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0794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970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618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6274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438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7190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6524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AC8630ED-EEE8-E770-2D2C-EBDEB61CA410}"/>
              </a:ext>
            </a:extLst>
          </p:cNvPr>
          <p:cNvSpPr txBox="1"/>
          <p:nvPr/>
        </p:nvSpPr>
        <p:spPr>
          <a:xfrm>
            <a:off x="4898066" y="142728"/>
            <a:ext cx="30217153" cy="52551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9000" b="1" dirty="0">
                <a:solidFill>
                  <a:srgbClr val="C5E0B3"/>
                </a:solidFill>
                <a:latin typeface="Calibri" panose="020F0502020204030204" pitchFamily="34" charset="0"/>
              </a:rPr>
              <a:t>Smart Corrosion Monitoring &amp; Prediction System for Industrial Pipelines</a:t>
            </a:r>
            <a:endParaRPr lang="en-US" sz="9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AC44153-2A22-CDA7-FA17-3151AC82BCB6}"/>
              </a:ext>
            </a:extLst>
          </p:cNvPr>
          <p:cNvSpPr txBox="1"/>
          <p:nvPr/>
        </p:nvSpPr>
        <p:spPr>
          <a:xfrm>
            <a:off x="5669280" y="42416"/>
            <a:ext cx="29555378" cy="60564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endParaRPr lang="en-US" sz="404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9BA1BF-A04E-D147-1738-4227D27711F6}"/>
              </a:ext>
            </a:extLst>
          </p:cNvPr>
          <p:cNvSpPr txBox="1"/>
          <p:nvPr/>
        </p:nvSpPr>
        <p:spPr>
          <a:xfrm>
            <a:off x="7428414" y="3193280"/>
            <a:ext cx="27796243" cy="23647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Mohammed Alhajri (CHE), Shujaa AlSubaie (CHE), Khaled Alhazmi (CHE), Mohanad Basabaien (ISE), Yazeed Alhammad (ISE), Thamer Aljohani (CS)</a:t>
            </a:r>
            <a:b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Coach: Dr. Omar Hammad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6CAE16-36A2-0680-9435-44BBC2373751}"/>
              </a:ext>
            </a:extLst>
          </p:cNvPr>
          <p:cNvSpPr txBox="1"/>
          <p:nvPr/>
        </p:nvSpPr>
        <p:spPr>
          <a:xfrm>
            <a:off x="355600" y="1400956"/>
            <a:ext cx="4109611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2616D"/>
                </a:solidFill>
              </a:rPr>
              <a:t>TEAM</a:t>
            </a:r>
            <a:r>
              <a:rPr lang="en-US" sz="8800" b="1" dirty="0">
                <a:solidFill>
                  <a:srgbClr val="02616D"/>
                </a:solidFill>
              </a:rPr>
              <a:t> </a:t>
            </a:r>
          </a:p>
          <a:p>
            <a:pPr algn="ctr"/>
            <a:r>
              <a:rPr lang="en-SG" sz="11500" b="1" dirty="0">
                <a:solidFill>
                  <a:srgbClr val="02616D"/>
                </a:solidFill>
              </a:rPr>
              <a:t>M118</a:t>
            </a:r>
            <a:endParaRPr lang="en-SG" sz="8000" b="1" dirty="0">
              <a:solidFill>
                <a:srgbClr val="02616D"/>
              </a:solidFill>
            </a:endParaRPr>
          </a:p>
        </p:txBody>
      </p:sp>
      <p:pic>
        <p:nvPicPr>
          <p:cNvPr id="19" name="Picture 18" descr="s05_card06.png">
            <a:extLst>
              <a:ext uri="{FF2B5EF4-FFF2-40B4-BE49-F238E27FC236}">
                <a16:creationId xmlns:a16="http://schemas.microsoft.com/office/drawing/2014/main" id="{99C16B6F-1826-BB6D-5B20-CCB8AF5DE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51084" y="271116"/>
            <a:ext cx="5852160" cy="4998366"/>
          </a:xfrm>
          <a:prstGeom prst="rect">
            <a:avLst/>
          </a:prstGeom>
        </p:spPr>
      </p:pic>
      <p:sp>
        <p:nvSpPr>
          <p:cNvPr id="2" name="Rectangle 10">
            <a:extLst>
              <a:ext uri="{FF2B5EF4-FFF2-40B4-BE49-F238E27FC236}">
                <a16:creationId xmlns:a16="http://schemas.microsoft.com/office/drawing/2014/main" id="{7E50EA40-B58E-2068-8A12-44A30418C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636" y="6233857"/>
            <a:ext cx="9875521" cy="1128642"/>
          </a:xfrm>
          <a:prstGeom prst="rect">
            <a:avLst/>
          </a:prstGeom>
          <a:solidFill>
            <a:srgbClr val="02616D"/>
          </a:solidFill>
          <a:ln w="12700">
            <a:solidFill>
              <a:schemeClr val="accent1"/>
            </a:solidFill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7200" b="1" dirty="0">
                <a:solidFill>
                  <a:srgbClr val="C5E0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 Statement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8D471A32-9826-8159-2914-A1862F19D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4824" y="17789530"/>
            <a:ext cx="20126636" cy="1261208"/>
          </a:xfrm>
          <a:prstGeom prst="rect">
            <a:avLst/>
          </a:prstGeom>
          <a:solidFill>
            <a:srgbClr val="02616D"/>
          </a:solidFill>
          <a:ln w="12700">
            <a:solidFill>
              <a:schemeClr val="accent1"/>
            </a:solidFill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7200" b="1" dirty="0">
                <a:solidFill>
                  <a:srgbClr val="C5E0B3"/>
                </a:solidFill>
                <a:latin typeface="Times New Roman" panose="02020603050405020304" pitchFamily="18" charset="0"/>
                <a:ea typeface="Calibri (MS) Bold"/>
                <a:cs typeface="Times New Roman" panose="02020603050405020304" pitchFamily="18" charset="0"/>
                <a:sym typeface="Calibri (MS) Bold"/>
              </a:rPr>
              <a:t>Specification</a:t>
            </a:r>
            <a:endParaRPr lang="en-US" sz="6600" b="1" dirty="0">
              <a:solidFill>
                <a:srgbClr val="C5E0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144314A7-B59C-4CF2-9BFC-A17FAAAAA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4824" y="6233857"/>
            <a:ext cx="7426814" cy="1057567"/>
          </a:xfrm>
          <a:prstGeom prst="rect">
            <a:avLst/>
          </a:prstGeom>
          <a:solidFill>
            <a:srgbClr val="02616D"/>
          </a:solidFill>
          <a:ln w="12700">
            <a:solidFill>
              <a:schemeClr val="accent1"/>
            </a:solidFill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400" b="1" dirty="0">
                <a:solidFill>
                  <a:srgbClr val="C5E0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Prototype Design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9263A7-4B66-6BB0-520D-DBB5D6F9224F}"/>
              </a:ext>
            </a:extLst>
          </p:cNvPr>
          <p:cNvSpPr txBox="1"/>
          <p:nvPr/>
        </p:nvSpPr>
        <p:spPr>
          <a:xfrm>
            <a:off x="32607778" y="8046892"/>
            <a:ext cx="39409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2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8FA890-FB28-1990-933A-A9B11E7D7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88404" y="17884247"/>
            <a:ext cx="9676009" cy="1464618"/>
          </a:xfrm>
          <a:prstGeom prst="rect">
            <a:avLst/>
          </a:prstGeom>
          <a:solidFill>
            <a:srgbClr val="02616D"/>
          </a:solidFill>
          <a:ln w="12700">
            <a:solidFill>
              <a:schemeClr val="accent1"/>
            </a:solidFill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7200" b="1" dirty="0">
                <a:solidFill>
                  <a:srgbClr val="C5E0B3"/>
                </a:solidFill>
                <a:latin typeface="Times New Roman" panose="02020603050405020304" pitchFamily="18" charset="0"/>
                <a:ea typeface="Calibri (MS) Bold"/>
                <a:cs typeface="Times New Roman" panose="02020603050405020304" pitchFamily="18" charset="0"/>
                <a:sym typeface="Calibri (MS) Bold"/>
              </a:rPr>
              <a:t>Conclusion</a:t>
            </a:r>
          </a:p>
        </p:txBody>
      </p:sp>
      <p:sp>
        <p:nvSpPr>
          <p:cNvPr id="12" name="Freeform 52">
            <a:extLst>
              <a:ext uri="{FF2B5EF4-FFF2-40B4-BE49-F238E27FC236}">
                <a16:creationId xmlns:a16="http://schemas.microsoft.com/office/drawing/2014/main" id="{C2625F7F-4002-4563-943B-4CBA30AB16B9}"/>
              </a:ext>
            </a:extLst>
          </p:cNvPr>
          <p:cNvSpPr/>
          <p:nvPr/>
        </p:nvSpPr>
        <p:spPr>
          <a:xfrm>
            <a:off x="33134060" y="19647109"/>
            <a:ext cx="9749620" cy="7680247"/>
          </a:xfrm>
          <a:prstGeom prst="roundRect">
            <a:avLst/>
          </a:prstGeom>
          <a:solidFill>
            <a:srgbClr val="E9DEC8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smart corrosion monitoring system was successfully developed and validated, demonstrating reliable real-time monitoring, accurate corrosion prediction, and stable performance. The results confirm its effectiveness in supporting condition-based maintenance and its potential for future industrial applications.</a:t>
            </a:r>
          </a:p>
          <a:p>
            <a:endParaRPr lang="en-GB" sz="2400" dirty="0"/>
          </a:p>
        </p:txBody>
      </p:sp>
      <p:sp>
        <p:nvSpPr>
          <p:cNvPr id="13" name="Freeform 52">
            <a:extLst>
              <a:ext uri="{FF2B5EF4-FFF2-40B4-BE49-F238E27FC236}">
                <a16:creationId xmlns:a16="http://schemas.microsoft.com/office/drawing/2014/main" id="{B1006ECB-A58D-BA1C-6FBB-6AF8BFECD7EC}"/>
              </a:ext>
            </a:extLst>
          </p:cNvPr>
          <p:cNvSpPr/>
          <p:nvPr/>
        </p:nvSpPr>
        <p:spPr>
          <a:xfrm>
            <a:off x="526625" y="7891195"/>
            <a:ext cx="9690062" cy="8088996"/>
          </a:xfrm>
          <a:prstGeom prst="roundRect">
            <a:avLst/>
          </a:prstGeom>
          <a:solidFill>
            <a:srgbClr val="E9DEC8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Corrosion weakens industrial pipelines and causes</a:t>
            </a:r>
            <a:r>
              <a:rPr lang="ar-SA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failures</a:t>
            </a:r>
            <a:endParaRPr lang="ar-SA" sz="4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 inspections are periodic and limited</a:t>
            </a:r>
            <a:endParaRPr lang="ar-SA" sz="4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corrosion tracking is difficult with current methods</a:t>
            </a:r>
            <a:endParaRPr lang="ar-SA" sz="4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Smart monitoring system enables real-time measurement</a:t>
            </a:r>
            <a:endParaRPr lang="ar-SA" sz="4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supports early prediction and timely maintenance</a:t>
            </a: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5AE69F9E-E450-7A1B-26EC-D562FF4F6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871" y="17784622"/>
            <a:ext cx="10186286" cy="1207033"/>
          </a:xfrm>
          <a:prstGeom prst="rect">
            <a:avLst/>
          </a:prstGeom>
          <a:solidFill>
            <a:srgbClr val="02616D"/>
          </a:solidFill>
          <a:ln w="12700">
            <a:solidFill>
              <a:schemeClr val="accent1"/>
            </a:solidFill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7200" b="1" dirty="0">
                <a:solidFill>
                  <a:srgbClr val="C5E0B3"/>
                </a:solidFill>
                <a:latin typeface="Times New Roman" panose="02020603050405020304" pitchFamily="18" charset="0"/>
                <a:ea typeface="Calibri (MS) Bold"/>
                <a:cs typeface="Times New Roman" panose="02020603050405020304" pitchFamily="18" charset="0"/>
                <a:sym typeface="Calibri (MS) Bold"/>
              </a:rPr>
              <a:t>Constraints</a:t>
            </a:r>
            <a:endParaRPr lang="en-US" sz="6600" b="1" dirty="0">
              <a:solidFill>
                <a:srgbClr val="C5E0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1AE1131-ECCC-5F99-DB32-0A6AB0F23D8C}"/>
              </a:ext>
            </a:extLst>
          </p:cNvPr>
          <p:cNvSpPr/>
          <p:nvPr/>
        </p:nvSpPr>
        <p:spPr>
          <a:xfrm>
            <a:off x="11447813" y="19348568"/>
            <a:ext cx="4246416" cy="2515198"/>
          </a:xfrm>
          <a:prstGeom prst="roundRect">
            <a:avLst/>
          </a:prstGeom>
          <a:solidFill>
            <a:srgbClr val="E9DEC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Measurement accuracy within ±10%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B07FFFE-F44B-703F-79B0-3C903BE04408}"/>
              </a:ext>
            </a:extLst>
          </p:cNvPr>
          <p:cNvSpPr/>
          <p:nvPr/>
        </p:nvSpPr>
        <p:spPr>
          <a:xfrm>
            <a:off x="341166" y="19278252"/>
            <a:ext cx="3108892" cy="3999836"/>
          </a:xfrm>
          <a:prstGeom prst="roundRect">
            <a:avLst/>
          </a:prstGeom>
          <a:solidFill>
            <a:srgbClr val="E9DEC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non-toxic chemicals (NaCl)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13149AB-A5E0-AB62-806C-FD64FE467F4F}"/>
              </a:ext>
            </a:extLst>
          </p:cNvPr>
          <p:cNvSpPr/>
          <p:nvPr/>
        </p:nvSpPr>
        <p:spPr>
          <a:xfrm>
            <a:off x="3724480" y="19252852"/>
            <a:ext cx="3108892" cy="3999836"/>
          </a:xfrm>
          <a:prstGeom prst="roundRect">
            <a:avLst/>
          </a:prstGeom>
          <a:solidFill>
            <a:srgbClr val="E9DEC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open-source software (Python)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3F0FB02-B25C-1C27-2915-531EFC70D6FF}"/>
              </a:ext>
            </a:extLst>
          </p:cNvPr>
          <p:cNvSpPr/>
          <p:nvPr/>
        </p:nvSpPr>
        <p:spPr>
          <a:xfrm>
            <a:off x="6188729" y="23436183"/>
            <a:ext cx="4027958" cy="4062948"/>
          </a:xfrm>
          <a:prstGeom prst="roundRect">
            <a:avLst/>
          </a:prstGeom>
          <a:solidFill>
            <a:srgbClr val="E9DEC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 and maintenance model based on prototype’s data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46BCFF7-177A-2C98-2AC8-D424016BC070}"/>
              </a:ext>
            </a:extLst>
          </p:cNvPr>
          <p:cNvSpPr/>
          <p:nvPr/>
        </p:nvSpPr>
        <p:spPr>
          <a:xfrm>
            <a:off x="16394834" y="19291479"/>
            <a:ext cx="4492071" cy="2414765"/>
          </a:xfrm>
          <a:prstGeom prst="roundRect">
            <a:avLst/>
          </a:prstGeom>
          <a:solidFill>
            <a:srgbClr val="E9DEC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Prediction of lead time ≥ 72 hours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156482-63FA-D727-5FDF-20E5CE0550B4}"/>
              </a:ext>
            </a:extLst>
          </p:cNvPr>
          <p:cNvSpPr txBox="1"/>
          <p:nvPr/>
        </p:nvSpPr>
        <p:spPr>
          <a:xfrm>
            <a:off x="32607778" y="10449156"/>
            <a:ext cx="39409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200" b="1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1124BD7-8799-A2E0-D952-98E3BB54391A}"/>
              </a:ext>
            </a:extLst>
          </p:cNvPr>
          <p:cNvSpPr/>
          <p:nvPr/>
        </p:nvSpPr>
        <p:spPr>
          <a:xfrm>
            <a:off x="21721171" y="19340922"/>
            <a:ext cx="4229357" cy="2315880"/>
          </a:xfrm>
          <a:prstGeom prst="roundRect">
            <a:avLst/>
          </a:prstGeom>
          <a:solidFill>
            <a:srgbClr val="E9DEC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Refresh Rate ≤ 5 sec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F443B9F-2B0F-A99F-B3F1-993A49B01EAD}"/>
              </a:ext>
            </a:extLst>
          </p:cNvPr>
          <p:cNvSpPr/>
          <p:nvPr/>
        </p:nvSpPr>
        <p:spPr>
          <a:xfrm>
            <a:off x="26561359" y="19399536"/>
            <a:ext cx="3999338" cy="2157868"/>
          </a:xfrm>
          <a:prstGeom prst="roundRect">
            <a:avLst/>
          </a:prstGeom>
          <a:solidFill>
            <a:srgbClr val="E9DEC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 alarms ≤ </a:t>
            </a:r>
          </a:p>
          <a:p>
            <a:pPr algn="ctr"/>
            <a:r>
              <a:rPr lang="en-US" sz="4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per week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107BA8A-13C0-6A80-CEC8-2CB838DBFAF0}"/>
              </a:ext>
            </a:extLst>
          </p:cNvPr>
          <p:cNvSpPr txBox="1"/>
          <p:nvPr/>
        </p:nvSpPr>
        <p:spPr>
          <a:xfrm>
            <a:off x="32607778" y="12877850"/>
            <a:ext cx="39409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2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F50A59F-018A-BFE8-B14B-918D141F2A2D}"/>
              </a:ext>
            </a:extLst>
          </p:cNvPr>
          <p:cNvSpPr txBox="1"/>
          <p:nvPr/>
        </p:nvSpPr>
        <p:spPr>
          <a:xfrm>
            <a:off x="32607778" y="15280114"/>
            <a:ext cx="39409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200" b="1" dirty="0"/>
          </a:p>
        </p:txBody>
      </p:sp>
      <p:sp>
        <p:nvSpPr>
          <p:cNvPr id="34" name="Rectangle 10">
            <a:extLst>
              <a:ext uri="{FF2B5EF4-FFF2-40B4-BE49-F238E27FC236}">
                <a16:creationId xmlns:a16="http://schemas.microsoft.com/office/drawing/2014/main" id="{1A86D2CA-0C1F-E179-65FB-1CF4E5E2D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1074" y="6173332"/>
            <a:ext cx="22252169" cy="1189167"/>
          </a:xfrm>
          <a:prstGeom prst="rect">
            <a:avLst/>
          </a:prstGeom>
          <a:solidFill>
            <a:srgbClr val="02616D"/>
          </a:solidFill>
          <a:ln w="12700">
            <a:solidFill>
              <a:schemeClr val="accent1"/>
            </a:solidFill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7200" b="1" dirty="0">
                <a:solidFill>
                  <a:srgbClr val="C5E0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Testing &amp; Validation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10A7F808-BE04-A264-B56D-FB1E54F704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825" y="7545562"/>
            <a:ext cx="7426814" cy="989517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C3537548-2276-6165-656C-9C1D3463A7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1074" y="7631478"/>
            <a:ext cx="7256156" cy="268972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24B245B-5544-0784-74DB-38C56442BC71}"/>
              </a:ext>
            </a:extLst>
          </p:cNvPr>
          <p:cNvSpPr/>
          <p:nvPr/>
        </p:nvSpPr>
        <p:spPr>
          <a:xfrm>
            <a:off x="7107795" y="19252852"/>
            <a:ext cx="3310362" cy="3999836"/>
          </a:xfrm>
          <a:prstGeom prst="roundRect">
            <a:avLst/>
          </a:prstGeom>
          <a:solidFill>
            <a:srgbClr val="E9DEC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budget ≤ 13k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391D467-CB44-8842-A156-644D55557211}"/>
              </a:ext>
            </a:extLst>
          </p:cNvPr>
          <p:cNvSpPr/>
          <p:nvPr/>
        </p:nvSpPr>
        <p:spPr>
          <a:xfrm>
            <a:off x="1180993" y="23436183"/>
            <a:ext cx="4027957" cy="4062948"/>
          </a:xfrm>
          <a:prstGeom prst="roundRect">
            <a:avLst/>
          </a:prstGeom>
          <a:solidFill>
            <a:srgbClr val="E9DEC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Corrosion testing follow ASTM G31/G96 standards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5742C29-20A8-824A-8022-A3C9504D51C0}"/>
              </a:ext>
            </a:extLst>
          </p:cNvPr>
          <p:cNvSpPr/>
          <p:nvPr/>
        </p:nvSpPr>
        <p:spPr>
          <a:xfrm>
            <a:off x="11482144" y="22028800"/>
            <a:ext cx="4177753" cy="2822510"/>
          </a:xfrm>
          <a:prstGeom prst="roundRect">
            <a:avLst/>
          </a:prstGeom>
          <a:solidFill>
            <a:srgbClr val="E9DEC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MAE of the corrosion indicator ≤ 15%</a:t>
            </a:r>
            <a:endParaRPr lang="en-US" sz="4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2A43736-9770-4121-FB5B-20FBDBA7E3A0}"/>
              </a:ext>
            </a:extLst>
          </p:cNvPr>
          <p:cNvSpPr/>
          <p:nvPr/>
        </p:nvSpPr>
        <p:spPr>
          <a:xfrm>
            <a:off x="21765471" y="21954633"/>
            <a:ext cx="4140756" cy="2939059"/>
          </a:xfrm>
          <a:prstGeom prst="roundRect">
            <a:avLst/>
          </a:prstGeom>
          <a:solidFill>
            <a:srgbClr val="E9DEC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Dashboard stores  30 days of sensor data</a:t>
            </a:r>
            <a:endParaRPr lang="en-US" sz="4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15A53AA-B7B6-6024-ED34-81211B697D88}"/>
              </a:ext>
            </a:extLst>
          </p:cNvPr>
          <p:cNvSpPr/>
          <p:nvPr/>
        </p:nvSpPr>
        <p:spPr>
          <a:xfrm>
            <a:off x="16481666" y="22006612"/>
            <a:ext cx="4318405" cy="2786543"/>
          </a:xfrm>
          <a:prstGeom prst="roundRect">
            <a:avLst/>
          </a:prstGeom>
          <a:solidFill>
            <a:srgbClr val="E9DEC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Alert Response Time: ≤ 2 sec</a:t>
            </a:r>
            <a:endParaRPr lang="en-US" sz="4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F93FB51-6882-D192-ACD8-384862744332}"/>
              </a:ext>
            </a:extLst>
          </p:cNvPr>
          <p:cNvSpPr/>
          <p:nvPr/>
        </p:nvSpPr>
        <p:spPr>
          <a:xfrm>
            <a:off x="26598345" y="21928203"/>
            <a:ext cx="4129647" cy="2965489"/>
          </a:xfrm>
          <a:prstGeom prst="roundRect">
            <a:avLst/>
          </a:prstGeom>
          <a:solidFill>
            <a:srgbClr val="E9DEC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Sensor Data Reliability ≥ 98% availability</a:t>
            </a:r>
            <a:endParaRPr lang="en-US" sz="4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9EF1C13-21E6-7428-233C-FEDB1121E082}"/>
              </a:ext>
            </a:extLst>
          </p:cNvPr>
          <p:cNvSpPr/>
          <p:nvPr/>
        </p:nvSpPr>
        <p:spPr>
          <a:xfrm>
            <a:off x="25645132" y="25191523"/>
            <a:ext cx="5816328" cy="2515198"/>
          </a:xfrm>
          <a:prstGeom prst="roundRect">
            <a:avLst/>
          </a:prstGeom>
          <a:solidFill>
            <a:srgbClr val="E9DEC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Continuous 100-hour operation without failure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482949C-DFE5-8F59-CB37-F783E7FA681B}"/>
              </a:ext>
            </a:extLst>
          </p:cNvPr>
          <p:cNvSpPr/>
          <p:nvPr/>
        </p:nvSpPr>
        <p:spPr>
          <a:xfrm>
            <a:off x="11334824" y="25191523"/>
            <a:ext cx="5740049" cy="2557676"/>
          </a:xfrm>
          <a:prstGeom prst="roundRect">
            <a:avLst/>
          </a:prstGeom>
          <a:solidFill>
            <a:srgbClr val="E9DEC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Store and process 30-day data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AD0045E-A375-818A-9048-75A8C009D962}"/>
              </a:ext>
            </a:extLst>
          </p:cNvPr>
          <p:cNvSpPr/>
          <p:nvPr/>
        </p:nvSpPr>
        <p:spPr>
          <a:xfrm>
            <a:off x="18353828" y="25191523"/>
            <a:ext cx="5961274" cy="2515198"/>
          </a:xfrm>
          <a:prstGeom prst="roundRect">
            <a:avLst/>
          </a:prstGeom>
          <a:solidFill>
            <a:srgbClr val="E9DEC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Predictive scheduling reduces inspections by 20%</a:t>
            </a:r>
          </a:p>
        </p:txBody>
      </p:sp>
      <p:sp>
        <p:nvSpPr>
          <p:cNvPr id="37" name="Freeform 49">
            <a:extLst>
              <a:ext uri="{FF2B5EF4-FFF2-40B4-BE49-F238E27FC236}">
                <a16:creationId xmlns:a16="http://schemas.microsoft.com/office/drawing/2014/main" id="{0E0CBC10-7BA0-183C-CE5B-7E83D8B06965}"/>
              </a:ext>
            </a:extLst>
          </p:cNvPr>
          <p:cNvSpPr/>
          <p:nvPr/>
        </p:nvSpPr>
        <p:spPr>
          <a:xfrm>
            <a:off x="27319527" y="7660331"/>
            <a:ext cx="6703773" cy="2660867"/>
          </a:xfrm>
          <a:custGeom>
            <a:avLst/>
            <a:gdLst/>
            <a:ahLst/>
            <a:cxnLst/>
            <a:rect l="l" t="t" r="r" b="b"/>
            <a:pathLst>
              <a:path w="7789740" h="5874057">
                <a:moveTo>
                  <a:pt x="0" y="0"/>
                </a:moveTo>
                <a:lnTo>
                  <a:pt x="7789740" y="0"/>
                </a:lnTo>
                <a:lnTo>
                  <a:pt x="7789740" y="5874057"/>
                </a:lnTo>
                <a:lnTo>
                  <a:pt x="0" y="587405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51A5D12E-6A92-D1FE-A31D-6BE817BB0C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51074" y="13225761"/>
            <a:ext cx="7357607" cy="42953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7C092D9-F54C-5975-099F-B6AD2B7688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449898" y="7660331"/>
            <a:ext cx="7553345" cy="53253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0AB89E4C-7E4F-53D2-851B-7D8F67BFEA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319526" y="13213627"/>
            <a:ext cx="6818075" cy="437237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A3F38B6-E829-11DA-BA33-58BD1016A2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449898" y="13252213"/>
            <a:ext cx="7721997" cy="189239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10C05C6-2DE6-A8F8-6475-EB831A9B966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448906" y="15411140"/>
            <a:ext cx="7721997" cy="218699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7B20BBB-8B59-EB72-A797-CD178FD4CBE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751074" y="10619029"/>
            <a:ext cx="14386527" cy="23349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98667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C504F1786A834AB0A43A8D2AD0E2A1" ma:contentTypeVersion="17" ma:contentTypeDescription="Create a new document." ma:contentTypeScope="" ma:versionID="1dd54b39039cc3a2789d5d1d3fc10e6e">
  <xsd:schema xmlns:xsd="http://www.w3.org/2001/XMLSchema" xmlns:xs="http://www.w3.org/2001/XMLSchema" xmlns:p="http://schemas.microsoft.com/office/2006/metadata/properties" xmlns:ns2="feb4cfa2-2a6f-43b7-9935-58898877aa70" xmlns:ns3="23f71ece-6f79-4b9a-94f9-3a27ffba8014" targetNamespace="http://schemas.microsoft.com/office/2006/metadata/properties" ma:root="true" ma:fieldsID="9ed85d63b31bb9f0e74e4febb6f854bd" ns2:_="" ns3:_="">
    <xsd:import namespace="feb4cfa2-2a6f-43b7-9935-58898877aa70"/>
    <xsd:import namespace="23f71ece-6f79-4b9a-94f9-3a27ffba80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4cfa2-2a6f-43b7-9935-58898877aa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7f4d030-a2bd-4159-b459-856363f4e7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f71ece-6f79-4b9a-94f9-3a27ffba80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70740f3-2cf5-4288-af9a-52d3becc7e83}" ma:internalName="TaxCatchAll" ma:showField="CatchAllData" ma:web="23f71ece-6f79-4b9a-94f9-3a27ffba80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b4cfa2-2a6f-43b7-9935-58898877aa70">
      <Terms xmlns="http://schemas.microsoft.com/office/infopath/2007/PartnerControls"/>
    </lcf76f155ced4ddcb4097134ff3c332f>
    <TaxCatchAll xmlns="23f71ece-6f79-4b9a-94f9-3a27ffba8014" xsi:nil="true"/>
  </documentManagement>
</p:properties>
</file>

<file path=customXml/itemProps1.xml><?xml version="1.0" encoding="utf-8"?>
<ds:datastoreItem xmlns:ds="http://schemas.openxmlformats.org/officeDocument/2006/customXml" ds:itemID="{4E120CD4-0CAA-4A7F-BAEA-79A5DCB0B4D0}"/>
</file>

<file path=customXml/itemProps2.xml><?xml version="1.0" encoding="utf-8"?>
<ds:datastoreItem xmlns:ds="http://schemas.openxmlformats.org/officeDocument/2006/customXml" ds:itemID="{CA393AE1-FB8E-469E-A663-774DB2A000E3}"/>
</file>

<file path=customXml/itemProps3.xml><?xml version="1.0" encoding="utf-8"?>
<ds:datastoreItem xmlns:ds="http://schemas.openxmlformats.org/officeDocument/2006/customXml" ds:itemID="{779B85B3-4DE6-4226-B255-05258B96DD8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377</TotalTime>
  <Words>235</Words>
  <Application>Microsoft Office PowerPoint</Application>
  <PresentationFormat>Custom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Darim Ferry</dc:creator>
  <cp:lastModifiedBy>SHUJAA RASHED ALSUBAIE</cp:lastModifiedBy>
  <cp:revision>14</cp:revision>
  <dcterms:created xsi:type="dcterms:W3CDTF">2025-04-20T10:29:18Z</dcterms:created>
  <dcterms:modified xsi:type="dcterms:W3CDTF">2026-05-08T17:34:16Z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0x0101007EC504F1786A834AB0A43A8D2AD0E2A1</vt:lpwstr>
  </property>
</Properties>
</file>