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webextensions/taskpanes.xml" ContentType="application/vnd.ms-office.webextensiontaskpanes+xml"/>
  <Override PartName="/ppt/webextensions/webextension1.xml" ContentType="application/vnd.ms-office.webextension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FB537-B800-86C9-1B5D-8AD2220F26B6}" v="171" dt="2026-04-23T15:25:36.251"/>
    <p1510:client id="{5C572CA5-C4E8-F332-645F-AD2BEC5BC053}" v="2" dt="2026-04-23T23:51:42.921"/>
    <p1510:client id="{92C3559B-1CC6-EE02-5BDC-33192E594112}" v="91" dt="2026-04-23T14:56:54.119"/>
    <p1510:client id="{C10ABB9A-54F0-56C5-29C6-394B3AE17A95}" v="751" dt="2026-04-23T16:41:36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170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ts val="2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AI-Enabled Autonomous Safety </a:t>
            </a:r>
            <a:endParaRPr lang="en-US"/>
          </a:p>
          <a:p>
            <a:pPr algn="ctr" defTabSz="3458319">
              <a:spcBef>
                <a:spcPts val="2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Monitoring Robot</a:t>
            </a:r>
            <a:endParaRPr lang="en-US"/>
          </a:p>
          <a:p>
            <a:pPr algn="ctr" defTabSz="3458319">
              <a:spcBef>
                <a:spcPct val="20000"/>
              </a:spcBef>
              <a:defRPr/>
            </a:pPr>
            <a:endParaRPr lang="en-US" sz="9000" b="1">
              <a:solidFill>
                <a:srgbClr val="C5E0B3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Ali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Alramadan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Abdullah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Alqudaihi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Hazem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Alqerafi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Jehad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Alzowaid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Ali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Arkobi</a:t>
            </a:r>
            <a:b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Majed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Alzayer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M113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84" y="16490475"/>
            <a:ext cx="10789817" cy="30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800" dirty="0">
                <a:ea typeface="Open Sans"/>
                <a:cs typeface="Arial"/>
              </a:rPr>
              <a:t>Manual safety monitoring in industrial workshops fails to provide continuous, unbiased, real-time PPE compliance and hazard detection.</a:t>
            </a:r>
            <a:endParaRPr lang="en-US" sz="4800" dirty="0">
              <a:cs typeface="Arial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64" y="19756056"/>
            <a:ext cx="10669517" cy="110457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Objective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43" y="20860632"/>
            <a:ext cx="10717638" cy="673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Autonomously patrol indoor workshops and detect PPE violations in real time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Detect CO gas hazards using onboard sensors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Deliver alerts via a live wireless dashboard with ≤2 s latency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Operate fully onboard — no cloud dependency</a:t>
            </a:r>
            <a:endParaRPr lang="en-US" sz="4800" dirty="0">
              <a:ea typeface="ＭＳ Ｐゴシック"/>
              <a:cs typeface="Arial"/>
            </a:endParaRPr>
          </a:p>
        </p:txBody>
      </p:sp>
      <p:pic>
        <p:nvPicPr>
          <p:cNvPr id="16" name="Picture 15" descr="A group of icons with text&#10;&#10;AI-generated content may be incorrect.">
            <a:extLst>
              <a:ext uri="{FF2B5EF4-FFF2-40B4-BE49-F238E27FC236}">
                <a16:creationId xmlns:a16="http://schemas.microsoft.com/office/drawing/2014/main" id="{E0AF15A0-0D8D-9D37-EBBB-FBF15745C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3222" y="21725"/>
            <a:ext cx="7022341" cy="5397159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88CCB6B4-69CF-08C8-889F-3D49BFE73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91" y="15137606"/>
            <a:ext cx="10645456" cy="122490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Problem Statement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8944FB6-5A03-6760-3A67-ED00B83E8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53" y="6283941"/>
            <a:ext cx="10649478" cy="110457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Background</a:t>
            </a:r>
            <a:endParaRPr lang="en-US" dirty="0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AD2AF954-3516-AFB9-5684-4851546D9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14" y="7502783"/>
            <a:ext cx="10789817" cy="74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Over 70% of industrial accidents are linked to human error; up to 40% of workers skip PPE requirements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Manual supervision is inconsistent, fatigue-prone, and unable to provide continuous coverage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cs typeface="Arial"/>
              </a:rPr>
              <a:t>Need for an automated, real-time safety monitoring system that works without human fatigue or coverage gaps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AB7B48D-1C1A-807E-F0FB-F05249DE9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5433" y="6283941"/>
            <a:ext cx="10649478" cy="110457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Specifications &amp; Constraints</a:t>
            </a:r>
            <a:endParaRPr lang="en-US" dirty="0"/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980DD4AE-3561-17D5-DBC8-B2EA01646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4377" y="7502783"/>
            <a:ext cx="10789817" cy="8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800" dirty="0">
                <a:cs typeface="Arial"/>
              </a:rPr>
              <a:t>Physical Specifications &amp; Constraints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100DE0C0-F0C3-10E7-9BE4-1B84B2039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4378" y="8440590"/>
            <a:ext cx="10370534" cy="45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Max dimensions	45×40×35 cm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Max weight	≤12 kg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Chassis density	≤2.7 g/cm³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Load capacity	≥15 kg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Max speed	0.8 m/s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Incline capability	≥5°</a:t>
            </a:r>
            <a:endParaRPr lang="en-US" sz="4800" dirty="0">
              <a:cs typeface="Arial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0AB96A3D-8B55-541D-A9FD-627D9D91D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4376" y="13071715"/>
            <a:ext cx="10789817" cy="8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800" dirty="0">
                <a:cs typeface="Arial"/>
              </a:rPr>
              <a:t>Safety Specifications &amp; Constraints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7E5AF487-A15E-1B9F-3064-B6DB847EF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4378" y="13895256"/>
            <a:ext cx="10370534" cy="377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Human detection range	≥1.0 m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Collision avoidance	≥95% reliability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Reaction time	≤0.5 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Min autonomous runtime	≥10 min/cycle</a:t>
            </a:r>
            <a:endParaRPr lang="en-US" sz="4800" dirty="0">
              <a:cs typeface="Arial"/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28048AE0-EEC0-F487-B170-EE716C9BF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4376" y="17702840"/>
            <a:ext cx="10789817" cy="8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800" dirty="0">
                <a:cs typeface="Arial"/>
              </a:rPr>
              <a:t>AI Specifications &amp; Constraints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2D0D9BC3-36EA-2A75-7377-BAE818B5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4378" y="18640647"/>
            <a:ext cx="10370534" cy="59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PPE precision	≥90%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PPE recall	≥85%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AI inference speed	≥10 FPS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Alert latency	≤2 s, ≥1 Hz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Compliance loop success	≥90% per cycle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ea typeface="Open Sans"/>
                <a:cs typeface="Arial"/>
              </a:rPr>
              <a:t>Remote model upload	≤150 MB, ≤3 min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044CA314-A553-0EEA-7C2A-5633ECD2D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0649" y="6265723"/>
            <a:ext cx="10649478" cy="110457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Discipline Contributions</a:t>
            </a:r>
            <a:endParaRPr lang="en-US" dirty="0"/>
          </a:p>
        </p:txBody>
      </p:sp>
      <p:sp>
        <p:nvSpPr>
          <p:cNvPr id="39" name="Discipline Contributions Body">
            <a:extLst>
              <a:ext uri="{FF2B5EF4-FFF2-40B4-BE49-F238E27FC236}">
                <a16:creationId xmlns:a16="http://schemas.microsoft.com/office/drawing/2014/main" id="{1E05EF95-1F09-1C9A-BBB1-266381276710}"/>
              </a:ext>
            </a:extLst>
          </p:cNvPr>
          <p:cNvSpPr txBox="1"/>
          <p:nvPr/>
        </p:nvSpPr>
        <p:spPr>
          <a:xfrm>
            <a:off x="23037800" y="7505700"/>
            <a:ext cx="10642600" cy="128671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just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ICS — AI &amp; Software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YOLOv8 TensorRT model (18 PPE classes); Flask dashboard with live feed, alerts &amp; analytics tab; system software architecture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COE — Embedded Systems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Raspberry Pi Pico firmware (C); HC-SR04 &amp; VL53L0X obstacle sensing; MQ-7 CO detection; motor driver &amp; I²C/UART comms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ME — Mechanical Design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3D-printed chassis; load &amp; CG analysis; sensor mounting; mobility testing on inclines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ISE — Systems Engineering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Safety compliance workflow; alert prioritization logic; performance metrics; peak-load analysis (≥3 violations/min)</a:t>
            </a: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BC8E73D-D3FD-55F5-2711-29139724A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1809" y="20372832"/>
            <a:ext cx="9987775" cy="1080220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Prototype </a:t>
            </a:r>
          </a:p>
        </p:txBody>
      </p:sp>
      <p:pic>
        <p:nvPicPr>
          <p:cNvPr id="41" name="Picture 40" descr="A white rectangular device with a black cable attached to it&#10;&#10;AI-generated content may be incorrect.">
            <a:extLst>
              <a:ext uri="{FF2B5EF4-FFF2-40B4-BE49-F238E27FC236}">
                <a16:creationId xmlns:a16="http://schemas.microsoft.com/office/drawing/2014/main" id="{068CBCF1-C375-0DF1-B997-F19F5B36C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9252" y="21637740"/>
            <a:ext cx="7612888" cy="5994187"/>
          </a:xfrm>
          <a:prstGeom prst="rect">
            <a:avLst/>
          </a:prstGeom>
        </p:spPr>
      </p:pic>
      <p:sp>
        <p:nvSpPr>
          <p:cNvPr id="42" name="Rectangle 10">
            <a:extLst>
              <a:ext uri="{FF2B5EF4-FFF2-40B4-BE49-F238E27FC236}">
                <a16:creationId xmlns:a16="http://schemas.microsoft.com/office/drawing/2014/main" id="{55C43F60-0FFA-C8A3-BE61-2595EF438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5865" y="6265723"/>
            <a:ext cx="8253963" cy="110457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Testing</a:t>
            </a:r>
            <a:endParaRPr lang="en-US" dirty="0"/>
          </a:p>
        </p:txBody>
      </p:sp>
      <p:sp>
        <p:nvSpPr>
          <p:cNvPr id="201" name="Conclusion Body"/>
          <p:cNvSpPr txBox="1"/>
          <p:nvPr/>
        </p:nvSpPr>
        <p:spPr>
          <a:xfrm>
            <a:off x="34225865" y="21651022"/>
            <a:ext cx="8255000" cy="5994187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>
              <a:buNone/>
            </a:pPr>
            <a:r>
              <a:rPr lang="en-US" sz="4400" b="1" dirty="0">
                <a:cs typeface="Arial"/>
              </a:rPr>
              <a:t>All primary specifications met or exceeded.</a:t>
            </a:r>
            <a:r>
              <a:rPr lang="en-US" sz="4400" dirty="0">
                <a:cs typeface="Arial"/>
              </a:rPr>
              <a:t> The system delivers edge-AI PPE monitoring at </a:t>
            </a:r>
            <a:r>
              <a:rPr lang="en-US" sz="4400" b="1" dirty="0">
                <a:cs typeface="Arial"/>
              </a:rPr>
              <a:t>4.5× the required inference rate</a:t>
            </a:r>
            <a:r>
              <a:rPr lang="en-US" sz="4400" dirty="0">
                <a:cs typeface="Arial"/>
              </a:rPr>
              <a:t> and alerts </a:t>
            </a:r>
            <a:r>
              <a:rPr lang="en-US" sz="4400" b="1" dirty="0">
                <a:cs typeface="Arial"/>
              </a:rPr>
              <a:t>77× faster</a:t>
            </a:r>
            <a:r>
              <a:rPr lang="en-US" sz="4400" dirty="0">
                <a:cs typeface="Arial"/>
              </a:rPr>
              <a:t> than the 2-second threshold — demonstrating a viable, fully onboard industrial safety solution.</a:t>
            </a:r>
          </a:p>
        </p:txBody>
      </p:sp>
      <p:sp>
        <p:nvSpPr>
          <p:cNvPr id="310" name="Stat 1"/>
          <p:cNvSpPr txBox="1"/>
          <p:nvPr/>
        </p:nvSpPr>
        <p:spPr>
          <a:xfrm>
            <a:off x="34289883" y="13595558"/>
            <a:ext cx="4064000" cy="292100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 w="19050">
            <a:solidFill>
              <a:srgbClr val="1F8A4C"/>
            </a:solidFill>
          </a:ln>
        </p:spPr>
        <p:txBody>
          <a:bodyPr wrap="square" lIns="91440" tIns="91440" rIns="91440" bIns="91440" rtlCol="0" anchor="ctr"/>
          <a:lstStyle/>
          <a:p>
            <a:pPr algn="ctr">
              <a:buNone/>
            </a:pPr>
            <a:r>
              <a:rPr lang="en-US" sz="5400" b="1" dirty="0">
                <a:solidFill>
                  <a:srgbClr val="1F8A4C"/>
                </a:solidFill>
                <a:cs typeface="Arial"/>
              </a:rPr>
              <a:t>90.3%</a:t>
            </a:r>
          </a:p>
          <a:p>
            <a:pPr algn="ctr">
              <a:buNone/>
            </a:pPr>
            <a:r>
              <a:rPr lang="en-US" sz="2800" b="1" dirty="0">
                <a:cs typeface="Arial"/>
              </a:rPr>
              <a:t>PPE Precision</a:t>
            </a:r>
          </a:p>
          <a:p>
            <a:pPr algn="ctr">
              <a:buNone/>
            </a:pPr>
            <a:r>
              <a:rPr lang="en-US" sz="2200" i="1" dirty="0">
                <a:solidFill>
                  <a:srgbClr val="595959"/>
                </a:solidFill>
                <a:cs typeface="Arial"/>
              </a:rPr>
              <a:t>req ≥90%</a:t>
            </a:r>
          </a:p>
        </p:txBody>
      </p:sp>
      <p:sp>
        <p:nvSpPr>
          <p:cNvPr id="311" name="Stat 2"/>
          <p:cNvSpPr txBox="1"/>
          <p:nvPr/>
        </p:nvSpPr>
        <p:spPr>
          <a:xfrm>
            <a:off x="38480883" y="13595558"/>
            <a:ext cx="4064000" cy="292100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 w="19050">
            <a:solidFill>
              <a:srgbClr val="1F8A4C"/>
            </a:solidFill>
          </a:ln>
        </p:spPr>
        <p:txBody>
          <a:bodyPr wrap="square" lIns="91440" tIns="91440" rIns="91440" bIns="91440" rtlCol="0" anchor="ctr"/>
          <a:lstStyle/>
          <a:p>
            <a:pPr algn="ctr">
              <a:buNone/>
            </a:pPr>
            <a:r>
              <a:rPr lang="en-US" sz="5400" b="1" dirty="0">
                <a:solidFill>
                  <a:srgbClr val="1F8A4C"/>
                </a:solidFill>
                <a:cs typeface="Arial"/>
              </a:rPr>
              <a:t>86.1%</a:t>
            </a:r>
          </a:p>
          <a:p>
            <a:pPr algn="ctr">
              <a:buNone/>
            </a:pPr>
            <a:r>
              <a:rPr lang="en-US" sz="2800" b="1" dirty="0">
                <a:cs typeface="Arial"/>
              </a:rPr>
              <a:t>PPE Recall</a:t>
            </a:r>
          </a:p>
          <a:p>
            <a:pPr algn="ctr">
              <a:buNone/>
            </a:pPr>
            <a:r>
              <a:rPr lang="en-US" sz="2200" i="1" dirty="0">
                <a:solidFill>
                  <a:srgbClr val="595959"/>
                </a:solidFill>
                <a:cs typeface="Arial"/>
              </a:rPr>
              <a:t>req ≥85%</a:t>
            </a:r>
          </a:p>
        </p:txBody>
      </p:sp>
      <p:sp>
        <p:nvSpPr>
          <p:cNvPr id="312" name="Stat 3"/>
          <p:cNvSpPr txBox="1"/>
          <p:nvPr/>
        </p:nvSpPr>
        <p:spPr>
          <a:xfrm>
            <a:off x="34289883" y="16643558"/>
            <a:ext cx="4064000" cy="292100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 w="19050">
            <a:solidFill>
              <a:srgbClr val="1F8A4C"/>
            </a:solidFill>
          </a:ln>
        </p:spPr>
        <p:txBody>
          <a:bodyPr wrap="square" lIns="91440" tIns="91440" rIns="91440" bIns="91440" rtlCol="0" anchor="ctr"/>
          <a:lstStyle/>
          <a:p>
            <a:pPr algn="ctr">
              <a:buNone/>
            </a:pPr>
            <a:r>
              <a:rPr lang="en-US" sz="5400" b="1" dirty="0">
                <a:solidFill>
                  <a:srgbClr val="1F8A4C"/>
                </a:solidFill>
                <a:cs typeface="Arial"/>
              </a:rPr>
              <a:t>~45 FPS</a:t>
            </a:r>
          </a:p>
          <a:p>
            <a:pPr algn="ctr">
              <a:buNone/>
            </a:pPr>
            <a:r>
              <a:rPr lang="en-US" sz="2800" b="1" dirty="0">
                <a:cs typeface="Arial"/>
              </a:rPr>
              <a:t>Inference Speed</a:t>
            </a:r>
          </a:p>
          <a:p>
            <a:pPr algn="ctr">
              <a:buNone/>
            </a:pPr>
            <a:r>
              <a:rPr lang="en-US" sz="2200" i="1" dirty="0">
                <a:solidFill>
                  <a:srgbClr val="595959"/>
                </a:solidFill>
                <a:cs typeface="Arial"/>
              </a:rPr>
              <a:t>req ≥10 FPS</a:t>
            </a:r>
          </a:p>
        </p:txBody>
      </p:sp>
      <p:sp>
        <p:nvSpPr>
          <p:cNvPr id="313" name="Stat 4"/>
          <p:cNvSpPr txBox="1"/>
          <p:nvPr/>
        </p:nvSpPr>
        <p:spPr>
          <a:xfrm>
            <a:off x="38480883" y="16643558"/>
            <a:ext cx="4064000" cy="2921000"/>
          </a:xfrm>
          <a:prstGeom prst="roundRect">
            <a:avLst>
              <a:gd name="adj" fmla="val 8000"/>
            </a:avLst>
          </a:prstGeom>
          <a:solidFill>
            <a:srgbClr val="F2F2F2"/>
          </a:solidFill>
          <a:ln w="19050">
            <a:solidFill>
              <a:srgbClr val="1F8A4C"/>
            </a:solidFill>
          </a:ln>
        </p:spPr>
        <p:txBody>
          <a:bodyPr wrap="square" lIns="91440" tIns="91440" rIns="91440" bIns="91440" rtlCol="0" anchor="ctr"/>
          <a:lstStyle/>
          <a:p>
            <a:pPr algn="ctr">
              <a:buNone/>
            </a:pPr>
            <a:r>
              <a:rPr lang="en-US" sz="5400" b="1" dirty="0">
                <a:solidFill>
                  <a:srgbClr val="1F8A4C"/>
                </a:solidFill>
                <a:cs typeface="Arial"/>
              </a:rPr>
              <a:t>~26 ms</a:t>
            </a:r>
          </a:p>
          <a:p>
            <a:pPr algn="ctr">
              <a:buNone/>
            </a:pPr>
            <a:r>
              <a:rPr lang="en-US" sz="2800" b="1" dirty="0">
                <a:cs typeface="Arial"/>
              </a:rPr>
              <a:t>Alert Latency</a:t>
            </a:r>
          </a:p>
          <a:p>
            <a:pPr algn="ctr">
              <a:buNone/>
            </a:pPr>
            <a:r>
              <a:rPr lang="en-US" sz="2200" i="1" dirty="0">
                <a:solidFill>
                  <a:srgbClr val="595959"/>
                </a:solidFill>
                <a:cs typeface="Arial"/>
              </a:rPr>
              <a:t>req ≤2000 ms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1863F348-8181-E1B7-1BE7-0D4FF7B66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3288" y="20348476"/>
            <a:ext cx="8253963" cy="1104576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Conclusion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31D6C7-AC65-0C16-2DC5-73D85243D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883" y="7684107"/>
            <a:ext cx="8253963" cy="55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3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78CB103-1B4D-41BA-AD3B-AFB1E1B49464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a6989be6-74a6-4ff3-ad79-92e7d55dec3a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D4FBE35E-2096-4D01-84FB-5AE51A56DA0D}"/>
</file>

<file path=customXml/itemProps2.xml><?xml version="1.0" encoding="utf-8"?>
<ds:datastoreItem xmlns:ds="http://schemas.openxmlformats.org/officeDocument/2006/customXml" ds:itemID="{6359E01A-3730-4063-8C7A-07B1FB253856}"/>
</file>

<file path=customXml/itemProps3.xml><?xml version="1.0" encoding="utf-8"?>
<ds:datastoreItem xmlns:ds="http://schemas.openxmlformats.org/officeDocument/2006/customXml" ds:itemID="{B3B0A231-655A-43E8-AE53-55C88C5B666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448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Aptos</vt:lpstr>
      <vt:lpstr>Aptos Display</vt:lpstr>
      <vt:lpstr>Arial</vt:lpstr>
      <vt:lpstr>Calibri</vt:lpstr>
      <vt:lpstr>Nunito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ABDULLAH ZUHAIR ALQUDAIHI</cp:lastModifiedBy>
  <cp:revision>5</cp:revision>
  <dcterms:created xsi:type="dcterms:W3CDTF">2025-04-20T10:29:18Z</dcterms:created>
  <dcterms:modified xsi:type="dcterms:W3CDTF">2026-05-03T13:49:02Z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