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952A9-A16F-A896-4B7B-DFFB1522F635}" v="11" dt="2026-05-08T16:53:09.731"/>
    <p1510:client id="{750CB49B-B40A-A9CA-A49C-5D0D35924661}" v="238" dt="2026-05-08T18:56:40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" d="100"/>
          <a:sy n="16" d="100"/>
        </p:scale>
        <p:origin x="1077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D ABDULATIF BAWAZIR" userId="S::s202170950@kfupm.edu.sa::0c456a5d-ad4e-40f8-8b67-afe6038d1012" providerId="AD" clId="Web-{750CB49B-B40A-A9CA-A49C-5D0D35924661}"/>
    <pc:docChg chg="modSld">
      <pc:chgData name="SAUD ABDULATIF BAWAZIR" userId="S::s202170950@kfupm.edu.sa::0c456a5d-ad4e-40f8-8b67-afe6038d1012" providerId="AD" clId="Web-{750CB49B-B40A-A9CA-A49C-5D0D35924661}" dt="2026-05-08T18:56:39.333" v="131" actId="20577"/>
      <pc:docMkLst>
        <pc:docMk/>
      </pc:docMkLst>
      <pc:sldChg chg="modSp">
        <pc:chgData name="SAUD ABDULATIF BAWAZIR" userId="S::s202170950@kfupm.edu.sa::0c456a5d-ad4e-40f8-8b67-afe6038d1012" providerId="AD" clId="Web-{750CB49B-B40A-A9CA-A49C-5D0D35924661}" dt="2026-05-08T18:56:39.333" v="131" actId="20577"/>
        <pc:sldMkLst>
          <pc:docMk/>
          <pc:sldMk cId="1567814883" sldId="257"/>
        </pc:sldMkLst>
        <pc:spChg chg="mod">
          <ac:chgData name="SAUD ABDULATIF BAWAZIR" userId="S::s202170950@kfupm.edu.sa::0c456a5d-ad4e-40f8-8b67-afe6038d1012" providerId="AD" clId="Web-{750CB49B-B40A-A9CA-A49C-5D0D35924661}" dt="2026-05-08T18:56:39.333" v="131" actId="20577"/>
          <ac:spMkLst>
            <pc:docMk/>
            <pc:sldMk cId="1567814883" sldId="257"/>
            <ac:spMk id="15" creationId="{7D048E69-7358-6591-4D76-9A562E34568C}"/>
          </ac:spMkLst>
        </pc:spChg>
        <pc:spChg chg="mod">
          <ac:chgData name="SAUD ABDULATIF BAWAZIR" userId="S::s202170950@kfupm.edu.sa::0c456a5d-ad4e-40f8-8b67-afe6038d1012" providerId="AD" clId="Web-{750CB49B-B40A-A9CA-A49C-5D0D35924661}" dt="2026-05-08T18:53:27.625" v="111" actId="20577"/>
          <ac:spMkLst>
            <pc:docMk/>
            <pc:sldMk cId="1567814883" sldId="257"/>
            <ac:spMk id="47" creationId="{754A902C-DF63-3B11-3FD5-5D576F57B52C}"/>
          </ac:spMkLst>
        </pc:spChg>
        <pc:spChg chg="mod">
          <ac:chgData name="SAUD ABDULATIF BAWAZIR" userId="S::s202170950@kfupm.edu.sa::0c456a5d-ad4e-40f8-8b67-afe6038d1012" providerId="AD" clId="Web-{750CB49B-B40A-A9CA-A49C-5D0D35924661}" dt="2026-05-08T18:53:09.500" v="106" actId="20577"/>
          <ac:spMkLst>
            <pc:docMk/>
            <pc:sldMk cId="1567814883" sldId="257"/>
            <ac:spMk id="49" creationId="{B1608C29-4027-7EEF-9D1F-52555342A29A}"/>
          </ac:spMkLst>
        </pc:spChg>
      </pc:sldChg>
    </pc:docChg>
  </pc:docChgLst>
  <pc:docChgLst>
    <pc:chgData name="ABDULMAJEED ABDULELAH ALMALKI" userId="S::s202028160@kfupm.edu.sa::122d9143-6db3-4bad-ac18-318aa87c544e" providerId="AD" clId="Web-{3EC952A9-A16F-A896-4B7B-DFFB1522F635}"/>
    <pc:docChg chg="modSld">
      <pc:chgData name="ABDULMAJEED ABDULELAH ALMALKI" userId="S::s202028160@kfupm.edu.sa::122d9143-6db3-4bad-ac18-318aa87c544e" providerId="AD" clId="Web-{3EC952A9-A16F-A896-4B7B-DFFB1522F635}" dt="2026-05-08T16:53:09.731" v="7" actId="20577"/>
      <pc:docMkLst>
        <pc:docMk/>
      </pc:docMkLst>
      <pc:sldChg chg="modSp">
        <pc:chgData name="ABDULMAJEED ABDULELAH ALMALKI" userId="S::s202028160@kfupm.edu.sa::122d9143-6db3-4bad-ac18-318aa87c544e" providerId="AD" clId="Web-{3EC952A9-A16F-A896-4B7B-DFFB1522F635}" dt="2026-05-08T16:53:09.731" v="7" actId="20577"/>
        <pc:sldMkLst>
          <pc:docMk/>
          <pc:sldMk cId="1567814883" sldId="257"/>
        </pc:sldMkLst>
        <pc:spChg chg="mod">
          <ac:chgData name="ABDULMAJEED ABDULELAH ALMALKI" userId="S::s202028160@kfupm.edu.sa::122d9143-6db3-4bad-ac18-318aa87c544e" providerId="AD" clId="Web-{3EC952A9-A16F-A896-4B7B-DFFB1522F635}" dt="2026-05-08T16:53:09.731" v="7" actId="20577"/>
          <ac:spMkLst>
            <pc:docMk/>
            <pc:sldMk cId="1567814883" sldId="257"/>
            <ac:spMk id="6" creationId="{BF9BA1BF-A04E-D147-1738-4227D27711F6}"/>
          </ac:spMkLst>
        </pc:spChg>
        <pc:spChg chg="mod">
          <ac:chgData name="ABDULMAJEED ABDULELAH ALMALKI" userId="S::s202028160@kfupm.edu.sa::122d9143-6db3-4bad-ac18-318aa87c544e" providerId="AD" clId="Web-{3EC952A9-A16F-A896-4B7B-DFFB1522F635}" dt="2026-05-08T16:52:47.276" v="1" actId="20577"/>
          <ac:spMkLst>
            <pc:docMk/>
            <pc:sldMk cId="1567814883" sldId="257"/>
            <ac:spMk id="47" creationId="{754A902C-DF63-3B11-3FD5-5D576F57B52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673767" y="479119"/>
            <a:ext cx="30478835" cy="50682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6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SiteSafe Vision: Real-Time Edge-AI Safety</a:t>
            </a:r>
            <a:endParaRPr lang="en-US" sz="96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6910261" y="3551092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Abdulmajeed Almalki, Abdullah Almalki, Faisal Alshahrani, Saud Bawazir, Osama Hakami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Ali Elkhazraji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</a:t>
            </a:r>
            <a:r>
              <a:rPr lang="en-US" sz="11500" b="1">
                <a:solidFill>
                  <a:srgbClr val="02616D"/>
                </a:solidFill>
              </a:rPr>
              <a:t>1</a:t>
            </a:r>
            <a:r>
              <a:rPr lang="en-SG" sz="11500" b="1">
                <a:solidFill>
                  <a:srgbClr val="02616D"/>
                </a:solidFill>
              </a:rPr>
              <a:t>0</a:t>
            </a:r>
            <a:r>
              <a:rPr lang="en-US" sz="11500" b="1">
                <a:solidFill>
                  <a:srgbClr val="02616D"/>
                </a:solidFill>
              </a:rPr>
              <a:t>7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7" y="6999485"/>
            <a:ext cx="9875519" cy="71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Construction sites are high-risk environments where PPE non-compliance causes accidents</a:t>
            </a:r>
            <a:endParaRPr lang="en-US"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Traditional supervision is manual, inconsistent, and lacks real-time coverage</a:t>
            </a:r>
            <a:endParaRPr lang="en-US" sz="460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Edge-AI enables continuous automated monitoring without cloud dependency</a:t>
            </a:r>
            <a:endParaRPr lang="en-US" sz="460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4600">
              <a:ea typeface="ＭＳ Ｐゴシック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14" y="566424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8039" y="126864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/ Validation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7877" y="13729283"/>
            <a:ext cx="9954302" cy="85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/>
              <a:buChar char="•"/>
            </a:pPr>
            <a:r>
              <a:rPr lang="en-US" sz="4600" dirty="0">
                <a:ea typeface="ＭＳ Ｐゴシック"/>
              </a:rPr>
              <a:t>Detection Accuracy: 83.9% </a:t>
            </a:r>
            <a:r>
              <a:rPr lang="en-US" sz="4600" dirty="0" err="1">
                <a:ea typeface="ＭＳ Ｐゴシック"/>
              </a:rPr>
              <a:t>mAP</a:t>
            </a:r>
            <a:r>
              <a:rPr lang="en-US" sz="4600" dirty="0">
                <a:ea typeface="ＭＳ Ｐゴシック"/>
              </a:rPr>
              <a:t> (≥ 80% required) </a:t>
            </a: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 dirty="0">
                <a:ea typeface="ＭＳ Ｐゴシック"/>
              </a:rPr>
              <a:t>Processing Speed: 10 FPS (≥ 5 FPS required) </a:t>
            </a: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 dirty="0">
                <a:ea typeface="ＭＳ Ｐゴシック"/>
              </a:rPr>
              <a:t>Alert Latency: &lt;1 second via WebSocket (≤ 5s required) </a:t>
            </a: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 dirty="0">
                <a:ea typeface="ＭＳ Ｐゴシック"/>
              </a:rPr>
              <a:t>False Alarm Rate: ~8.4%/day with cooldown (≤ 10% required) </a:t>
            </a: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 dirty="0">
                <a:latin typeface="Nunito"/>
                <a:ea typeface="ＭＳ Ｐゴシック"/>
                <a:cs typeface="Arial"/>
              </a:rPr>
              <a:t>Power Consumption &lt;= 60W</a:t>
            </a: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 dirty="0">
                <a:latin typeface="Nunito"/>
                <a:ea typeface="ＭＳ Ｐゴシック"/>
              </a:rPr>
              <a:t>Battery &gt;= 20 hours</a:t>
            </a:r>
          </a:p>
          <a:p>
            <a:pPr marL="685800" indent="-685800">
              <a:buFont typeface="Arial"/>
              <a:buChar char="•"/>
            </a:pPr>
            <a:r>
              <a:rPr lang="en-US" sz="4600" dirty="0">
                <a:latin typeface="Nunito"/>
                <a:ea typeface="ＭＳ Ｐゴシック"/>
              </a:rPr>
              <a:t>Power efficiency &gt;= 90%</a:t>
            </a:r>
          </a:p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Suspension</a:t>
            </a:r>
            <a:r>
              <a:rPr lang="en-US" sz="4600" dirty="0">
                <a:ea typeface="ＭＳ Ｐゴシック"/>
              </a:rPr>
              <a:t> vibration ≤ 2.6 mm</a:t>
            </a:r>
            <a:endParaRPr lang="en-US" sz="4600" dirty="0">
              <a:ea typeface="ＭＳ Ｐゴシック"/>
              <a:cs typeface="Arial"/>
            </a:endParaRPr>
          </a:p>
        </p:txBody>
      </p:sp>
      <p:pic>
        <p:nvPicPr>
          <p:cNvPr id="3" name="Picture 2" descr="s05_card02.png">
            <a:extLst>
              <a:ext uri="{FF2B5EF4-FFF2-40B4-BE49-F238E27FC236}">
                <a16:creationId xmlns:a16="http://schemas.microsoft.com/office/drawing/2014/main" id="{F764AAB8-3C43-3A49-C165-866166CD7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497" y="399505"/>
            <a:ext cx="5852160" cy="4998366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576EB3D4-61C8-ED27-E3FB-A564B44DA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5215" y="2222295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38AB5F-4750-C914-C41A-22DCFD0A0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2666" y="23458312"/>
            <a:ext cx="9877171" cy="52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Fully functional edge-AI PPE monitoring prototype developed</a:t>
            </a:r>
            <a:endParaRPr lang="en-US" sz="460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All constraints and specifications met or exceeded</a:t>
            </a:r>
            <a:endParaRPr lang="en-US" sz="460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Real-time detection, instant alerts, fully local operation</a:t>
            </a:r>
            <a:endParaRPr lang="en-US" sz="4600">
              <a:ea typeface="ＭＳ Ｐゴシック"/>
              <a:cs typeface="Arial"/>
            </a:endParaRPr>
          </a:p>
          <a:p>
            <a:pPr algn="just"/>
            <a:endParaRPr lang="en-US" sz="46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7C98BB42-D125-E946-44BF-6D2A60966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04" y="14627430"/>
            <a:ext cx="9875519" cy="362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dirty="0">
                <a:ea typeface="ＭＳ Ｐゴシック"/>
                <a:cs typeface="Arial"/>
              </a:rPr>
              <a:t>Manual monitoring is inconsistent, while cloud solutions suffer from latency and downtime. For reliable construction safety, a real-time, local PPE detection system is essential.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A83E54E-CE91-CB2B-7C9B-01AAD19A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29" y="1349330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5995C7-0334-787C-A259-0F59182E6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708" y="567599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Constraints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893F2F1-B3A4-E808-B0AD-1BE30F657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0724" y="7012684"/>
            <a:ext cx="4884006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Cost &lt; 6,000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3867A2-A914-1E77-CC4C-3CC9BBE0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4870" y="7012684"/>
            <a:ext cx="4901374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IP65 rating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13FFB7-B8E1-F59E-D21D-A041E00A8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0724" y="8241638"/>
            <a:ext cx="9875520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Everything runs locally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60D445E-1810-5847-B2F1-D3308155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0724" y="9486045"/>
            <a:ext cx="4884006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No deformation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7DCBA72-CF98-2BA9-A896-D547BE3A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4870" y="9486045"/>
            <a:ext cx="4901374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Height &lt; 60cm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7A41327-2D25-51A5-C61C-C26BE272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0724" y="10722787"/>
            <a:ext cx="4884006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Battery &gt;= 60min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7B50395-6938-C4A9-EB26-138965BF7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4870" y="10722787"/>
            <a:ext cx="4901374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/>
              </a:rPr>
              <a:t>Power &lt;= 280 W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362FA6-6226-B4B6-A080-429BB780C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0724" y="11959529"/>
            <a:ext cx="9875520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/>
              </a:rPr>
              <a:t>Power efficiency &gt;= 70%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4DE003-2869-6431-9404-88CF1EC61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8418" y="1348238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5463764-9129-501C-566F-7FA1E113A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8070" y="14781708"/>
            <a:ext cx="4884006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Accuracy &gt;= 80%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353CF38-35B0-2B9A-FDA9-D7EDCF9E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2216" y="14781708"/>
            <a:ext cx="4901374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2+ days alert log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1094EB0-F18F-3703-3656-0D1E8EB7D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8071" y="16022554"/>
            <a:ext cx="9875520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Limit vibration &lt;= 3 mm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B53E2E-B30F-ABD5-84A3-0FD9EA22D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8070" y="17305608"/>
            <a:ext cx="4884006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>
                <a:latin typeface="Nunito" panose="00000500000000000000" pitchFamily="2" charset="0"/>
              </a:rPr>
              <a:t>Latency &lt;= 5s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C64D57D-0BDD-37E9-C27B-B9B9457D2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2216" y="17305608"/>
            <a:ext cx="4901374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 dirty="0">
                <a:latin typeface="Nunito" panose="00000500000000000000" pitchFamily="2" charset="0"/>
              </a:rPr>
              <a:t>Real-time status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0D13F77-EAB9-1E1D-B1AE-A76164183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8070" y="18525350"/>
            <a:ext cx="9875520" cy="11286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600" b="1" dirty="0">
                <a:latin typeface="Nunito"/>
              </a:rPr>
              <a:t>AI Process &gt;= 5 FPS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245270-EE67-86E1-7BEE-992DBCDA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8922" y="566424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Concept Design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5215" y="566904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Detection Output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3D9E48-9465-DAAD-756D-A7F14D52B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1936" y="1394776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Electrical Contribution</a:t>
            </a: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754A902C-DF63-3B11-3FD5-5D576F57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930" y="14980114"/>
            <a:ext cx="9875519" cy="78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>
                <a:ea typeface="ＭＳ Ｐゴシック"/>
                <a:cs typeface="Arial"/>
              </a:rPr>
              <a:t>Designed a protected 12 V power distribution system with fuse isolation and a main switch, ensured stable voltage under full-load conditions, and led full prototype assembly with system-level testing. </a:t>
            </a:r>
            <a:endParaRPr lang="en-US"/>
          </a:p>
          <a:p>
            <a:pPr>
              <a:buFont typeface="Calibri"/>
              <a:buChar char="-"/>
            </a:pP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Calibri"/>
              <a:buChar char="-"/>
            </a:pP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Calibri"/>
              <a:buChar char="-"/>
            </a:pPr>
            <a:endParaRPr lang="en-US" sz="4600" dirty="0">
              <a:ea typeface="ＭＳ Ｐゴシック"/>
              <a:cs typeface="Arial"/>
            </a:endParaRPr>
          </a:p>
          <a:p>
            <a:pPr>
              <a:buFont typeface="Calibri"/>
              <a:buChar char="-"/>
            </a:pP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Calibri"/>
              <a:buChar char="-"/>
            </a:pPr>
            <a:endParaRPr lang="en-US" sz="4600" dirty="0">
              <a:ea typeface="ＭＳ Ｐゴシック"/>
              <a:cs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E3FCCDB-F019-A8F3-2990-D0F7C8E22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158" y="2021374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Mechanical Contribution</a:t>
            </a: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B1608C29-4027-7EEF-9D1F-52555342A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4176" y="21476338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>
                <a:ea typeface="ＭＳ Ｐゴシック"/>
                <a:cs typeface="Arial"/>
              </a:rPr>
              <a:t>Designed a tracked chassis for uneven terrain, with a multi-layer structure for organized components and added suspension to reduce vibration and improve stability. </a:t>
            </a:r>
            <a:endParaRPr lang="en-US"/>
          </a:p>
          <a:p>
            <a:pPr>
              <a:buFont typeface="Calibri"/>
              <a:buChar char="-"/>
            </a:pP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Calibri"/>
              <a:buChar char="-"/>
            </a:pPr>
            <a:endParaRPr lang="en-US" sz="4600" dirty="0">
              <a:ea typeface="ＭＳ Ｐゴシック"/>
              <a:cs typeface="Arial"/>
            </a:endParaRPr>
          </a:p>
          <a:p>
            <a:pPr marL="685800" indent="-685800">
              <a:buFont typeface="Calibri"/>
              <a:buChar char="-"/>
            </a:pPr>
            <a:endParaRPr lang="en-US" sz="4600" dirty="0">
              <a:ea typeface="ＭＳ Ｐゴシック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BB95D5-20D2-7444-8D46-84B34B5DB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33" y="2023523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Objective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38746F80-7896-E4F3-7149-ADC53649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439" y="21504478"/>
            <a:ext cx="9838136" cy="57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Develop a local edge-AI system to detect PPE violations in real time</a:t>
            </a:r>
            <a:endParaRPr lang="en-US" sz="4600"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Generate instant alerts and log incidents without cloud connectivity</a:t>
            </a:r>
            <a:endParaRPr lang="en-US" sz="4600">
              <a:ea typeface="ＭＳ Ｐゴシック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4600">
                <a:ea typeface="ＭＳ Ｐゴシック"/>
              </a:rPr>
              <a:t>Stay within budget using off-the-shelf embedded hardware</a:t>
            </a:r>
            <a:endParaRPr lang="en-US" sz="4600">
              <a:ea typeface="ＭＳ Ｐゴシック"/>
              <a:cs typeface="Arial"/>
            </a:endParaRPr>
          </a:p>
          <a:p>
            <a:pPr algn="just"/>
            <a:endParaRPr lang="en-US" sz="4800"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4EDE1E-4DEC-9121-F726-631730AA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2284" y="2021848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ICS Contribution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827E91FA-4A5A-12CF-55A8-94F351B5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9927" y="21408351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dirty="0"/>
              <a:t>Trained a YOLOv8n model on 13,140 images achieving 83.9% </a:t>
            </a:r>
            <a:r>
              <a:rPr lang="en-US" sz="4600" dirty="0" err="1"/>
              <a:t>mAP</a:t>
            </a:r>
            <a:r>
              <a:rPr lang="en-US" sz="4600" dirty="0"/>
              <a:t>, deployed with NCNN on Raspberry Pi 5 at ~10 FPS, with a </a:t>
            </a:r>
            <a:r>
              <a:rPr lang="en-US" sz="4600" dirty="0" err="1"/>
              <a:t>FastAPI</a:t>
            </a:r>
            <a:r>
              <a:rPr lang="en-US" sz="4600" dirty="0"/>
              <a:t> backend streaming live video to a React dashboard, real-time WebSocket alerts (&lt;1 s), and SQLite logging with timestamps.</a:t>
            </a:r>
            <a:endParaRPr lang="en-US" sz="4600" dirty="0">
              <a:ea typeface="ＭＳ Ｐゴシック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101334-8F10-89C2-D681-3F0505E1D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568" y="6779144"/>
            <a:ext cx="9637147" cy="71073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3A1DE49-40D3-577A-84D5-D05EF1F90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8350" y="6813372"/>
            <a:ext cx="10053356" cy="57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1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3F06799E-EA8D-469E-A86B-A5C87FF919A7}"/>
</file>

<file path=customXml/itemProps2.xml><?xml version="1.0" encoding="utf-8"?>
<ds:datastoreItem xmlns:ds="http://schemas.openxmlformats.org/officeDocument/2006/customXml" ds:itemID="{42186351-92F0-4DCA-893C-F5D728A127EA}"/>
</file>

<file path=customXml/itemProps3.xml><?xml version="1.0" encoding="utf-8"?>
<ds:datastoreItem xmlns:ds="http://schemas.openxmlformats.org/officeDocument/2006/customXml" ds:itemID="{09684C6A-AEE4-4CE9-BC88-1A814D57297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384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ABDULLAH ABDULRAHMAN ALMALKI</cp:lastModifiedBy>
  <cp:revision>50</cp:revision>
  <dcterms:created xsi:type="dcterms:W3CDTF">2025-04-20T10:29:18Z</dcterms:created>
  <dcterms:modified xsi:type="dcterms:W3CDTF">2026-05-08T18:56:45Z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