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 autoAdjust="0"/>
    <p:restoredTop sz="94718"/>
  </p:normalViewPr>
  <p:slideViewPr>
    <p:cSldViewPr snapToGrid="0">
      <p:cViewPr varScale="1">
        <p:scale>
          <a:sx n="24" d="100"/>
          <a:sy n="24" d="100"/>
        </p:scale>
        <p:origin x="148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8486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2273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8412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7947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>
                    <a:tint val="82000"/>
                  </a:schemeClr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82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82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0383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2/5/2026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0794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2/5/2026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4970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2/5/2026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16186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2/5/2026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6274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2/5/2026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2438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2/5/2026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7190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15CABD-16CE-4F1A-8158-AEA5E90F7EA3}" type="datetimeFigureOut">
              <a:rPr lang="en-SG" smtClean="0"/>
              <a:t>2/5/2026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6524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AC8630ED-EEE8-E770-2D2C-EBDEB61CA410}"/>
              </a:ext>
            </a:extLst>
          </p:cNvPr>
          <p:cNvSpPr txBox="1"/>
          <p:nvPr/>
        </p:nvSpPr>
        <p:spPr>
          <a:xfrm>
            <a:off x="4898066" y="142728"/>
            <a:ext cx="30217153" cy="52551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9000" b="1" dirty="0">
                <a:solidFill>
                  <a:srgbClr val="C5E0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Reducing water cut in smart wells via ultrasonic sensors and flow control equipment</a:t>
            </a:r>
            <a:endParaRPr lang="en-US" sz="9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AC44153-2A22-CDA7-FA17-3151AC82BCB6}"/>
              </a:ext>
            </a:extLst>
          </p:cNvPr>
          <p:cNvSpPr txBox="1"/>
          <p:nvPr/>
        </p:nvSpPr>
        <p:spPr>
          <a:xfrm>
            <a:off x="5669280" y="42416"/>
            <a:ext cx="29555378" cy="60564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endParaRPr lang="en-US" sz="4046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9BA1BF-A04E-D147-1738-4227D27711F6}"/>
              </a:ext>
            </a:extLst>
          </p:cNvPr>
          <p:cNvSpPr txBox="1"/>
          <p:nvPr/>
        </p:nvSpPr>
        <p:spPr>
          <a:xfrm>
            <a:off x="7653019" y="3621817"/>
            <a:ext cx="26037108" cy="23647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Mohammed Sahwan, Hadi Alsalem, Hassan Alshaer , Mohammed AlShareef, Abdulrahman Abdalla</a:t>
            </a:r>
            <a:b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Coach: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Dr. Ayman Al-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Lehyani</a:t>
            </a:r>
            <a:endParaRPr 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6CAE16-36A2-0680-9435-44BBC2373751}"/>
              </a:ext>
            </a:extLst>
          </p:cNvPr>
          <p:cNvSpPr txBox="1"/>
          <p:nvPr/>
        </p:nvSpPr>
        <p:spPr>
          <a:xfrm>
            <a:off x="355600" y="1400956"/>
            <a:ext cx="4109611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261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</a:t>
            </a:r>
            <a:r>
              <a:rPr lang="en-US" sz="8800" b="1" dirty="0">
                <a:solidFill>
                  <a:srgbClr val="0261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SG" sz="11500" b="1" dirty="0">
                <a:solidFill>
                  <a:srgbClr val="0261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M106</a:t>
            </a:r>
            <a:endParaRPr lang="en-SG" sz="8000" b="1" dirty="0">
              <a:solidFill>
                <a:srgbClr val="02616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631B57E8-7109-D710-D7FF-8D593C758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3794" y="7797747"/>
            <a:ext cx="9457466" cy="5840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Problem: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Traditional water cut monitoring relies on surface measurements. </a:t>
            </a:r>
            <a:endParaRPr lang="en-US" sz="460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685800" indent="-685800" algn="just">
              <a:buFont typeface="Arial" panose="020B0604020202020204" pitchFamily="34" charset="0"/>
              <a:buChar char="•"/>
            </a:pPr>
            <a:endParaRPr lang="en-US" sz="460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600" b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Solution: </a:t>
            </a:r>
            <a:r>
              <a:rPr lang="en-US" sz="46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Installing an ultrasonic sensor in the downhole completion of the well to detect water encroachment 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0AEAB2CC-F32C-69D9-FC00-E64397B6D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337" y="618743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8DEB6504-74CF-2A50-F26A-53409F3CB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13937" y="621107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Constraints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BBDC38-55EC-46B5-C2E1-C851E5A94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02537" y="621107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Prototype Design</a:t>
            </a: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06CE33DB-EC92-DE01-8293-97A192E33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1137" y="621107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&amp; Validation</a:t>
            </a:r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8B3AE21A-8781-EDB3-C122-251C545E8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25543" y="7579349"/>
            <a:ext cx="9787288" cy="63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14960" indent="-31496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600" b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Pressure Safety: </a:t>
            </a:r>
            <a:r>
              <a:rPr lang="en-US" sz="46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1450 psi</a:t>
            </a:r>
          </a:p>
          <a:p>
            <a:pPr marL="314960" indent="-31496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600" b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Operating Temperature: </a:t>
            </a:r>
            <a:r>
              <a:rPr lang="en-US" sz="46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0 to 120°C</a:t>
            </a:r>
          </a:p>
          <a:p>
            <a:pPr marL="314960" indent="-31496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600" b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Hardware Efficiency: </a:t>
            </a:r>
            <a:r>
              <a:rPr lang="en-US" sz="46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≤ 16GB RAM</a:t>
            </a:r>
          </a:p>
          <a:p>
            <a:pPr marL="314960" indent="-31496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600" b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Fluid Density: </a:t>
            </a:r>
            <a:r>
              <a:rPr lang="en-US" sz="46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≥ 0.1 g/cm³ difference.</a:t>
            </a:r>
          </a:p>
          <a:p>
            <a:pPr marL="314960" indent="-31496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600" b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Power Consumption: </a:t>
            </a:r>
            <a:r>
              <a:rPr lang="en-US" sz="46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Total ≤ 10W.</a:t>
            </a:r>
          </a:p>
          <a:p>
            <a:pPr marL="314960" indent="-31496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600" b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Processing Speed: </a:t>
            </a:r>
            <a:r>
              <a:rPr lang="en-US" sz="46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latency ≤ 500 </a:t>
            </a:r>
            <a:r>
              <a:rPr lang="en-US" sz="46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ms.</a:t>
            </a:r>
            <a:endParaRPr lang="en-US" sz="460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</p:txBody>
      </p:sp>
      <p:pic>
        <p:nvPicPr>
          <p:cNvPr id="3" name="Picture 2" descr="A black and white image of a oil rig and a barrel&#10;&#10;AI-generated content may be incorrect.">
            <a:extLst>
              <a:ext uri="{FF2B5EF4-FFF2-40B4-BE49-F238E27FC236}">
                <a16:creationId xmlns:a16="http://schemas.microsoft.com/office/drawing/2014/main" id="{EE5622B3-A6A3-9E6C-78BB-2546468B6A62}"/>
              </a:ext>
            </a:extLst>
          </p:cNvPr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" b="147"/>
          <a:stretch>
            <a:fillRect/>
          </a:stretch>
        </p:blipFill>
        <p:spPr>
          <a:xfrm>
            <a:off x="36433430" y="1183006"/>
            <a:ext cx="1828800" cy="20116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F3499F0-02A2-4591-BEF8-736E47662E73}"/>
              </a:ext>
            </a:extLst>
          </p:cNvPr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" r="47"/>
          <a:stretch>
            <a:fillRect/>
          </a:stretch>
        </p:blipFill>
        <p:spPr>
          <a:xfrm>
            <a:off x="39689881" y="3621817"/>
            <a:ext cx="1828800" cy="20116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6B6FA07-EA0F-4BBE-8FBA-734816197C4E}"/>
              </a:ext>
            </a:extLst>
          </p:cNvPr>
          <p:cNvPicPr>
            <a:picLocks noGrp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" r="47"/>
          <a:stretch>
            <a:fillRect/>
          </a:stretch>
        </p:blipFill>
        <p:spPr>
          <a:xfrm>
            <a:off x="39689881" y="1183006"/>
            <a:ext cx="1828800" cy="2011680"/>
          </a:xfrm>
          <a:prstGeom prst="rect">
            <a:avLst/>
          </a:prstGeom>
        </p:spPr>
      </p:pic>
      <p:pic>
        <p:nvPicPr>
          <p:cNvPr id="18" name="Picture 17" descr="A black and white logo with a red text&#10;&#10;AI-generated content may be incorrect.">
            <a:extLst>
              <a:ext uri="{FF2B5EF4-FFF2-40B4-BE49-F238E27FC236}">
                <a16:creationId xmlns:a16="http://schemas.microsoft.com/office/drawing/2014/main" id="{0BB0AC87-853C-0946-443A-69822A55EAAA}"/>
              </a:ext>
            </a:extLst>
          </p:cNvPr>
          <p:cNvPicPr>
            <a:picLocks noGrp="1"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" b="217"/>
          <a:stretch>
            <a:fillRect/>
          </a:stretch>
        </p:blipFill>
        <p:spPr>
          <a:xfrm>
            <a:off x="36433430" y="3850727"/>
            <a:ext cx="1828800" cy="201168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5942457-946F-C61B-8674-11C48523F24D}"/>
              </a:ext>
            </a:extLst>
          </p:cNvPr>
          <p:cNvSpPr txBox="1"/>
          <p:nvPr/>
        </p:nvSpPr>
        <p:spPr>
          <a:xfrm>
            <a:off x="36876496" y="2758526"/>
            <a:ext cx="41096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261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SG" sz="8000" b="1" dirty="0">
              <a:solidFill>
                <a:srgbClr val="02616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F3DDFA6-80EC-BF90-148C-2E8B92840F4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5359" t="6183" r="4693" b="7359"/>
          <a:stretch>
            <a:fillRect/>
          </a:stretch>
        </p:blipFill>
        <p:spPr>
          <a:xfrm>
            <a:off x="944303" y="15137606"/>
            <a:ext cx="9920111" cy="88275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C361D1D-3BA0-741F-2451-042AE32053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751785" y="18886654"/>
            <a:ext cx="9957639" cy="7411239"/>
          </a:xfrm>
          <a:prstGeom prst="roundRect">
            <a:avLst>
              <a:gd name="adj" fmla="val 1774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6" name="Rectangle 10">
            <a:extLst>
              <a:ext uri="{FF2B5EF4-FFF2-40B4-BE49-F238E27FC236}">
                <a16:creationId xmlns:a16="http://schemas.microsoft.com/office/drawing/2014/main" id="{AC715DF1-710D-7F6A-8AD5-6D93F415D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13937" y="1519854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Specifications</a:t>
            </a:r>
          </a:p>
        </p:txBody>
      </p:sp>
      <p:sp>
        <p:nvSpPr>
          <p:cNvPr id="38" name="TextBox 19">
            <a:extLst>
              <a:ext uri="{FF2B5EF4-FFF2-40B4-BE49-F238E27FC236}">
                <a16:creationId xmlns:a16="http://schemas.microsoft.com/office/drawing/2014/main" id="{BB74EF26-46B0-D180-F211-68BADCA17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95958" y="16327189"/>
            <a:ext cx="9980370" cy="951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14960" indent="-31496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600" b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Emulsion: </a:t>
            </a:r>
            <a:r>
              <a:rPr lang="en-US" sz="46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Handles ≤ 90% emulsified volume.</a:t>
            </a:r>
          </a:p>
          <a:p>
            <a:pPr marL="314960" indent="-31496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600" b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Signal Quality: </a:t>
            </a:r>
            <a:r>
              <a:rPr lang="en-US" sz="46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SNR ≥ 30 </a:t>
            </a:r>
            <a:r>
              <a:rPr lang="en-US" sz="46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dB.</a:t>
            </a:r>
            <a:endParaRPr lang="en-US" sz="460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314960" indent="-31496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600" b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Electronics Power: </a:t>
            </a:r>
            <a:r>
              <a:rPr lang="en-US" sz="46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Sensors &lt; 3W.</a:t>
            </a:r>
          </a:p>
          <a:p>
            <a:pPr marL="314960" indent="-31496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600" b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Data Integrity: </a:t>
            </a:r>
            <a:r>
              <a:rPr lang="en-US" sz="46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99% logging success.</a:t>
            </a:r>
          </a:p>
          <a:p>
            <a:pPr marL="314960" indent="-31496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600" b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UI Latency: </a:t>
            </a:r>
            <a:r>
              <a:rPr lang="en-US" sz="46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Dashboard updates &lt; 1.0s.</a:t>
            </a:r>
          </a:p>
          <a:p>
            <a:pPr marL="314960" indent="-31496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600" b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Response Time: </a:t>
            </a:r>
            <a:r>
              <a:rPr lang="en-US" sz="46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Valve trigger ≤ 2s.</a:t>
            </a:r>
            <a:br>
              <a:rPr lang="en-US" sz="46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</a:br>
            <a:r>
              <a:rPr lang="en-US" sz="4600" b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Model Logic: </a:t>
            </a:r>
            <a:r>
              <a:rPr lang="en-US" sz="46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F1-Score ≥ 0.85.</a:t>
            </a:r>
          </a:p>
          <a:p>
            <a:pPr marL="314960" indent="-31496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600" b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Actuation: </a:t>
            </a:r>
            <a:r>
              <a:rPr lang="en-US" sz="46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Valve closure ≤ 5s.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341C56A-3250-7768-3761-EE8511B20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3584" y="7793584"/>
            <a:ext cx="9875520" cy="4511585"/>
          </a:xfrm>
          <a:prstGeom prst="roundRect">
            <a:avLst>
              <a:gd name="adj" fmla="val 3252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4FEBDD2-972F-FDDA-40FE-F44BBC86578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291222" y="7911657"/>
            <a:ext cx="9787288" cy="67648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8" name="TextBox 19">
            <a:extLst>
              <a:ext uri="{FF2B5EF4-FFF2-40B4-BE49-F238E27FC236}">
                <a16:creationId xmlns:a16="http://schemas.microsoft.com/office/drawing/2014/main" id="{03B8F7AC-BCA1-32F0-E502-3060BE25E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38980" y="12307127"/>
            <a:ext cx="10358353" cy="63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914400" indent="-914400" algn="just">
              <a:lnSpc>
                <a:spcPct val="150000"/>
              </a:lnSpc>
              <a:buFont typeface="+mj-lt"/>
              <a:buAutoNum type="arabicPeriod"/>
            </a:pPr>
            <a:r>
              <a:rPr lang="en-US" sz="46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Measurement Cell (Pipes)</a:t>
            </a:r>
          </a:p>
          <a:p>
            <a:pPr marL="914400" indent="-914400" algn="just">
              <a:lnSpc>
                <a:spcPct val="150000"/>
              </a:lnSpc>
              <a:buFont typeface="+mj-lt"/>
              <a:buAutoNum type="arabicPeriod"/>
            </a:pPr>
            <a:r>
              <a:rPr lang="en-US" sz="46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Ultrasonic Sensor</a:t>
            </a:r>
          </a:p>
          <a:p>
            <a:pPr marL="914400" indent="-914400" algn="just">
              <a:lnSpc>
                <a:spcPct val="150000"/>
              </a:lnSpc>
              <a:buFont typeface="+mj-lt"/>
              <a:buAutoNum type="arabicPeriod"/>
            </a:pPr>
            <a:r>
              <a:rPr lang="en-US" sz="46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5 emulsion samples using crude oil with 28 API and synthetic formation water with a density of 1.13 g/cc</a:t>
            </a:r>
          </a:p>
          <a:p>
            <a:pPr marL="914400" indent="-914400" algn="just">
              <a:lnSpc>
                <a:spcPct val="150000"/>
              </a:lnSpc>
              <a:buFont typeface="+mj-lt"/>
              <a:buAutoNum type="arabicPeriod"/>
            </a:pPr>
            <a:r>
              <a:rPr lang="en-US" sz="46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Arduino control unit (Mega 2560) </a:t>
            </a:r>
          </a:p>
        </p:txBody>
      </p:sp>
      <p:sp>
        <p:nvSpPr>
          <p:cNvPr id="51" name="Rectangle 10">
            <a:extLst>
              <a:ext uri="{FF2B5EF4-FFF2-40B4-BE49-F238E27FC236}">
                <a16:creationId xmlns:a16="http://schemas.microsoft.com/office/drawing/2014/main" id="{4EA28F2D-98AC-5DBA-ECDB-A95CB47BF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02990" y="21194106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54" name="TextBox 19">
            <a:extLst>
              <a:ext uri="{FF2B5EF4-FFF2-40B4-BE49-F238E27FC236}">
                <a16:creationId xmlns:a16="http://schemas.microsoft.com/office/drawing/2014/main" id="{AE887FB7-0C45-42D5-CE26-A21116549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9985" y="15012544"/>
            <a:ext cx="9639035" cy="574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914400" indent="-914400" algn="just">
              <a:buFont typeface="Arial" panose="020B0604020202020204" pitchFamily="34" charset="0"/>
              <a:buChar char="•"/>
            </a:pPr>
            <a:r>
              <a:rPr lang="en-US" sz="46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Velocity of sound in saline water = 1750 m/s</a:t>
            </a:r>
          </a:p>
          <a:p>
            <a:pPr marL="914400" indent="-914400" algn="just">
              <a:buFont typeface="Arial" panose="020B0604020202020204" pitchFamily="34" charset="0"/>
              <a:buChar char="•"/>
            </a:pPr>
            <a:r>
              <a:rPr lang="en-US" sz="46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A constant volume of fluid was added, and measurements were taken from the sensors</a:t>
            </a:r>
          </a:p>
          <a:p>
            <a:pPr marL="914400" indent="-914400" algn="just">
              <a:buFont typeface="Arial" panose="020B0604020202020204" pitchFamily="34" charset="0"/>
              <a:buChar char="•"/>
            </a:pPr>
            <a:r>
              <a:rPr lang="en-US" sz="46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Variation in the reading in oil sample is used  (empirical correlation)</a:t>
            </a:r>
          </a:p>
        </p:txBody>
      </p:sp>
      <p:sp>
        <p:nvSpPr>
          <p:cNvPr id="55" name="TextBox 19">
            <a:extLst>
              <a:ext uri="{FF2B5EF4-FFF2-40B4-BE49-F238E27FC236}">
                <a16:creationId xmlns:a16="http://schemas.microsoft.com/office/drawing/2014/main" id="{0AB49456-C384-9307-F432-CF6CF5C97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64831" y="22530633"/>
            <a:ext cx="9957638" cy="3624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/>
            <a:r>
              <a:rPr lang="en-US" sz="46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The prototype accomplished the main goal of phase detection. Although future improvements are required to optimize precision, this technology provides a highly practical solution for the oilfield.</a:t>
            </a:r>
          </a:p>
        </p:txBody>
      </p:sp>
      <p:sp>
        <p:nvSpPr>
          <p:cNvPr id="56" name="Rectangle 10">
            <a:extLst>
              <a:ext uri="{FF2B5EF4-FFF2-40B4-BE49-F238E27FC236}">
                <a16:creationId xmlns:a16="http://schemas.microsoft.com/office/drawing/2014/main" id="{645E517F-1D7D-F07F-F694-A1F0F7310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287" y="24342787"/>
            <a:ext cx="9875520" cy="1128642"/>
          </a:xfrm>
          <a:prstGeom prst="rect">
            <a:avLst/>
          </a:prstGeom>
          <a:solidFill>
            <a:srgbClr val="FF0000"/>
          </a:solidFill>
          <a:ln w="76200">
            <a:solidFill>
              <a:schemeClr val="tx1"/>
            </a:solidFill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Delayed Detection = Lost Production</a:t>
            </a:r>
          </a:p>
        </p:txBody>
      </p:sp>
    </p:spTree>
    <p:extLst>
      <p:ext uri="{BB962C8B-B14F-4D97-AF65-F5344CB8AC3E}">
        <p14:creationId xmlns:p14="http://schemas.microsoft.com/office/powerpoint/2010/main" val="3898667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C504F1786A834AB0A43A8D2AD0E2A1" ma:contentTypeVersion="17" ma:contentTypeDescription="Create a new document." ma:contentTypeScope="" ma:versionID="1dd54b39039cc3a2789d5d1d3fc10e6e">
  <xsd:schema xmlns:xsd="http://www.w3.org/2001/XMLSchema" xmlns:xs="http://www.w3.org/2001/XMLSchema" xmlns:p="http://schemas.microsoft.com/office/2006/metadata/properties" xmlns:ns2="feb4cfa2-2a6f-43b7-9935-58898877aa70" xmlns:ns3="23f71ece-6f79-4b9a-94f9-3a27ffba8014" targetNamespace="http://schemas.microsoft.com/office/2006/metadata/properties" ma:root="true" ma:fieldsID="9ed85d63b31bb9f0e74e4febb6f854bd" ns2:_="" ns3:_="">
    <xsd:import namespace="feb4cfa2-2a6f-43b7-9935-58898877aa70"/>
    <xsd:import namespace="23f71ece-6f79-4b9a-94f9-3a27ffba80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b4cfa2-2a6f-43b7-9935-58898877aa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7f4d030-a2bd-4159-b459-856363f4e7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f71ece-6f79-4b9a-94f9-3a27ffba80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570740f3-2cf5-4288-af9a-52d3becc7e83}" ma:internalName="TaxCatchAll" ma:showField="CatchAllData" ma:web="23f71ece-6f79-4b9a-94f9-3a27ffba80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eb4cfa2-2a6f-43b7-9935-58898877aa70">
      <Terms xmlns="http://schemas.microsoft.com/office/infopath/2007/PartnerControls"/>
    </lcf76f155ced4ddcb4097134ff3c332f>
    <TaxCatchAll xmlns="23f71ece-6f79-4b9a-94f9-3a27ffba8014" xsi:nil="true"/>
  </documentManagement>
</p:properties>
</file>

<file path=customXml/itemProps1.xml><?xml version="1.0" encoding="utf-8"?>
<ds:datastoreItem xmlns:ds="http://schemas.openxmlformats.org/officeDocument/2006/customXml" ds:itemID="{F32527DA-C240-4B87-A0DC-9BE81B067193}"/>
</file>

<file path=customXml/itemProps2.xml><?xml version="1.0" encoding="utf-8"?>
<ds:datastoreItem xmlns:ds="http://schemas.openxmlformats.org/officeDocument/2006/customXml" ds:itemID="{6F695D58-B735-40AB-9BC3-7B88765997F7}"/>
</file>

<file path=customXml/itemProps3.xml><?xml version="1.0" encoding="utf-8"?>
<ds:datastoreItem xmlns:ds="http://schemas.openxmlformats.org/officeDocument/2006/customXml" ds:itemID="{55DDD6EA-E10D-4654-AA5B-D0EF31B4E1D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506</TotalTime>
  <Words>290</Words>
  <Application>Microsoft Office PowerPoint</Application>
  <PresentationFormat>Custom</PresentationFormat>
  <Paragraphs>36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Darim Ferry</dc:creator>
  <cp:lastModifiedBy>237</cp:lastModifiedBy>
  <cp:revision>13</cp:revision>
  <dcterms:created xsi:type="dcterms:W3CDTF">2025-04-20T10:29:18Z</dcterms:created>
  <dcterms:modified xsi:type="dcterms:W3CDTF">2026-05-02T19:06:38Z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0x0101007EC504F1786A834AB0A43A8D2AD0E2A1</vt:lpwstr>
  </property>
</Properties>
</file>