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9" r:id="rId5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ED8"/>
    <a:srgbClr val="15803D"/>
    <a:srgbClr val="C2410C"/>
    <a:srgbClr val="4A90E2"/>
    <a:srgbClr val="694E00"/>
    <a:srgbClr val="02616D"/>
    <a:srgbClr val="8EBAB9"/>
    <a:srgbClr val="038EA1"/>
    <a:srgbClr val="C5E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00AF9-B904-9004-56A1-802407DC9FEB}" v="63" dt="2026-05-04T11:26:36.412"/>
    <p1510:client id="{D463DF71-FAFD-7256-9320-A90523DC2D9E}" v="170" dt="2026-05-05T16:36:39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C42D3-45B7-4253-90D9-FF946326AAB3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A234C-EFA1-4223-93ED-A95CFA01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09C02-C4ED-4450-C12B-9F06EB136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A3FA64-6DF5-9663-F786-CCF54B760F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C902A0-9C09-3EDF-F983-06B96EA0A6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F4869-6D44-C9A1-B67D-E89B71FE6F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A234C-EFA1-4223-93ED-A95CFA0112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2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5/5/2026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65AD1-B119-308E-8E51-1672E5C8E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1E0CE3F-89D0-AF24-5146-7982BF48F1B8}"/>
              </a:ext>
            </a:extLst>
          </p:cNvPr>
          <p:cNvSpPr/>
          <p:nvPr/>
        </p:nvSpPr>
        <p:spPr>
          <a:xfrm>
            <a:off x="32172379" y="6835670"/>
            <a:ext cx="9865928" cy="6168309"/>
          </a:xfrm>
          <a:prstGeom prst="roundRect">
            <a:avLst>
              <a:gd name="adj" fmla="val 3423"/>
            </a:avLst>
          </a:prstGeom>
          <a:solidFill>
            <a:srgbClr val="8EBAB9"/>
          </a:solidFill>
          <a:ln>
            <a:solidFill>
              <a:srgbClr val="8EBA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F92E1EC-649E-F559-C16B-EE54ED187B0B}"/>
              </a:ext>
            </a:extLst>
          </p:cNvPr>
          <p:cNvSpPr/>
          <p:nvPr/>
        </p:nvSpPr>
        <p:spPr>
          <a:xfrm>
            <a:off x="11074590" y="19928031"/>
            <a:ext cx="20638366" cy="7959124"/>
          </a:xfrm>
          <a:prstGeom prst="roundRect">
            <a:avLst>
              <a:gd name="adj" fmla="val 3423"/>
            </a:avLst>
          </a:prstGeom>
          <a:solidFill>
            <a:srgbClr val="8EBAB9"/>
          </a:solidFill>
          <a:ln>
            <a:solidFill>
              <a:srgbClr val="8EBA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A31E44-729B-3D4F-5FF2-1C7E83F46E5C}"/>
              </a:ext>
            </a:extLst>
          </p:cNvPr>
          <p:cNvSpPr/>
          <p:nvPr/>
        </p:nvSpPr>
        <p:spPr>
          <a:xfrm>
            <a:off x="11071143" y="6850191"/>
            <a:ext cx="20617397" cy="11683998"/>
          </a:xfrm>
          <a:prstGeom prst="roundRect">
            <a:avLst>
              <a:gd name="adj" fmla="val 3423"/>
            </a:avLst>
          </a:prstGeom>
          <a:solidFill>
            <a:srgbClr val="8EBAB9"/>
          </a:solidFill>
          <a:ln>
            <a:solidFill>
              <a:srgbClr val="8EBA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AC05927-C97A-B9D2-1A54-CB11003B4389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7200" b="1" dirty="0">
              <a:solidFill>
                <a:srgbClr val="C5E0B3"/>
              </a:solidFill>
              <a:latin typeface="Calibri"/>
              <a:ea typeface="Calibri"/>
              <a:cs typeface="Calibri"/>
            </a:endParaRP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LLM Assisted, Data-Driven Power Generation Simulator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EA130D8-A0F3-9127-C002-48A90815C24B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FD002-D262-7D55-866D-5C61AE25BC94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Hadi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Alqattan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Ammar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Alyousif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Elias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Almumatin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Reda Al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Sulais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Mohammed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Abusaleh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b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Dr. Majed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Alzayer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16AA7-8CAD-C407-6C8E-BB30124EDFA9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88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</a:rPr>
              <a:t>M103</a:t>
            </a:r>
            <a:endParaRPr lang="en-SG" sz="80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7A3B3AB-6C2F-9E91-4DC6-231C66B37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54" y="6794133"/>
            <a:ext cx="10067293" cy="569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400" dirty="0">
                <a:ea typeface="Open Sans"/>
                <a:cs typeface="Arial"/>
              </a:rPr>
              <a:t>Process simulation is essential in chemical engineering, yet current tools require extensive manual flowsheet design, making modeling </a:t>
            </a:r>
            <a:r>
              <a:rPr lang="en-US" sz="4400">
                <a:ea typeface="Open Sans"/>
                <a:cs typeface="Arial"/>
              </a:rPr>
              <a:t>slow. Additionally, iterative </a:t>
            </a:r>
            <a:r>
              <a:rPr lang="en-US" sz="4400" dirty="0">
                <a:ea typeface="Open Sans"/>
                <a:cs typeface="Arial"/>
              </a:rPr>
              <a:t>thermodynamic solvers are computationally intensive, resulting in long runtimes that constrain analysis and automation.</a:t>
            </a:r>
            <a:endParaRPr lang="en-US" sz="4400">
              <a:cs typeface="Arial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136A683-E39F-AD8C-12E4-A9E91F606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68" y="5614450"/>
            <a:ext cx="9952229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600" b="1">
                <a:latin typeface="Nunito"/>
              </a:rPr>
              <a:t>Background</a:t>
            </a:r>
            <a:endParaRPr lang="en-US" sz="5600" b="1">
              <a:latin typeface="Nunito" panose="00000500000000000000" pitchFamily="2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EF9C4946-D3E9-3D59-9F3E-65EC2421D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2214" y="1332386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600" b="1">
                <a:latin typeface="Nunito"/>
              </a:rPr>
              <a:t>Constraints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3228C7-AA67-7EA0-5A1B-357888648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5441" y="18667375"/>
            <a:ext cx="20635913" cy="1167013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600" b="1">
                <a:latin typeface="Nunito"/>
              </a:rPr>
              <a:t>Testing and Validation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A7F6BDA7-930B-8543-D631-16AFAFF7D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1548" y="5601444"/>
            <a:ext cx="20637010" cy="112231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600" b="1">
                <a:latin typeface="Nunito"/>
              </a:rPr>
              <a:t>Final Prototype</a:t>
            </a:r>
            <a:endParaRPr lang="en-US"/>
          </a:p>
        </p:txBody>
      </p:sp>
      <p:pic>
        <p:nvPicPr>
          <p:cNvPr id="3" name="Picture 2" descr="s01_card13.png">
            <a:extLst>
              <a:ext uri="{FF2B5EF4-FFF2-40B4-BE49-F238E27FC236}">
                <a16:creationId xmlns:a16="http://schemas.microsoft.com/office/drawing/2014/main" id="{043B1849-EB9A-437A-B3E5-1C6BA42E5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3419" y="1380799"/>
            <a:ext cx="6007612" cy="2647950"/>
          </a:xfrm>
          <a:prstGeom prst="rect">
            <a:avLst/>
          </a:prstGeom>
        </p:spPr>
      </p:pic>
      <p:pic>
        <p:nvPicPr>
          <p:cNvPr id="1026" name="Picture 2" descr="A diagram of a software system&#10;&#10;AI-generated content may be incorrect.">
            <a:extLst>
              <a:ext uri="{FF2B5EF4-FFF2-40B4-BE49-F238E27FC236}">
                <a16:creationId xmlns:a16="http://schemas.microsoft.com/office/drawing/2014/main" id="{B97A9B8E-6DE7-E549-BCD9-69EA87B7C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647" y="7035222"/>
            <a:ext cx="9213646" cy="56213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0">
            <a:extLst>
              <a:ext uri="{FF2B5EF4-FFF2-40B4-BE49-F238E27FC236}">
                <a16:creationId xmlns:a16="http://schemas.microsoft.com/office/drawing/2014/main" id="{00C0D738-E39B-02BF-D015-26C30AA67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2828" y="18943619"/>
            <a:ext cx="9942870" cy="1212831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600" b="1">
                <a:latin typeface="Nunito"/>
              </a:rPr>
              <a:t>Conclusion</a:t>
            </a:r>
            <a:endParaRPr lang="en-US" sz="5600" b="1">
              <a:latin typeface="Nunito" panose="00000500000000000000" pitchFamily="2" charset="0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EDCC7127-7D89-A263-523D-BAB9C6346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4" y="1242645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600" b="1">
                <a:latin typeface="Nunito"/>
              </a:rPr>
              <a:t>Objective</a:t>
            </a:r>
            <a:endParaRPr lang="en-US" sz="5600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114ECFB1-C196-46F4-D826-D7A1BD46F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71" y="19254544"/>
            <a:ext cx="9837166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600" b="1">
                <a:latin typeface="Nunito"/>
              </a:rPr>
              <a:t>Specifications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C35424-C843-B401-99CB-CE34368F296E}"/>
              </a:ext>
            </a:extLst>
          </p:cNvPr>
          <p:cNvSpPr txBox="1"/>
          <p:nvPr/>
        </p:nvSpPr>
        <p:spPr>
          <a:xfrm>
            <a:off x="691957" y="13554425"/>
            <a:ext cx="10048912" cy="57010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400">
                <a:latin typeface="Arial"/>
                <a:ea typeface="+mn-lt"/>
                <a:cs typeface="Arial"/>
              </a:rPr>
              <a:t>Develop an LLM-assisted power generation simulator that reduces manual effort by translating high-level natural language description into structured flowsheets. It also improves performance by replacing iterative thermodynamic calculations with surrogate regression models.</a:t>
            </a:r>
            <a:endParaRPr lang="en-US" sz="4400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C9AAF-D9FB-89ED-A718-4AE4291F9EC3}"/>
              </a:ext>
            </a:extLst>
          </p:cNvPr>
          <p:cNvSpPr txBox="1"/>
          <p:nvPr/>
        </p:nvSpPr>
        <p:spPr>
          <a:xfrm>
            <a:off x="32136025" y="20207993"/>
            <a:ext cx="10106893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400">
                <a:latin typeface="Arial"/>
                <a:ea typeface="+mn-lt"/>
                <a:cs typeface="Arial"/>
              </a:rPr>
              <a:t>The results shows that combining LLM-based flowsheet generation with surrogate regression models can reduce manual effort and computational cost, leading to faster and more efficient process simulation.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0ADA81-617D-010C-5001-854D1187D019}"/>
              </a:ext>
            </a:extLst>
          </p:cNvPr>
          <p:cNvSpPr txBox="1"/>
          <p:nvPr/>
        </p:nvSpPr>
        <p:spPr>
          <a:xfrm>
            <a:off x="32176340" y="14518231"/>
            <a:ext cx="9864819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solidFill>
                  <a:schemeClr val="dk1"/>
                </a:solidFill>
                <a:latin typeface="Arial"/>
                <a:cs typeface="Arial"/>
              </a:rPr>
              <a:t>C1: </a:t>
            </a:r>
            <a:r>
              <a:rPr lang="en-US" sz="4400">
                <a:solidFill>
                  <a:schemeClr val="dk1"/>
                </a:solidFill>
                <a:latin typeface="Aptos"/>
                <a:cs typeface="Arial"/>
              </a:rPr>
              <a:t>Accuracy limited by sim software.</a:t>
            </a:r>
            <a:endParaRPr lang="en-US">
              <a:solidFill>
                <a:schemeClr val="dk1"/>
              </a:solidFill>
              <a:latin typeface="Aptos"/>
              <a:cs typeface="Arial"/>
            </a:endParaRPr>
          </a:p>
          <a:p>
            <a:r>
              <a:rPr lang="en-US" sz="4400">
                <a:solidFill>
                  <a:schemeClr val="dk1"/>
                </a:solidFill>
                <a:latin typeface="Aptos"/>
                <a:cs typeface="Arial"/>
              </a:rPr>
              <a:t>C2: Runs on average company laptop.</a:t>
            </a:r>
            <a:endParaRPr lang="en-US">
              <a:solidFill>
                <a:schemeClr val="dk1"/>
              </a:solidFill>
            </a:endParaRPr>
          </a:p>
          <a:p>
            <a:r>
              <a:rPr lang="en-US" sz="4400">
                <a:solidFill>
                  <a:schemeClr val="dk1"/>
                </a:solidFill>
                <a:latin typeface="Aptos"/>
                <a:cs typeface="Arial"/>
              </a:rPr>
              <a:t>C3: Windows compatible.</a:t>
            </a:r>
          </a:p>
          <a:p>
            <a:r>
              <a:rPr lang="en-US" sz="4400">
                <a:solidFill>
                  <a:schemeClr val="dk1"/>
                </a:solidFill>
                <a:latin typeface="Aptos"/>
                <a:cs typeface="Arial"/>
              </a:rPr>
              <a:t>C4: Supports sufficient operation units.</a:t>
            </a:r>
          </a:p>
          <a:p>
            <a:r>
              <a:rPr lang="en-US" sz="4400">
                <a:solidFill>
                  <a:schemeClr val="dk1"/>
                </a:solidFill>
                <a:latin typeface="Aptos"/>
                <a:cs typeface="Arial"/>
              </a:rPr>
              <a:t>C5: Cost ≤ SR 2,500.</a:t>
            </a:r>
          </a:p>
          <a:p>
            <a:r>
              <a:rPr lang="en-US" sz="4400">
                <a:solidFill>
                  <a:schemeClr val="dk1"/>
                </a:solidFill>
                <a:cs typeface="Arial"/>
              </a:rPr>
              <a:t>C6: Supports SI &amp; Imperial units.</a:t>
            </a:r>
            <a:endParaRPr lang="en-US" sz="4400" dirty="0">
              <a:solidFill>
                <a:schemeClr val="dk1"/>
              </a:solidFill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2ECFA4-43E2-35ED-1AE8-136CFF9D8E3A}"/>
              </a:ext>
            </a:extLst>
          </p:cNvPr>
          <p:cNvSpPr txBox="1"/>
          <p:nvPr/>
        </p:nvSpPr>
        <p:spPr>
          <a:xfrm>
            <a:off x="730284" y="20396158"/>
            <a:ext cx="9972203" cy="68634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rgbClr val="1D4ED8"/>
                </a:solidFill>
                <a:latin typeface="Arial"/>
                <a:cs typeface="Arial"/>
              </a:rPr>
              <a:t>S1: Power plant modeling ≤ 2h</a:t>
            </a:r>
            <a:br>
              <a:rPr lang="en-US" sz="4400" dirty="0">
                <a:solidFill>
                  <a:srgbClr val="1D4ED8"/>
                </a:solidFill>
                <a:latin typeface="Arial"/>
                <a:cs typeface="Arial"/>
              </a:rPr>
            </a:br>
            <a:r>
              <a:rPr lang="en-US" sz="4400" dirty="0">
                <a:solidFill>
                  <a:srgbClr val="1D4ED8"/>
                </a:solidFill>
                <a:latin typeface="Arial"/>
                <a:cs typeface="Arial"/>
              </a:rPr>
              <a:t>S2: ≤ 2 major modeling errors</a:t>
            </a:r>
            <a:br>
              <a:rPr lang="en-US" sz="4400" dirty="0">
                <a:solidFill>
                  <a:srgbClr val="1D4ED8"/>
                </a:solidFill>
                <a:latin typeface="Arial"/>
                <a:cs typeface="Arial"/>
              </a:rPr>
            </a:br>
            <a:r>
              <a:rPr lang="en-US" sz="4400" dirty="0">
                <a:solidFill>
                  <a:srgbClr val="1D4ED8"/>
                </a:solidFill>
                <a:latin typeface="Arial"/>
                <a:cs typeface="Arial"/>
              </a:rPr>
              <a:t>S3: Generated DSL has 0 syntax errors</a:t>
            </a:r>
            <a:br>
              <a:rPr lang="en-US" sz="4400" dirty="0">
                <a:latin typeface="Arial"/>
                <a:cs typeface="Arial"/>
              </a:rPr>
            </a:br>
            <a:r>
              <a:rPr lang="en-US" sz="4400" dirty="0">
                <a:solidFill>
                  <a:srgbClr val="15803D"/>
                </a:solidFill>
                <a:latin typeface="Arial"/>
                <a:cs typeface="Arial"/>
              </a:rPr>
              <a:t>S4: Outlet temp &amp; power error &lt; 5%</a:t>
            </a:r>
            <a:br>
              <a:rPr lang="en-US" sz="4400" dirty="0">
                <a:solidFill>
                  <a:srgbClr val="15803D"/>
                </a:solidFill>
                <a:latin typeface="Arial"/>
                <a:cs typeface="Arial"/>
              </a:rPr>
            </a:br>
            <a:r>
              <a:rPr lang="en-US" sz="4400" dirty="0">
                <a:solidFill>
                  <a:srgbClr val="15803D"/>
                </a:solidFill>
                <a:latin typeface="Arial"/>
                <a:cs typeface="Arial"/>
              </a:rPr>
              <a:t>S5: Pressure &amp; mass flow </a:t>
            </a:r>
            <a:r>
              <a:rPr lang="en-US" sz="4400" dirty="0" err="1">
                <a:solidFill>
                  <a:srgbClr val="15803D"/>
                </a:solidFill>
                <a:latin typeface="Arial"/>
                <a:cs typeface="Arial"/>
              </a:rPr>
              <a:t>accu</a:t>
            </a:r>
            <a:r>
              <a:rPr lang="en-US" sz="4400" dirty="0">
                <a:solidFill>
                  <a:srgbClr val="15803D"/>
                </a:solidFill>
                <a:latin typeface="Arial"/>
                <a:cs typeface="Arial"/>
              </a:rPr>
              <a:t>. ≥ 99%</a:t>
            </a:r>
            <a:endParaRPr lang="en-US" dirty="0">
              <a:solidFill>
                <a:srgbClr val="15803D"/>
              </a:solidFill>
            </a:endParaRPr>
          </a:p>
          <a:p>
            <a:r>
              <a:rPr lang="en-US" sz="4400" dirty="0">
                <a:solidFill>
                  <a:srgbClr val="C2410C"/>
                </a:solidFill>
                <a:latin typeface="Arial"/>
                <a:cs typeface="Arial"/>
              </a:rPr>
              <a:t>S6: Rendering time &lt; 500 </a:t>
            </a:r>
            <a:r>
              <a:rPr lang="en-US" sz="4400" dirty="0" err="1">
                <a:solidFill>
                  <a:srgbClr val="C2410C"/>
                </a:solidFill>
                <a:latin typeface="Arial"/>
                <a:cs typeface="Arial"/>
              </a:rPr>
              <a:t>ms</a:t>
            </a:r>
            <a:br>
              <a:rPr lang="en-US" sz="4400" dirty="0">
                <a:solidFill>
                  <a:srgbClr val="C2410C"/>
                </a:solidFill>
                <a:latin typeface="Arial"/>
                <a:cs typeface="Arial"/>
              </a:rPr>
            </a:br>
            <a:r>
              <a:rPr lang="en-US" sz="4400" dirty="0">
                <a:solidFill>
                  <a:srgbClr val="C2410C"/>
                </a:solidFill>
                <a:latin typeface="Arial"/>
                <a:cs typeface="Arial"/>
              </a:rPr>
              <a:t>S7: Simulation convergence ≤ 5 s</a:t>
            </a:r>
            <a:br>
              <a:rPr lang="en-US" sz="4400" dirty="0">
                <a:solidFill>
                  <a:srgbClr val="7030A0"/>
                </a:solidFill>
                <a:latin typeface="Arial"/>
                <a:cs typeface="Arial"/>
              </a:rPr>
            </a:br>
            <a:r>
              <a:rPr lang="en-US" sz="4400" dirty="0">
                <a:solidFill>
                  <a:srgbClr val="7030A0"/>
                </a:solidFill>
                <a:latin typeface="Arial"/>
                <a:cs typeface="Arial"/>
              </a:rPr>
              <a:t>S8: 7 chemicals in database</a:t>
            </a:r>
            <a:br>
              <a:rPr lang="en-US" sz="4400" dirty="0">
                <a:solidFill>
                  <a:srgbClr val="7030A0"/>
                </a:solidFill>
                <a:latin typeface="Arial"/>
                <a:cs typeface="Arial"/>
              </a:rPr>
            </a:br>
            <a:r>
              <a:rPr lang="en-US" sz="4400" dirty="0">
                <a:solidFill>
                  <a:srgbClr val="7030A0"/>
                </a:solidFill>
                <a:latin typeface="Arial"/>
                <a:cs typeface="Arial"/>
              </a:rPr>
              <a:t>S9: Supports 6 operation units</a:t>
            </a:r>
            <a:endParaRPr lang="en-US">
              <a:solidFill>
                <a:srgbClr val="7030A0"/>
              </a:solidFill>
            </a:endParaRPr>
          </a:p>
          <a:p>
            <a:r>
              <a:rPr lang="en-US" sz="4400">
                <a:solidFill>
                  <a:srgbClr val="7030A0"/>
                </a:solidFill>
                <a:latin typeface="Arial"/>
                <a:cs typeface="Arial"/>
              </a:rPr>
              <a:t>S10: Detect ≥ 3 critical safety violations</a:t>
            </a:r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B9A1925-084C-ECC4-BB35-331FD8930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8955" y="7081662"/>
            <a:ext cx="19826440" cy="11170821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127A762F-2F3A-36EB-1F48-F939D5030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0360" y="560537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600" b="1">
                <a:latin typeface="Nunito"/>
              </a:rPr>
              <a:t>Concept Design</a:t>
            </a:r>
          </a:p>
        </p:txBody>
      </p:sp>
      <p:pic>
        <p:nvPicPr>
          <p:cNvPr id="18" name="Picture 17" descr="A graph of a graph with numbers and a red line&#10;&#10;AI-generated content may be incorrect.">
            <a:extLst>
              <a:ext uri="{FF2B5EF4-FFF2-40B4-BE49-F238E27FC236}">
                <a16:creationId xmlns:a16="http://schemas.microsoft.com/office/drawing/2014/main" id="{85359A8D-14FB-BF42-8178-45BB55AD20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79418" y="20163280"/>
            <a:ext cx="7450356" cy="7442452"/>
          </a:xfrm>
          <a:prstGeom prst="rect">
            <a:avLst/>
          </a:prstGeom>
        </p:spPr>
      </p:pic>
      <p:pic>
        <p:nvPicPr>
          <p:cNvPr id="16" name="Picture 15" descr="A graph with blue dots and numbers&#10;&#10;AI-generated content may be incorrect.">
            <a:extLst>
              <a:ext uri="{FF2B5EF4-FFF2-40B4-BE49-F238E27FC236}">
                <a16:creationId xmlns:a16="http://schemas.microsoft.com/office/drawing/2014/main" id="{F282D1CE-0E57-8A33-8172-282410AD2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4742" y="20163064"/>
            <a:ext cx="7449361" cy="7442451"/>
          </a:xfrm>
          <a:prstGeom prst="rect">
            <a:avLst/>
          </a:prstGeom>
        </p:spPr>
      </p:pic>
      <p:pic>
        <p:nvPicPr>
          <p:cNvPr id="20" name="Picture 19" descr="A computer screen shot of a program code&#10;&#10;AI-generated content may be incorrect.">
            <a:extLst>
              <a:ext uri="{FF2B5EF4-FFF2-40B4-BE49-F238E27FC236}">
                <a16:creationId xmlns:a16="http://schemas.microsoft.com/office/drawing/2014/main" id="{310E72BF-4A49-79BF-907A-CE78280C766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7325" r="521" b="-2299"/>
          <a:stretch>
            <a:fillRect/>
          </a:stretch>
        </p:blipFill>
        <p:spPr>
          <a:xfrm>
            <a:off x="11420635" y="21835502"/>
            <a:ext cx="4766246" cy="55315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51192B2-71E1-DCDB-D432-BFBDCB64E961}"/>
              </a:ext>
            </a:extLst>
          </p:cNvPr>
          <p:cNvSpPr txBox="1"/>
          <p:nvPr/>
        </p:nvSpPr>
        <p:spPr>
          <a:xfrm>
            <a:off x="11251392" y="20486199"/>
            <a:ext cx="5051468" cy="107721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Simulation </a:t>
            </a:r>
          </a:p>
          <a:p>
            <a:pPr algn="ctr"/>
            <a:r>
              <a:rPr lang="en-US" sz="3200">
                <a:solidFill>
                  <a:srgbClr val="FFFFFF"/>
                </a:solidFill>
                <a:latin typeface="Arial"/>
                <a:cs typeface="Arial"/>
              </a:rPr>
              <a:t>convergence time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8A54869-3658-F0B6-41D3-F484AC0F94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673808" y="24437243"/>
            <a:ext cx="3415274" cy="32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10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A989E14E-4657-4A6F-9EF2-2218D48F85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0BF507-5E09-4A00-AF50-9A2856F3CB14}"/>
</file>

<file path=customXml/itemProps3.xml><?xml version="1.0" encoding="utf-8"?>
<ds:datastoreItem xmlns:ds="http://schemas.openxmlformats.org/officeDocument/2006/customXml" ds:itemID="{73A34520-3330-4B0E-8A4E-7F9E552EB2C0}">
  <ds:schemaRefs>
    <ds:schemaRef ds:uri="8c67a05e-97bb-4fe7-b51f-a761d479650f"/>
    <ds:schemaRef ds:uri="dec5da2c-fcbf-475a-8b7b-975869f0fe0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revision>490</cp:revision>
  <dcterms:created xsi:type="dcterms:W3CDTF">2025-04-20T10:29:18Z</dcterms:created>
  <dcterms:modified xsi:type="dcterms:W3CDTF">2026-05-05T16:43:01Z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