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3" d="100"/>
          <a:sy n="23" d="100"/>
        </p:scale>
        <p:origin x="72" y="-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C8068-83F5-4893-814D-B5D431CD476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BFA4D-4E0A-42C9-9E62-8BB75C21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BFA4D-4E0A-42C9-9E62-8BB75C211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8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311349-6F00-1FBC-4E62-D20F2E13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2484"/>
          <a:stretch>
            <a:fillRect/>
          </a:stretch>
        </p:blipFill>
        <p:spPr>
          <a:xfrm>
            <a:off x="11153469" y="12135043"/>
            <a:ext cx="6392757" cy="8636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490B8F-1C6F-378D-0E0E-C44FC6E99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8"/>
          <a:stretch>
            <a:fillRect/>
          </a:stretch>
        </p:blipFill>
        <p:spPr>
          <a:xfrm>
            <a:off x="17521157" y="12106924"/>
            <a:ext cx="7299746" cy="8665024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158195" y="5350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IoT-Based Well Integrity Monitoring System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with AI-Powered Predictive Analytics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3906102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Alghirash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Hassan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Albasher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Alelaiw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Aljubaili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Abdullah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Alharbi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Majed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Zayer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M102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" y="6969884"/>
            <a:ext cx="10249573" cy="5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Current well integrity monitoring is mostly periodic, allowing leaks and barrier failures to go undetected for long periods. This increases the risk of production loss, safety incidents, and environmental damage.</a:t>
            </a:r>
          </a:p>
          <a:p>
            <a:pPr algn="just"/>
            <a:endParaRPr lang="en-US" sz="2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This project addresses this gap by enabling continuous, real-time monitoring of pressure, temperature, and flowrate with automated alarms for early detection of abnormal behavior.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7B9B572-3B4E-92B5-CF6F-E295030B8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5699"/>
              </p:ext>
            </p:extLst>
          </p:nvPr>
        </p:nvGraphicFramePr>
        <p:xfrm>
          <a:off x="198000" y="14476502"/>
          <a:ext cx="10249572" cy="5669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39168">
                  <a:extLst>
                    <a:ext uri="{9D8B030D-6E8A-4147-A177-3AD203B41FA5}">
                      <a16:colId xmlns:a16="http://schemas.microsoft.com/office/drawing/2014/main" val="2197951519"/>
                    </a:ext>
                  </a:extLst>
                </a:gridCol>
                <a:gridCol w="5310404">
                  <a:extLst>
                    <a:ext uri="{9D8B030D-6E8A-4147-A177-3AD203B41FA5}">
                      <a16:colId xmlns:a16="http://schemas.microsoft.com/office/drawing/2014/main" val="557696207"/>
                    </a:ext>
                  </a:extLst>
                </a:gridCol>
              </a:tblGrid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Constraint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92714"/>
                  </a:ext>
                </a:extLst>
              </a:tr>
              <a:tr h="5364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 Operating Pressure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50 psi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208664"/>
                  </a:ext>
                </a:extLst>
              </a:tr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11,000 SAR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485582"/>
                  </a:ext>
                </a:extLst>
              </a:tr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Sampling Rate (ESP32)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76913"/>
                  </a:ext>
                </a:extLst>
              </a:tr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Consumption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500 mA @ 5V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060013"/>
                  </a:ext>
                </a:extLst>
              </a:tr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Requirement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 / Synthetic Dataset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050268"/>
                  </a:ext>
                </a:extLst>
              </a:tr>
              <a:tr h="5364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20 Trials @ 95% Confidence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283225"/>
                  </a:ext>
                </a:extLst>
              </a:tr>
              <a:tr h="2888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Deployment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Cloud-Based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73235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7B9DC03-1539-41A2-1D1B-5EFE46D70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43108"/>
              </p:ext>
            </p:extLst>
          </p:nvPr>
        </p:nvGraphicFramePr>
        <p:xfrm>
          <a:off x="198000" y="20362172"/>
          <a:ext cx="10249572" cy="69494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54046">
                  <a:extLst>
                    <a:ext uri="{9D8B030D-6E8A-4147-A177-3AD203B41FA5}">
                      <a16:colId xmlns:a16="http://schemas.microsoft.com/office/drawing/2014/main" val="557088187"/>
                    </a:ext>
                  </a:extLst>
                </a:gridCol>
                <a:gridCol w="5295526">
                  <a:extLst>
                    <a:ext uri="{9D8B030D-6E8A-4147-A177-3AD203B41FA5}">
                      <a16:colId xmlns:a16="http://schemas.microsoft.com/office/drawing/2014/main" val="3502477392"/>
                    </a:ext>
                  </a:extLst>
                </a:gridCol>
              </a:tblGrid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Value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41111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Leak Detection Trigger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ΔP ≥ 5 psi within 60 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5518307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Measurement Accuracy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±1.0 psi, ±1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179265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Sampling Rate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334331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Integrity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loss ≤ 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497507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Stability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Interruptions ≤ 30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689892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Alarm Response Time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3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751675"/>
                  </a:ext>
                </a:extLst>
              </a:tr>
              <a:tr h="10807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Statistical Confidence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/>
                        <a:t>95% Confidence (ME ≤ 1 psi)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569076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Capability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3 failure scenarios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88775"/>
                  </a:ext>
                </a:extLst>
              </a:tr>
              <a:tr h="581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Flexibility</a:t>
                      </a:r>
                      <a:endParaRPr lang="en-US" sz="3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Scenarios supported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309272"/>
                  </a:ext>
                </a:extLst>
              </a:tr>
            </a:tbl>
          </a:graphicData>
        </a:graphic>
      </p:graphicFrame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F83841C-62B4-6A82-591A-3C3BE9B65901}"/>
              </a:ext>
            </a:extLst>
          </p:cNvPr>
          <p:cNvSpPr/>
          <p:nvPr/>
        </p:nvSpPr>
        <p:spPr>
          <a:xfrm>
            <a:off x="198002" y="5700951"/>
            <a:ext cx="10249573" cy="12218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3FA30FA-B32A-B989-95B8-95EA4E26D4C7}"/>
              </a:ext>
            </a:extLst>
          </p:cNvPr>
          <p:cNvSpPr/>
          <p:nvPr/>
        </p:nvSpPr>
        <p:spPr>
          <a:xfrm>
            <a:off x="198000" y="13068464"/>
            <a:ext cx="10249573" cy="12218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030">
              <a:defRPr/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 &amp; Specifications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64F1DE0-5114-2744-AC1A-38DFF611C049}"/>
              </a:ext>
            </a:extLst>
          </p:cNvPr>
          <p:cNvSpPr/>
          <p:nvPr/>
        </p:nvSpPr>
        <p:spPr>
          <a:xfrm>
            <a:off x="25238414" y="5699967"/>
            <a:ext cx="17190832" cy="12218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030">
              <a:defRPr/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&amp; Validation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87937DC-E02E-A054-AFE0-6BC256EEB2DE}"/>
              </a:ext>
            </a:extLst>
          </p:cNvPr>
          <p:cNvSpPr/>
          <p:nvPr/>
        </p:nvSpPr>
        <p:spPr>
          <a:xfrm>
            <a:off x="10953689" y="5790171"/>
            <a:ext cx="13867214" cy="11307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030">
              <a:defRPr/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BFB53D4-A2D0-A76D-C157-FBA9C07B84B7}"/>
              </a:ext>
            </a:extLst>
          </p:cNvPr>
          <p:cNvSpPr/>
          <p:nvPr/>
        </p:nvSpPr>
        <p:spPr>
          <a:xfrm>
            <a:off x="25238414" y="23964318"/>
            <a:ext cx="16903789" cy="12218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030">
              <a:defRPr/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7830BB-09D2-DEE0-963F-A2E35764C8EC}"/>
              </a:ext>
            </a:extLst>
          </p:cNvPr>
          <p:cNvSpPr txBox="1"/>
          <p:nvPr/>
        </p:nvSpPr>
        <p:spPr>
          <a:xfrm>
            <a:off x="10953671" y="21511510"/>
            <a:ext cx="7419240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System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Real-time data </a:t>
            </a:r>
            <a:r>
              <a:rPr lang="en-US" sz="2800" dirty="0"/>
              <a:t>ESP32-based acquisition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(≥ 1 Hz)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2072787-8280-8BA9-8D69-FEF1A76134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765"/>
          <a:stretch>
            <a:fillRect/>
          </a:stretch>
        </p:blipFill>
        <p:spPr>
          <a:xfrm>
            <a:off x="25256179" y="6987942"/>
            <a:ext cx="17190832" cy="49686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8BF69BE-A0CA-F5FB-EBE0-3FE1E26F6C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1601"/>
          <a:stretch>
            <a:fillRect/>
          </a:stretch>
        </p:blipFill>
        <p:spPr>
          <a:xfrm>
            <a:off x="25238414" y="11979455"/>
            <a:ext cx="8697023" cy="37834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F85B4E-02E8-FE49-1E6B-8AF4403933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9850"/>
          <a:stretch>
            <a:fillRect/>
          </a:stretch>
        </p:blipFill>
        <p:spPr>
          <a:xfrm>
            <a:off x="33869360" y="11965322"/>
            <a:ext cx="8577651" cy="381430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20162B0-1FA5-40D4-9277-9C54DF866DE2}"/>
              </a:ext>
            </a:extLst>
          </p:cNvPr>
          <p:cNvSpPr txBox="1"/>
          <p:nvPr/>
        </p:nvSpPr>
        <p:spPr>
          <a:xfrm>
            <a:off x="34033208" y="20493758"/>
            <a:ext cx="80711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LSTM AI model has been trained on normal operations well conditions from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petrobras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3W dataset and succeeded in detecting +3 different well failures.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93AF0-6E74-D58F-55DA-1FFDF596D3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80137" y="84706"/>
            <a:ext cx="6379831" cy="5003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07E9C-8BDD-8696-81DF-80C489EB2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38414" y="15771642"/>
            <a:ext cx="17190832" cy="52961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C1837A-096D-E734-88A5-1186A4FB2C83}"/>
              </a:ext>
            </a:extLst>
          </p:cNvPr>
          <p:cNvSpPr txBox="1"/>
          <p:nvPr/>
        </p:nvSpPr>
        <p:spPr>
          <a:xfrm>
            <a:off x="10921854" y="23742131"/>
            <a:ext cx="7182839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AI Predictive (Proof of Concept)</a:t>
            </a:r>
          </a:p>
          <a:p>
            <a:pPr algn="just"/>
            <a:r>
              <a:rPr lang="en-US" sz="2800" dirty="0"/>
              <a:t>Standalone model trained on real-world well data to capture multi-scenario failure patterns and extend system capability toward predictive analytics.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883A16-BBF7-2CA4-1562-A8AFF1C32A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6915" y="22252202"/>
            <a:ext cx="6123988" cy="41169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57C367-DDD7-010C-9477-D7377A6AF45E}"/>
              </a:ext>
            </a:extLst>
          </p:cNvPr>
          <p:cNvSpPr txBox="1"/>
          <p:nvPr/>
        </p:nvSpPr>
        <p:spPr>
          <a:xfrm>
            <a:off x="25256179" y="21066702"/>
            <a:ext cx="80711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Leak conditions produce pressure redistribution (annulus pressure increase and tubing pressure decrease) along with flow reduction, validating the detection approach.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7EAE957-AAF0-64BA-1D33-7030D896F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8414" y="25031474"/>
            <a:ext cx="16702077" cy="295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leak detection through continuous real-time monitoring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safety and reduced production losses via timely fault identification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Cost-effective and scalable testbed for validating well integrity monitoring systems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foundation for future predictive analytics and advanced monitoring applications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944F6E-8699-54A4-0D96-2C4B343AEF04}"/>
              </a:ext>
            </a:extLst>
          </p:cNvPr>
          <p:cNvCxnSpPr>
            <a:cxnSpLocks/>
            <a:stCxn id="43" idx="1"/>
          </p:cNvCxnSpPr>
          <p:nvPr/>
        </p:nvCxnSpPr>
        <p:spPr>
          <a:xfrm>
            <a:off x="11219209" y="7648737"/>
            <a:ext cx="157578" cy="521726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9BE94A-DEEB-E8AA-473B-8C5A0E621672}"/>
              </a:ext>
            </a:extLst>
          </p:cNvPr>
          <p:cNvCxnSpPr>
            <a:cxnSpLocks/>
          </p:cNvCxnSpPr>
          <p:nvPr/>
        </p:nvCxnSpPr>
        <p:spPr>
          <a:xfrm>
            <a:off x="12314480" y="10390320"/>
            <a:ext cx="1169509" cy="2036715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4C6EAC-0A99-1CED-FC1F-3BF1AC06931B}"/>
              </a:ext>
            </a:extLst>
          </p:cNvPr>
          <p:cNvSpPr txBox="1"/>
          <p:nvPr/>
        </p:nvSpPr>
        <p:spPr>
          <a:xfrm>
            <a:off x="12159187" y="20771948"/>
            <a:ext cx="4201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❖ Physical Prototype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2C4A93-B0BA-A3B6-5408-DC8C088E07EA}"/>
              </a:ext>
            </a:extLst>
          </p:cNvPr>
          <p:cNvSpPr txBox="1"/>
          <p:nvPr/>
        </p:nvSpPr>
        <p:spPr>
          <a:xfrm>
            <a:off x="11219209" y="7171683"/>
            <a:ext cx="6612507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Concentric Well Model (1 / 3 in)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Tubing–annulus pressure behavior (≤ 50 psi) 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84F22AE-072F-1588-C8C8-382F7D048446}"/>
              </a:ext>
            </a:extLst>
          </p:cNvPr>
          <p:cNvCxnSpPr>
            <a:cxnSpLocks/>
          </p:cNvCxnSpPr>
          <p:nvPr/>
        </p:nvCxnSpPr>
        <p:spPr>
          <a:xfrm flipH="1">
            <a:off x="19180767" y="10028946"/>
            <a:ext cx="525834" cy="365044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347762-135E-FDF1-C163-4B5631C3907D}"/>
              </a:ext>
            </a:extLst>
          </p:cNvPr>
          <p:cNvCxnSpPr>
            <a:cxnSpLocks/>
            <a:stCxn id="82" idx="1"/>
          </p:cNvCxnSpPr>
          <p:nvPr/>
        </p:nvCxnSpPr>
        <p:spPr>
          <a:xfrm>
            <a:off x="11797121" y="8770089"/>
            <a:ext cx="709230" cy="5520231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55A5A53-27CC-56A1-1B43-09037B980AB7}"/>
              </a:ext>
            </a:extLst>
          </p:cNvPr>
          <p:cNvSpPr txBox="1"/>
          <p:nvPr/>
        </p:nvSpPr>
        <p:spPr>
          <a:xfrm>
            <a:off x="11797121" y="8293035"/>
            <a:ext cx="6918462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Leak Simulation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Adjustable valve for controlled communication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F46E0A-938E-FBB6-D764-78647F9150B4}"/>
              </a:ext>
            </a:extLst>
          </p:cNvPr>
          <p:cNvSpPr txBox="1"/>
          <p:nvPr/>
        </p:nvSpPr>
        <p:spPr>
          <a:xfrm>
            <a:off x="12314481" y="9457865"/>
            <a:ext cx="6918462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  <a:p>
            <a:pPr lvl="0" algn="just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(±1 psi), Temp (±1°C), Flow (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±0.1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L/s)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BA08A1B-818D-B0B9-B101-8B85529AFEE2}"/>
              </a:ext>
            </a:extLst>
          </p:cNvPr>
          <p:cNvCxnSpPr>
            <a:cxnSpLocks/>
          </p:cNvCxnSpPr>
          <p:nvPr/>
        </p:nvCxnSpPr>
        <p:spPr>
          <a:xfrm>
            <a:off x="12314479" y="10390320"/>
            <a:ext cx="2162582" cy="237507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2BBA96A-C724-D43B-A2AA-6F8625197104}"/>
              </a:ext>
            </a:extLst>
          </p:cNvPr>
          <p:cNvCxnSpPr>
            <a:cxnSpLocks/>
          </p:cNvCxnSpPr>
          <p:nvPr/>
        </p:nvCxnSpPr>
        <p:spPr>
          <a:xfrm>
            <a:off x="12271892" y="10390320"/>
            <a:ext cx="284771" cy="225736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F29C1CB-242F-8070-D43C-AE7BE0E9D44D}"/>
              </a:ext>
            </a:extLst>
          </p:cNvPr>
          <p:cNvCxnSpPr>
            <a:cxnSpLocks/>
          </p:cNvCxnSpPr>
          <p:nvPr/>
        </p:nvCxnSpPr>
        <p:spPr>
          <a:xfrm flipV="1">
            <a:off x="10921854" y="20015200"/>
            <a:ext cx="3919450" cy="1437925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6C20080-01CD-9D8A-6952-5383040C73C2}"/>
              </a:ext>
            </a:extLst>
          </p:cNvPr>
          <p:cNvSpPr txBox="1"/>
          <p:nvPr/>
        </p:nvSpPr>
        <p:spPr>
          <a:xfrm>
            <a:off x="19232943" y="20807231"/>
            <a:ext cx="3751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❖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System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BB1B90-EA76-C264-3F16-98BA324F4732}"/>
              </a:ext>
            </a:extLst>
          </p:cNvPr>
          <p:cNvSpPr txBox="1"/>
          <p:nvPr/>
        </p:nvSpPr>
        <p:spPr>
          <a:xfrm>
            <a:off x="13283898" y="10693737"/>
            <a:ext cx="6038861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Integration (API + Database)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 data transmission (≤ 1% loss) 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35A27E4-C050-3EBB-B5DF-328DB54CBD68}"/>
              </a:ext>
            </a:extLst>
          </p:cNvPr>
          <p:cNvCxnSpPr>
            <a:cxnSpLocks/>
          </p:cNvCxnSpPr>
          <p:nvPr/>
        </p:nvCxnSpPr>
        <p:spPr>
          <a:xfrm flipH="1">
            <a:off x="17215782" y="11675878"/>
            <a:ext cx="217614" cy="523303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D5BC24A-40C1-500B-F1F8-0728C38FAED3}"/>
              </a:ext>
            </a:extLst>
          </p:cNvPr>
          <p:cNvSpPr txBox="1"/>
          <p:nvPr/>
        </p:nvSpPr>
        <p:spPr>
          <a:xfrm>
            <a:off x="19708924" y="8643951"/>
            <a:ext cx="4958517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Dashboard Visualization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 pressure, temperature, and flow monitoring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5156B82-FC6C-1496-57E6-38E9A5B82CE0}"/>
              </a:ext>
            </a:extLst>
          </p:cNvPr>
          <p:cNvSpPr txBox="1"/>
          <p:nvPr/>
        </p:nvSpPr>
        <p:spPr>
          <a:xfrm>
            <a:off x="19974324" y="10290883"/>
            <a:ext cx="4693117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Analytics &amp; Validation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Threshold-based detection + statistical verification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F09BB64-EBCD-5E96-B67F-765D7D1D53F5}"/>
              </a:ext>
            </a:extLst>
          </p:cNvPr>
          <p:cNvCxnSpPr>
            <a:cxnSpLocks/>
          </p:cNvCxnSpPr>
          <p:nvPr/>
        </p:nvCxnSpPr>
        <p:spPr>
          <a:xfrm>
            <a:off x="17433396" y="11675878"/>
            <a:ext cx="691859" cy="1552398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6D271C0-FF51-934D-5588-F3FB8AD33A92}"/>
              </a:ext>
            </a:extLst>
          </p:cNvPr>
          <p:cNvCxnSpPr>
            <a:cxnSpLocks/>
          </p:cNvCxnSpPr>
          <p:nvPr/>
        </p:nvCxnSpPr>
        <p:spPr>
          <a:xfrm>
            <a:off x="19931605" y="11625794"/>
            <a:ext cx="124440" cy="160248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FACE786-BE37-3845-692E-1983F6AF9A7C}"/>
              </a:ext>
            </a:extLst>
          </p:cNvPr>
          <p:cNvCxnSpPr>
            <a:cxnSpLocks/>
          </p:cNvCxnSpPr>
          <p:nvPr/>
        </p:nvCxnSpPr>
        <p:spPr>
          <a:xfrm flipV="1">
            <a:off x="23957833" y="16859995"/>
            <a:ext cx="126031" cy="539220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3D2516-9D6E-D1C3-EAE0-E1E4289EFBFE}"/>
              </a:ext>
            </a:extLst>
          </p:cNvPr>
          <p:cNvCxnSpPr>
            <a:cxnSpLocks/>
          </p:cNvCxnSpPr>
          <p:nvPr/>
        </p:nvCxnSpPr>
        <p:spPr>
          <a:xfrm flipV="1">
            <a:off x="17566196" y="22620404"/>
            <a:ext cx="1149387" cy="1216488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phic 15" descr="Wi-Fi with solid fill">
            <a:extLst>
              <a:ext uri="{FF2B5EF4-FFF2-40B4-BE49-F238E27FC236}">
                <a16:creationId xmlns:a16="http://schemas.microsoft.com/office/drawing/2014/main" id="{B8C55558-FE72-B5D1-D918-A25B4B3A35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29834" y="11952137"/>
            <a:ext cx="1212574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5326FCDC-DE76-4474-97C9-018AE4D66EF0}"/>
</file>

<file path=customXml/itemProps2.xml><?xml version="1.0" encoding="utf-8"?>
<ds:datastoreItem xmlns:ds="http://schemas.openxmlformats.org/officeDocument/2006/customXml" ds:itemID="{4BB5360B-761F-4578-81B9-6F51C89C0757}"/>
</file>

<file path=customXml/itemProps3.xml><?xml version="1.0" encoding="utf-8"?>
<ds:datastoreItem xmlns:ds="http://schemas.openxmlformats.org/officeDocument/2006/customXml" ds:itemID="{B30EF8E9-9531-4BAF-8099-6EE3CBAEFB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428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MOHAMMED AHMED ALGHIRASH</cp:lastModifiedBy>
  <cp:revision>19</cp:revision>
  <dcterms:created xsi:type="dcterms:W3CDTF">2025-04-20T10:29:18Z</dcterms:created>
  <dcterms:modified xsi:type="dcterms:W3CDTF">2026-05-08T13:37:24Z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