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A22BA-65A3-543E-67AD-337480309C67}" v="222" dt="2026-05-08T17:57:55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17" d="100"/>
          <a:sy n="17" d="100"/>
        </p:scale>
        <p:origin x="14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ED AHMED ALAHMARI" userId="S::s201935690@kfupm.edu.sa::0f7caa40-e355-4da8-bc36-636b761c1321" providerId="AD" clId="Web-{FE2A22BA-65A3-543E-67AD-337480309C67}"/>
    <pc:docChg chg="modSld">
      <pc:chgData name="MOHAMMED AHMED ALAHMARI" userId="S::s201935690@kfupm.edu.sa::0f7caa40-e355-4da8-bc36-636b761c1321" providerId="AD" clId="Web-{FE2A22BA-65A3-543E-67AD-337480309C67}" dt="2026-05-08T17:57:55.145" v="144"/>
      <pc:docMkLst>
        <pc:docMk/>
      </pc:docMkLst>
      <pc:sldChg chg="addSp delSp modSp">
        <pc:chgData name="MOHAMMED AHMED ALAHMARI" userId="S::s201935690@kfupm.edu.sa::0f7caa40-e355-4da8-bc36-636b761c1321" providerId="AD" clId="Web-{FE2A22BA-65A3-543E-67AD-337480309C67}" dt="2026-05-08T17:57:55.145" v="144"/>
        <pc:sldMkLst>
          <pc:docMk/>
          <pc:sldMk cId="3898667025" sldId="256"/>
        </pc:sldMkLst>
        <pc:spChg chg="add del mod">
          <ac:chgData name="MOHAMMED AHMED ALAHMARI" userId="S::s201935690@kfupm.edu.sa::0f7caa40-e355-4da8-bc36-636b761c1321" providerId="AD" clId="Web-{FE2A22BA-65A3-543E-67AD-337480309C67}" dt="2026-05-08T17:57:06.941" v="124" actId="1076"/>
          <ac:spMkLst>
            <pc:docMk/>
            <pc:sldMk cId="3898667025" sldId="256"/>
            <ac:spMk id="12" creationId="{1BAF0496-A6BE-0227-9AFE-6C3A91DF28BF}"/>
          </ac:spMkLst>
        </pc:spChg>
        <pc:spChg chg="mod">
          <ac:chgData name="MOHAMMED AHMED ALAHMARI" userId="S::s201935690@kfupm.edu.sa::0f7caa40-e355-4da8-bc36-636b761c1321" providerId="AD" clId="Web-{FE2A22BA-65A3-543E-67AD-337480309C67}" dt="2026-05-08T17:52:16.981" v="51" actId="1076"/>
          <ac:spMkLst>
            <pc:docMk/>
            <pc:sldMk cId="3898667025" sldId="256"/>
            <ac:spMk id="14" creationId="{8B3AE21A-8781-EDB3-C122-251C545E888B}"/>
          </ac:spMkLst>
        </pc:spChg>
        <pc:spChg chg="add mod">
          <ac:chgData name="MOHAMMED AHMED ALAHMARI" userId="S::s201935690@kfupm.edu.sa::0f7caa40-e355-4da8-bc36-636b761c1321" providerId="AD" clId="Web-{FE2A22BA-65A3-543E-67AD-337480309C67}" dt="2026-05-08T17:55:13.719" v="97" actId="20577"/>
          <ac:spMkLst>
            <pc:docMk/>
            <pc:sldMk cId="3898667025" sldId="256"/>
            <ac:spMk id="15" creationId="{414EB73A-6E87-4D5E-615C-AED91EACFE82}"/>
          </ac:spMkLst>
        </pc:spChg>
        <pc:spChg chg="add del mod">
          <ac:chgData name="MOHAMMED AHMED ALAHMARI" userId="S::s201935690@kfupm.edu.sa::0f7caa40-e355-4da8-bc36-636b761c1321" providerId="AD" clId="Web-{FE2A22BA-65A3-543E-67AD-337480309C67}" dt="2026-05-08T17:57:55.145" v="144"/>
          <ac:spMkLst>
            <pc:docMk/>
            <pc:sldMk cId="3898667025" sldId="256"/>
            <ac:spMk id="23" creationId="{8A33E9C4-1F9F-1C45-7045-39502431749A}"/>
          </ac:spMkLst>
        </pc:spChg>
        <pc:spChg chg="mod">
          <ac:chgData name="MOHAMMED AHMED ALAHMARI" userId="S::s201935690@kfupm.edu.sa::0f7caa40-e355-4da8-bc36-636b761c1321" providerId="AD" clId="Web-{FE2A22BA-65A3-543E-67AD-337480309C67}" dt="2026-05-08T17:48:13.800" v="12" actId="20577"/>
          <ac:spMkLst>
            <pc:docMk/>
            <pc:sldMk cId="3898667025" sldId="256"/>
            <ac:spMk id="26" creationId="{C8A07D5B-1A76-A7E7-045B-4633F5333F32}"/>
          </ac:spMkLst>
        </pc:spChg>
        <pc:spChg chg="add mod">
          <ac:chgData name="MOHAMMED AHMED ALAHMARI" userId="S::s201935690@kfupm.edu.sa::0f7caa40-e355-4da8-bc36-636b761c1321" providerId="AD" clId="Web-{FE2A22BA-65A3-543E-67AD-337480309C67}" dt="2026-05-08T17:55:50.705" v="116" actId="1076"/>
          <ac:spMkLst>
            <pc:docMk/>
            <pc:sldMk cId="3898667025" sldId="256"/>
            <ac:spMk id="27" creationId="{1BAEB16D-CD8D-4E41-F2F8-F54DCCD3BDBD}"/>
          </ac:spMkLst>
        </pc:spChg>
        <pc:spChg chg="add">
          <ac:chgData name="MOHAMMED AHMED ALAHMARI" userId="S::s201935690@kfupm.edu.sa::0f7caa40-e355-4da8-bc36-636b761c1321" providerId="AD" clId="Web-{FE2A22BA-65A3-543E-67AD-337480309C67}" dt="2026-05-08T17:57:01.956" v="123"/>
          <ac:spMkLst>
            <pc:docMk/>
            <pc:sldMk cId="3898667025" sldId="256"/>
            <ac:spMk id="31" creationId="{8A58AD83-EA70-CD35-6AF9-9E0E8BDEDC82}"/>
          </ac:spMkLst>
        </pc:spChg>
        <pc:spChg chg="add mod">
          <ac:chgData name="MOHAMMED AHMED ALAHMARI" userId="S::s201935690@kfupm.edu.sa::0f7caa40-e355-4da8-bc36-636b761c1321" providerId="AD" clId="Web-{FE2A22BA-65A3-543E-67AD-337480309C67}" dt="2026-05-08T17:57:36.722" v="143" actId="20577"/>
          <ac:spMkLst>
            <pc:docMk/>
            <pc:sldMk cId="3898667025" sldId="256"/>
            <ac:spMk id="32" creationId="{E443C57B-9C39-A76D-460C-36D336D7EF2D}"/>
          </ac:spMkLst>
        </pc:spChg>
        <pc:picChg chg="add del mod ord">
          <ac:chgData name="MOHAMMED AHMED ALAHMARI" userId="S::s201935690@kfupm.edu.sa::0f7caa40-e355-4da8-bc36-636b761c1321" providerId="AD" clId="Web-{FE2A22BA-65A3-543E-67AD-337480309C67}" dt="2026-05-08T17:52:25.153" v="53" actId="1076"/>
          <ac:picMkLst>
            <pc:docMk/>
            <pc:sldMk cId="3898667025" sldId="256"/>
            <ac:picMk id="2" creationId="{C966013B-2789-FB3B-3857-80413E1C213A}"/>
          </ac:picMkLst>
        </pc:picChg>
        <pc:picChg chg="add mod">
          <ac:chgData name="MOHAMMED AHMED ALAHMARI" userId="S::s201935690@kfupm.edu.sa::0f7caa40-e355-4da8-bc36-636b761c1321" providerId="AD" clId="Web-{FE2A22BA-65A3-543E-67AD-337480309C67}" dt="2026-05-08T17:49:57.555" v="19" actId="14100"/>
          <ac:picMkLst>
            <pc:docMk/>
            <pc:sldMk cId="3898667025" sldId="256"/>
            <ac:picMk id="8" creationId="{60AD00CB-AB51-A658-1917-08963C744F6D}"/>
          </ac:picMkLst>
        </pc:picChg>
        <pc:picChg chg="del">
          <ac:chgData name="MOHAMMED AHMED ALAHMARI" userId="S::s201935690@kfupm.edu.sa::0f7caa40-e355-4da8-bc36-636b761c1321" providerId="AD" clId="Web-{FE2A22BA-65A3-543E-67AD-337480309C67}" dt="2026-05-08T17:46:59.422" v="0"/>
          <ac:picMkLst>
            <pc:docMk/>
            <pc:sldMk cId="3898667025" sldId="256"/>
            <ac:picMk id="18" creationId="{3568ED8A-4B3D-A515-FD37-7D3E06F6BC13}"/>
          </ac:picMkLst>
        </pc:picChg>
        <pc:picChg chg="add mod ord">
          <ac:chgData name="MOHAMMED AHMED ALAHMARI" userId="S::s201935690@kfupm.edu.sa::0f7caa40-e355-4da8-bc36-636b761c1321" providerId="AD" clId="Web-{FE2A22BA-65A3-543E-67AD-337480309C67}" dt="2026-05-08T17:56:50.409" v="122"/>
          <ac:picMkLst>
            <pc:docMk/>
            <pc:sldMk cId="3898667025" sldId="256"/>
            <ac:picMk id="28" creationId="{C98B2AAC-1EC4-DF24-D299-9DA5AB40EA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79B94C8-EAA6-410C-80CD-6B1EB096B356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1275" y="1173163"/>
            <a:ext cx="4479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795D492-7BA8-4A44-955F-67B8AEE93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9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492-7BA8-4A44-955F-67B8AEE93B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9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white plastic cap on a metal container&#10;&#10;AI-generated content may be incorrect.">
            <a:extLst>
              <a:ext uri="{FF2B5EF4-FFF2-40B4-BE49-F238E27FC236}">
                <a16:creationId xmlns:a16="http://schemas.microsoft.com/office/drawing/2014/main" id="{C98B2AAC-1EC4-DF24-D299-9DA5AB40E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1812" y="7410582"/>
            <a:ext cx="7543824" cy="8564737"/>
          </a:xfrm>
          <a:prstGeom prst="rect">
            <a:avLst/>
          </a:prstGeom>
        </p:spPr>
      </p:pic>
      <p:pic>
        <p:nvPicPr>
          <p:cNvPr id="2" name="Picture 1" descr="A metal bucket with wires and a tube&#10;&#10;AI-generated content may be incorrect.">
            <a:extLst>
              <a:ext uri="{FF2B5EF4-FFF2-40B4-BE49-F238E27FC236}">
                <a16:creationId xmlns:a16="http://schemas.microsoft.com/office/drawing/2014/main" id="{C966013B-2789-FB3B-3857-80413E1C2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4914" y="7567925"/>
            <a:ext cx="6837347" cy="8301932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Wireless-Based Interference Well Testing for Reservoirs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428415" y="2770299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Moayad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Aldumaikhi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(PETE) | Rakan Alshehri (PETE) | Faisal Alsalem (SWE) | Mansour Alqarni (ME) | Yazeed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Albeshri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(EE) | Mohammad Alahmari (COE)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Fadi Al-Badour (ME)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M093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 panose="00000500000000000000" pitchFamily="2" charset="0"/>
              </a:rPr>
              <a:t>Constraints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20308236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9" y="7451923"/>
            <a:ext cx="9787288" cy="928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182880" indent="-457200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temperature: 70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4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marL="182880" indent="-457200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power ≤ 5 W per node; battery life ≥​ 14 days at defined duty cycle</a:t>
            </a:r>
          </a:p>
          <a:p>
            <a:pPr marL="182880" indent="-457200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Deployable on Windows server/VM using Docker or Compose, no paid cloud dependency</a:t>
            </a:r>
          </a:p>
          <a:p>
            <a:pPr marL="182880" indent="-457200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Well-test error +- 20% for Skin factor (S) &amp; Permeability (k)</a:t>
            </a:r>
          </a:p>
          <a:p>
            <a:pPr marL="182880" indent="-457200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application payload per acoustic transmission frame shall be ≤ 64 bytes</a:t>
            </a:r>
          </a:p>
          <a:p>
            <a:pPr marL="182880" indent="-457200" algn="just">
              <a:buFont typeface="Arial" panose="020B0604020202020204" pitchFamily="34" charset="0"/>
              <a:buChar char="•"/>
            </a:pPr>
            <a:endParaRPr lang="en-US" sz="46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79065-3FF4-5F1B-9DE8-D8DF34A0D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5872" y="142728"/>
            <a:ext cx="6183128" cy="5477612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71A70A0B-984A-A8A3-0081-96F3540CC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2074753"/>
            <a:ext cx="9787288" cy="112471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0F3238FD-86D3-F6D2-13D9-5DAEFE176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5" y="13343981"/>
            <a:ext cx="9875519" cy="30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indent="-457200">
              <a:buFont typeface="Arial" panose="020B0604020202020204" pitchFamily="34" charset="0"/>
              <a:buChar char="•"/>
            </a:pPr>
            <a:r>
              <a:rPr lang="en-US" sz="4800" dirty="0"/>
              <a:t>Conventional gauges lack real-time data, causing misalignment, increased NPT, delayed decisions, and production losses.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E58F0BFE-B27C-AC3B-D55E-707088296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303" y="1615690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Specifications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89604-1073-EC91-D590-F364F2199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5993" y="17347696"/>
            <a:ext cx="10043830" cy="85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182880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≤ 8 kg; Installing success 80%</a:t>
            </a:r>
          </a:p>
          <a:p>
            <a:pPr marL="182880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IARF detection; PTA completed in &lt; 1 min</a:t>
            </a:r>
          </a:p>
          <a:p>
            <a:pPr marL="182880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fault detected &amp; flagged within 10 seconds</a:t>
            </a:r>
          </a:p>
          <a:p>
            <a:pPr marL="182880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≥99% dashboard availability with auto generated plots for immediate verification</a:t>
            </a:r>
          </a:p>
          <a:p>
            <a:pPr marL="182880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 ≤ 5 kbps per node; encryption enabled </a:t>
            </a:r>
          </a:p>
          <a:p>
            <a:pPr marL="182880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4-hr runtime, ≥90% sensing accuracy, and ≤0.5 s/</a:t>
            </a:r>
            <a:r>
              <a:rPr lang="en-US" sz="46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 clock drift.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870007-F075-76FA-4B19-359EE633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5663" y="1650134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Testing </a:t>
            </a:r>
            <a:r>
              <a:rPr lang="en-US" sz="6000" b="1" dirty="0" err="1">
                <a:latin typeface="Nunito" panose="00000500000000000000" pitchFamily="2" charset="0"/>
              </a:rPr>
              <a:t>Model&amp;Dashboard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D85561E0-63AE-AA79-E2DB-0D54E8CC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1551" y="17742190"/>
            <a:ext cx="9875519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182880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Permeability(k) error 4.6%, Skin error 10.6% (within ±20%), IARF detection 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4D5CDB8-F757-54D2-D158-45D970071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5253" y="1650621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C8A07D5B-1A76-A7E7-045B-4633F5333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1137" y="17748591"/>
            <a:ext cx="9919636" cy="85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182880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All core constraints &amp; specs met across 5 disciplines (PETE, ME, EE, SWE, COE)</a:t>
            </a:r>
          </a:p>
          <a:p>
            <a:pPr marL="182880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Transforms well testing: weeks-delayed → near real-time wireless workflow</a:t>
            </a:r>
          </a:p>
          <a:p>
            <a:pPr marL="182880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ea typeface="ＭＳ Ｐゴシック"/>
                <a:cs typeface="Arial"/>
              </a:rPr>
              <a:t>Cost &lt; SAR 3,500 — viable, low-cost solution for mature oilfield deployment</a:t>
            </a:r>
          </a:p>
          <a:p>
            <a:pPr marL="182880" indent="-457200" algn="just">
              <a:buFont typeface="Arial" panose="020B0604020202020204" pitchFamily="34" charset="0"/>
              <a:buChar char="•"/>
            </a:pP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Future Work: Real scale prototype &amp;  Feasibility analysis for mass production.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1C107D16-424F-C61B-3F33-C79F1A982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4" y="1992615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System Architecture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EA76608-026B-C032-6F91-58DD8FC6B3B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830" b="2510"/>
          <a:stretch>
            <a:fillRect/>
          </a:stretch>
        </p:blipFill>
        <p:spPr>
          <a:xfrm>
            <a:off x="925334" y="21116959"/>
            <a:ext cx="9919634" cy="6527942"/>
          </a:xfrm>
          <a:prstGeom prst="rect">
            <a:avLst/>
          </a:prstGeom>
        </p:spPr>
      </p:pic>
      <p:sp>
        <p:nvSpPr>
          <p:cNvPr id="49" name="Rectangle 10">
            <a:extLst>
              <a:ext uri="{FF2B5EF4-FFF2-40B4-BE49-F238E27FC236}">
                <a16:creationId xmlns:a16="http://schemas.microsoft.com/office/drawing/2014/main" id="{41591DB2-308D-CFFE-BF5B-1D0E7357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7735103"/>
            <a:ext cx="978728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4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Well testing evaluates reservoir connectivity (transmissibility, skin).</a:t>
            </a:r>
          </a:p>
          <a:p>
            <a:pPr marR="0" lvl="0" indent="-45720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Susceptible to clock drift → data inaccuracies.</a:t>
            </a:r>
          </a:p>
          <a:p>
            <a:pPr marR="0" lvl="0" indent="-45720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Causes ~$180k deferred production per 3-day test.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34BB22-F1AE-FF61-3348-4A283F4D6E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56282" y="20061112"/>
            <a:ext cx="10560877" cy="6527942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A4BA24A1-E69D-A158-77F8-3A6F2FA3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4" y="16345921"/>
            <a:ext cx="9787289" cy="112471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Objective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36FC5621-21B2-D2EE-8ECC-2E6CB822B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4" y="17488996"/>
            <a:ext cx="10014819" cy="23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indent="-457200">
              <a:buFont typeface="Arial" panose="020B0604020202020204" pitchFamily="34" charset="0"/>
              <a:buChar char="•"/>
            </a:pPr>
            <a:r>
              <a:rPr lang="en-US" sz="4800" dirty="0"/>
              <a:t>Develop a low-cost wireless system for real-time, accurate well testing and improved efficiency.</a:t>
            </a:r>
          </a:p>
        </p:txBody>
      </p:sp>
      <p:pic>
        <p:nvPicPr>
          <p:cNvPr id="8" name="Picture 7" descr="A round metal object with a hole in it&#10;&#10;AI-generated content may be incorrect.">
            <a:extLst>
              <a:ext uri="{FF2B5EF4-FFF2-40B4-BE49-F238E27FC236}">
                <a16:creationId xmlns:a16="http://schemas.microsoft.com/office/drawing/2014/main" id="{60AD00CB-AB51-A658-1917-08963C744F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41178" y="7463713"/>
            <a:ext cx="5563209" cy="8512176"/>
          </a:xfrm>
          <a:prstGeom prst="rect">
            <a:avLst/>
          </a:prstGeom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1BAF0496-A6BE-0227-9AFE-6C3A91DF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5837" y="8019851"/>
            <a:ext cx="4091227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solidFill>
                  <a:srgbClr val="FFFF00"/>
                </a:solidFill>
                <a:highlight>
                  <a:srgbClr val="FF0000"/>
                </a:highlight>
                <a:ea typeface="ＭＳ Ｐゴシック"/>
                <a:cs typeface="Arial"/>
              </a:rPr>
              <a:t>Control unit</a:t>
            </a:r>
            <a:endParaRPr lang="en-US" sz="4600">
              <a:solidFill>
                <a:srgbClr val="FFFF00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14EB73A-6E87-4D5E-615C-AED91EAC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5916" y="13327691"/>
            <a:ext cx="4091227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solidFill>
                  <a:srgbClr val="FFFF00"/>
                </a:solidFill>
                <a:highlight>
                  <a:srgbClr val="FF0000"/>
                </a:highlight>
                <a:ea typeface="ＭＳ Ｐゴシック"/>
                <a:cs typeface="Arial"/>
              </a:rPr>
              <a:t>Signal unit</a:t>
            </a:r>
            <a:endParaRPr lang="en-US" sz="4600">
              <a:solidFill>
                <a:srgbClr val="FFFF00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1BAEB16D-CD8D-4E41-F2F8-F54DCCD3B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1572" y="10647486"/>
            <a:ext cx="1830096" cy="106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3200">
                <a:solidFill>
                  <a:srgbClr val="FFFF00"/>
                </a:solidFill>
                <a:highlight>
                  <a:srgbClr val="FF0000"/>
                </a:highlight>
                <a:ea typeface="ＭＳ Ｐゴシック"/>
                <a:cs typeface="Arial"/>
              </a:rPr>
              <a:t>Pressure Sensor</a:t>
            </a:r>
            <a:endParaRPr lang="en-US" sz="1200">
              <a:highlight>
                <a:srgbClr val="FF0000"/>
              </a:highlight>
              <a:cs typeface="Arial"/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8A58AD83-EA70-CD35-6AF9-9E0E8BDE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7417" y="8440265"/>
            <a:ext cx="2776617" cy="106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3200">
                <a:solidFill>
                  <a:srgbClr val="FFFF00"/>
                </a:solidFill>
                <a:highlight>
                  <a:srgbClr val="FF0000"/>
                </a:highlight>
                <a:ea typeface="ＭＳ Ｐゴシック"/>
                <a:cs typeface="Arial"/>
              </a:rPr>
              <a:t>Temperature</a:t>
            </a:r>
            <a:r>
              <a:rPr lang="en-US" sz="32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/>
                <a:cs typeface="Arial"/>
              </a:rPr>
              <a:t> </a:t>
            </a:r>
            <a:r>
              <a:rPr lang="en-US" sz="3200">
                <a:solidFill>
                  <a:srgbClr val="FFFF00"/>
                </a:solidFill>
                <a:highlight>
                  <a:srgbClr val="FF0000"/>
                </a:highlight>
                <a:ea typeface="ＭＳ Ｐゴシック"/>
                <a:cs typeface="Arial"/>
              </a:rPr>
              <a:t>Sensor</a:t>
            </a:r>
            <a:endParaRPr lang="en-US" sz="1200">
              <a:highlight>
                <a:srgbClr val="FF0000"/>
              </a:highlight>
              <a:cs typeface="Arial"/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E443C57B-9C39-A76D-460C-36D336D7E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2659" y="7862192"/>
            <a:ext cx="4091227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>
                <a:solidFill>
                  <a:srgbClr val="FFFF00"/>
                </a:solidFill>
                <a:highlight>
                  <a:srgbClr val="FF0000"/>
                </a:highlight>
                <a:ea typeface="ＭＳ Ｐゴシック"/>
                <a:cs typeface="Arial"/>
              </a:rPr>
              <a:t>Upper cover (hook)</a:t>
            </a:r>
            <a:endParaRPr lang="en-US" sz="4600" dirty="0">
              <a:solidFill>
                <a:srgbClr val="FFFF00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61ABF609-E9CD-4991-8413-39BADABBCFBC}"/>
</file>

<file path=customXml/itemProps2.xml><?xml version="1.0" encoding="utf-8"?>
<ds:datastoreItem xmlns:ds="http://schemas.openxmlformats.org/officeDocument/2006/customXml" ds:itemID="{02EF1F25-2880-4F33-A69E-6A43DFA2143F}"/>
</file>

<file path=customXml/itemProps3.xml><?xml version="1.0" encoding="utf-8"?>
<ds:datastoreItem xmlns:ds="http://schemas.openxmlformats.org/officeDocument/2006/customXml" ds:itemID="{5730850F-51A3-4AEF-AC96-CD1EF362931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</TotalTime>
  <Words>336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MOAYAD ABDULLAH ALDUMAIKHI</cp:lastModifiedBy>
  <cp:revision>88</cp:revision>
  <dcterms:created xsi:type="dcterms:W3CDTF">2025-04-20T10:29:18Z</dcterms:created>
  <dcterms:modified xsi:type="dcterms:W3CDTF">2026-05-08T17:58:01Z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