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4702"/>
  </p:normalViewPr>
  <p:slideViewPr>
    <p:cSldViewPr snapToGrid="0">
      <p:cViewPr varScale="1">
        <p:scale>
          <a:sx n="18" d="100"/>
          <a:sy n="18" d="100"/>
        </p:scale>
        <p:origin x="18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23/4/2026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23/4/2026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23/4/2026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23/4/2026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23/4/2026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23/4/2026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23/4/2026</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rgbClr val="C5E0B3"/>
                </a:solidFill>
                <a:latin typeface="Calibri" panose="020F0502020204030204" pitchFamily="34" charset="0"/>
              </a:rPr>
              <a:t>Autonomous Security &amp; Surveillance Drone for Industrial Environments</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88544" y="3404472"/>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Ahmed Alanazi, Bandar </a:t>
            </a:r>
            <a:r>
              <a:rPr lang="en-US" sz="4800" dirty="0" err="1">
                <a:solidFill>
                  <a:schemeClr val="bg1"/>
                </a:solidFill>
                <a:latin typeface="Calibri" panose="020F0502020204030204" pitchFamily="34" charset="0"/>
                <a:cs typeface="Calibri" panose="020F0502020204030204" pitchFamily="34" charset="0"/>
              </a:rPr>
              <a:t>Alruwaili</a:t>
            </a:r>
            <a:r>
              <a:rPr lang="en-US" sz="4800" dirty="0">
                <a:solidFill>
                  <a:schemeClr val="bg1"/>
                </a:solidFill>
                <a:latin typeface="Calibri" panose="020F0502020204030204" pitchFamily="34" charset="0"/>
                <a:cs typeface="Calibri" panose="020F0502020204030204" pitchFamily="34" charset="0"/>
              </a:rPr>
              <a:t>, Saeed Alnahdi, Nawaf Alzahrani, Naif Alqahtani, Faisal </a:t>
            </a:r>
            <a:r>
              <a:rPr lang="en-US" sz="4800" dirty="0" err="1">
                <a:solidFill>
                  <a:schemeClr val="bg1"/>
                </a:solidFill>
                <a:latin typeface="Calibri" panose="020F0502020204030204" pitchFamily="34" charset="0"/>
                <a:cs typeface="Calibri" panose="020F0502020204030204" pitchFamily="34" charset="0"/>
              </a:rPr>
              <a:t>Alsulami</a:t>
            </a:r>
            <a:endParaRPr lang="en-US" sz="4800" dirty="0">
              <a:solidFill>
                <a:schemeClr val="bg1"/>
              </a:solidFill>
              <a:latin typeface="Calibri" panose="020F0502020204030204" pitchFamily="34" charset="0"/>
              <a:cs typeface="Calibri" panose="020F0502020204030204" pitchFamily="34" charset="0"/>
            </a:endParaRPr>
          </a:p>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Coach: Omar </a:t>
            </a:r>
            <a:r>
              <a:rPr lang="en-US" sz="4800" dirty="0" err="1">
                <a:solidFill>
                  <a:schemeClr val="bg1"/>
                </a:solidFill>
                <a:latin typeface="Calibri" panose="020F0502020204030204" pitchFamily="34" charset="0"/>
                <a:cs typeface="Calibri" panose="020F0502020204030204" pitchFamily="34" charset="0"/>
              </a:rPr>
              <a:t>Eldalgamouny</a:t>
            </a:r>
            <a:endParaRPr lang="en-US" sz="48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6CAE16-36A2-0680-9435-44BBC2373751}"/>
              </a:ext>
            </a:extLst>
          </p:cNvPr>
          <p:cNvSpPr txBox="1"/>
          <p:nvPr/>
        </p:nvSpPr>
        <p:spPr>
          <a:xfrm>
            <a:off x="355600" y="1400956"/>
            <a:ext cx="4109611" cy="3339376"/>
          </a:xfrm>
          <a:prstGeom prst="rect">
            <a:avLst/>
          </a:prstGeom>
          <a:noFill/>
        </p:spPr>
        <p:txBody>
          <a:bodyPr wrap="square" rtlCol="0">
            <a:spAutoFit/>
          </a:bodyPr>
          <a:lstStyle/>
          <a:p>
            <a:pPr algn="ctr"/>
            <a:r>
              <a:rPr lang="en-US" sz="9600" b="1" dirty="0">
                <a:solidFill>
                  <a:srgbClr val="02616D"/>
                </a:solidFill>
              </a:rPr>
              <a:t>TEAM</a:t>
            </a:r>
            <a:r>
              <a:rPr lang="en-US" sz="8800" b="1" dirty="0">
                <a:solidFill>
                  <a:srgbClr val="02616D"/>
                </a:solidFill>
              </a:rPr>
              <a:t> </a:t>
            </a:r>
          </a:p>
          <a:p>
            <a:pPr algn="ctr"/>
            <a:r>
              <a:rPr lang="en-SG" sz="11500" b="1" dirty="0">
                <a:solidFill>
                  <a:srgbClr val="02616D"/>
                </a:solidFill>
              </a:rPr>
              <a:t>M092</a:t>
            </a:r>
            <a:endParaRPr lang="en-SG" sz="8000" b="1" dirty="0">
              <a:solidFill>
                <a:srgbClr val="02616D"/>
              </a:solidFill>
            </a:endParaRP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3" y="1257154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itchFamily="2" charset="0"/>
              </a:rPr>
              <a:t>PROBLEM STATEMENT</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32459018" y="5919110"/>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TESTING &amp; VALIDATION</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32572645" y="7257983"/>
            <a:ext cx="9875518" cy="48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buFont typeface="Arial" panose="020B0604020202020204" pitchFamily="34" charset="0"/>
              <a:buChar char="•"/>
            </a:pPr>
            <a:r>
              <a:rPr lang="en-US" sz="4400" b="1" dirty="0">
                <a:latin typeface="Calibri" panose="020F0502020204030204" pitchFamily="34" charset="0"/>
                <a:ea typeface="Calibri" panose="020F0502020204030204" pitchFamily="34" charset="0"/>
                <a:cs typeface="Calibri" panose="020F0502020204030204" pitchFamily="34" charset="0"/>
              </a:rPr>
              <a:t>Power stability  no resets on Jetson</a:t>
            </a:r>
          </a:p>
          <a:p>
            <a:pPr>
              <a:buFont typeface="Arial" panose="020B0604020202020204" pitchFamily="34" charset="0"/>
              <a:buChar char="•"/>
            </a:pPr>
            <a:r>
              <a:rPr lang="en-US" sz="4400" b="1" dirty="0">
                <a:latin typeface="Calibri" panose="020F0502020204030204" pitchFamily="34" charset="0"/>
                <a:ea typeface="Calibri" panose="020F0502020204030204" pitchFamily="34" charset="0"/>
                <a:cs typeface="Calibri" panose="020F0502020204030204" pitchFamily="34" charset="0"/>
              </a:rPr>
              <a:t>Voltage regulation  ±3%</a:t>
            </a:r>
          </a:p>
          <a:p>
            <a:pPr>
              <a:buFont typeface="Arial" panose="020B0604020202020204" pitchFamily="34" charset="0"/>
              <a:buChar char="•"/>
            </a:pPr>
            <a:r>
              <a:rPr lang="en-US" sz="4400" b="1" dirty="0">
                <a:latin typeface="Calibri" panose="020F0502020204030204" pitchFamily="34" charset="0"/>
                <a:ea typeface="Calibri" panose="020F0502020204030204" pitchFamily="34" charset="0"/>
                <a:cs typeface="Calibri" panose="020F0502020204030204" pitchFamily="34" charset="0"/>
              </a:rPr>
              <a:t>LoRa range  ≥ 300 m </a:t>
            </a:r>
          </a:p>
          <a:p>
            <a:pPr>
              <a:buFont typeface="Arial" panose="020B0604020202020204" pitchFamily="34" charset="0"/>
              <a:buChar char="•"/>
            </a:pPr>
            <a:r>
              <a:rPr lang="en-US" sz="4400" b="1" dirty="0">
                <a:latin typeface="Calibri" panose="020F0502020204030204" pitchFamily="34" charset="0"/>
                <a:ea typeface="Calibri" panose="020F0502020204030204" pitchFamily="34" charset="0"/>
                <a:cs typeface="Calibri" panose="020F0502020204030204" pitchFamily="34" charset="0"/>
              </a:rPr>
              <a:t>Return-to-home  ≤ 10 sec </a:t>
            </a:r>
          </a:p>
          <a:p>
            <a:pPr>
              <a:buFont typeface="Arial" panose="020B0604020202020204" pitchFamily="34" charset="0"/>
              <a:buChar char="•"/>
            </a:pPr>
            <a:r>
              <a:rPr lang="en-US" sz="4400" b="1" dirty="0">
                <a:latin typeface="Calibri" panose="020F0502020204030204" pitchFamily="34" charset="0"/>
                <a:ea typeface="Calibri" panose="020F0502020204030204" pitchFamily="34" charset="0"/>
                <a:cs typeface="Calibri" panose="020F0502020204030204" pitchFamily="34" charset="0"/>
              </a:rPr>
              <a:t>Dashboard latency ≤ 4 sec</a:t>
            </a:r>
          </a:p>
          <a:p>
            <a:pPr>
              <a:buFont typeface="Arial" panose="020B0604020202020204" pitchFamily="34" charset="0"/>
              <a:buChar char="•"/>
            </a:pPr>
            <a:r>
              <a:rPr lang="en-US" sz="4400" b="1" dirty="0">
                <a:latin typeface="Calibri" panose="020F0502020204030204" pitchFamily="34" charset="0"/>
                <a:ea typeface="Calibri" panose="020F0502020204030204" pitchFamily="34" charset="0"/>
                <a:cs typeface="Calibri" panose="020F0502020204030204" pitchFamily="34" charset="0"/>
              </a:rPr>
              <a:t>AI detection 82% accuracy</a:t>
            </a:r>
          </a:p>
          <a:p>
            <a:pPr>
              <a:buFont typeface="Arial" panose="020B0604020202020204" pitchFamily="34" charset="0"/>
              <a:buChar char="•"/>
            </a:pPr>
            <a:r>
              <a:rPr lang="en-US" sz="4400" b="1" dirty="0">
                <a:latin typeface="Calibri" panose="020F0502020204030204" pitchFamily="34" charset="0"/>
                <a:ea typeface="Calibri" panose="020F0502020204030204" pitchFamily="34" charset="0"/>
                <a:cs typeface="Calibri" panose="020F0502020204030204" pitchFamily="34" charset="0"/>
              </a:rPr>
              <a:t>Flight endurance 23–26 min</a:t>
            </a:r>
          </a:p>
        </p:txBody>
      </p:sp>
      <p:sp>
        <p:nvSpPr>
          <p:cNvPr id="2" name="TextBox 1">
            <a:extLst>
              <a:ext uri="{FF2B5EF4-FFF2-40B4-BE49-F238E27FC236}">
                <a16:creationId xmlns:a16="http://schemas.microsoft.com/office/drawing/2014/main" id="{3455A298-471A-4972-2B1B-E3D340B0321A}"/>
              </a:ext>
            </a:extLst>
          </p:cNvPr>
          <p:cNvSpPr txBox="1"/>
          <p:nvPr/>
        </p:nvSpPr>
        <p:spPr>
          <a:xfrm>
            <a:off x="35706165" y="896185"/>
            <a:ext cx="6741998" cy="2585323"/>
          </a:xfrm>
          <a:prstGeom prst="rect">
            <a:avLst/>
          </a:prstGeom>
          <a:noFill/>
        </p:spPr>
        <p:txBody>
          <a:bodyPr wrap="square" rtlCol="0">
            <a:spAutoFit/>
          </a:bodyPr>
          <a:lstStyle/>
          <a:p>
            <a:pPr algn="ctr"/>
            <a:r>
              <a:rPr lang="en-US" sz="5400" b="1" dirty="0">
                <a:solidFill>
                  <a:srgbClr val="02616D"/>
                </a:solidFill>
              </a:rPr>
              <a:t>INSERT HERE The Multi-Disciplinary Strength  logo</a:t>
            </a:r>
          </a:p>
        </p:txBody>
      </p:sp>
      <p:pic>
        <p:nvPicPr>
          <p:cNvPr id="17" name="Picture 16">
            <a:extLst>
              <a:ext uri="{FF2B5EF4-FFF2-40B4-BE49-F238E27FC236}">
                <a16:creationId xmlns:a16="http://schemas.microsoft.com/office/drawing/2014/main" id="{885036E2-E6C1-E5DF-F4F4-B32BB10F7BA3}"/>
              </a:ext>
            </a:extLst>
          </p:cNvPr>
          <p:cNvPicPr>
            <a:picLocks noChangeAspect="1"/>
          </p:cNvPicPr>
          <p:nvPr/>
        </p:nvPicPr>
        <p:blipFill>
          <a:blip r:embed="rId3"/>
          <a:stretch>
            <a:fillRect/>
          </a:stretch>
        </p:blipFill>
        <p:spPr>
          <a:xfrm>
            <a:off x="35744916" y="301278"/>
            <a:ext cx="6786464" cy="5197230"/>
          </a:xfrm>
          <a:prstGeom prst="rect">
            <a:avLst/>
          </a:prstGeom>
        </p:spPr>
      </p:pic>
      <p:sp>
        <p:nvSpPr>
          <p:cNvPr id="34" name="Rectangle 10">
            <a:extLst>
              <a:ext uri="{FF2B5EF4-FFF2-40B4-BE49-F238E27FC236}">
                <a16:creationId xmlns:a16="http://schemas.microsoft.com/office/drawing/2014/main" id="{89A30683-A878-6B03-A53B-A61927A17DB9}"/>
              </a:ext>
            </a:extLst>
          </p:cNvPr>
          <p:cNvSpPr>
            <a:spLocks noChangeArrowheads="1"/>
          </p:cNvSpPr>
          <p:nvPr/>
        </p:nvSpPr>
        <p:spPr bwMode="auto">
          <a:xfrm>
            <a:off x="11041766" y="5981921"/>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Specifications</a:t>
            </a:r>
          </a:p>
        </p:txBody>
      </p:sp>
      <p:sp>
        <p:nvSpPr>
          <p:cNvPr id="36" name="TextBox 19">
            <a:extLst>
              <a:ext uri="{FF2B5EF4-FFF2-40B4-BE49-F238E27FC236}">
                <a16:creationId xmlns:a16="http://schemas.microsoft.com/office/drawing/2014/main" id="{12F3D912-A0CA-46AB-B3C7-004A1738A131}"/>
              </a:ext>
            </a:extLst>
          </p:cNvPr>
          <p:cNvSpPr txBox="1">
            <a:spLocks noChangeArrowheads="1"/>
          </p:cNvSpPr>
          <p:nvPr/>
        </p:nvSpPr>
        <p:spPr bwMode="auto">
          <a:xfrm>
            <a:off x="11163607" y="7323224"/>
            <a:ext cx="9875519" cy="999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Total weight ≤ 5.5 kg</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Flight endurance ≥ 25 min</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AI detection accuracy ≥ 80%</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LoRa range ≥ 300 m</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Return-to-home ≤ 10 sec</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Landing precision ≤ 0.5 m</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Voltage stability ±3% on all rails</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Jetson Nano supply: 19V, ≥ 5A</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Dashboard latency ≤ 5 sec</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Alert latency ≤ 15 sec</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System availability ≥ 95%</a:t>
            </a: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Operator training time ≤ 1 </a:t>
            </a:r>
            <a:r>
              <a:rPr lang="en-US" sz="4600" b="1" dirty="0" err="1">
                <a:latin typeface="Calibri" panose="020F0502020204030204" pitchFamily="34" charset="0"/>
                <a:ea typeface="Open Sans"/>
                <a:cs typeface="Calibri" panose="020F0502020204030204" pitchFamily="34" charset="0"/>
              </a:rPr>
              <a:t>hr</a:t>
            </a:r>
            <a:endParaRPr lang="en-US" sz="4600" b="1" dirty="0">
              <a:latin typeface="Calibri" panose="020F0502020204030204" pitchFamily="34" charset="0"/>
              <a:ea typeface="Open Sans"/>
              <a:cs typeface="Calibri" panose="020F0502020204030204" pitchFamily="34" charset="0"/>
            </a:endParaRPr>
          </a:p>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High-risk area coverage ≥ 95%</a:t>
            </a:r>
          </a:p>
          <a:p>
            <a:pPr marL="314960" indent="-314960" algn="just">
              <a:buFont typeface="Arial" panose="020B0604020202020204" pitchFamily="34" charset="0"/>
              <a:buChar char="•"/>
            </a:pPr>
            <a:endParaRPr lang="en-US" sz="4600" b="1" dirty="0">
              <a:latin typeface="Calibri" panose="020F0502020204030204" pitchFamily="34" charset="0"/>
              <a:ea typeface="Open Sans"/>
              <a:cs typeface="Calibri" panose="020F0502020204030204" pitchFamily="34" charset="0"/>
            </a:endParaRPr>
          </a:p>
        </p:txBody>
      </p:sp>
      <p:sp>
        <p:nvSpPr>
          <p:cNvPr id="37" name="Rectangle 10">
            <a:extLst>
              <a:ext uri="{FF2B5EF4-FFF2-40B4-BE49-F238E27FC236}">
                <a16:creationId xmlns:a16="http://schemas.microsoft.com/office/drawing/2014/main" id="{BCC4B89F-4886-62E9-0DF3-937B2164A8C1}"/>
              </a:ext>
            </a:extLst>
          </p:cNvPr>
          <p:cNvSpPr>
            <a:spLocks noChangeArrowheads="1"/>
          </p:cNvSpPr>
          <p:nvPr/>
        </p:nvSpPr>
        <p:spPr bwMode="auto">
          <a:xfrm>
            <a:off x="32572645" y="12551712"/>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 </a:t>
            </a:r>
          </a:p>
        </p:txBody>
      </p:sp>
      <p:sp>
        <p:nvSpPr>
          <p:cNvPr id="38" name="Rectangle 10">
            <a:extLst>
              <a:ext uri="{FF2B5EF4-FFF2-40B4-BE49-F238E27FC236}">
                <a16:creationId xmlns:a16="http://schemas.microsoft.com/office/drawing/2014/main" id="{ABE441B8-F109-FD65-11A9-D14797018459}"/>
              </a:ext>
            </a:extLst>
          </p:cNvPr>
          <p:cNvSpPr>
            <a:spLocks noChangeArrowheads="1"/>
          </p:cNvSpPr>
          <p:nvPr/>
        </p:nvSpPr>
        <p:spPr bwMode="auto">
          <a:xfrm>
            <a:off x="825419" y="20550454"/>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Constraints</a:t>
            </a:r>
          </a:p>
        </p:txBody>
      </p:sp>
      <p:sp>
        <p:nvSpPr>
          <p:cNvPr id="40" name="TextBox 19">
            <a:extLst>
              <a:ext uri="{FF2B5EF4-FFF2-40B4-BE49-F238E27FC236}">
                <a16:creationId xmlns:a16="http://schemas.microsoft.com/office/drawing/2014/main" id="{F83D5FF3-45A7-A0A0-8D8B-43615AE375E1}"/>
              </a:ext>
            </a:extLst>
          </p:cNvPr>
          <p:cNvSpPr txBox="1">
            <a:spLocks noChangeArrowheads="1"/>
          </p:cNvSpPr>
          <p:nvPr/>
        </p:nvSpPr>
        <p:spPr bwMode="auto">
          <a:xfrm>
            <a:off x="925333" y="7352315"/>
            <a:ext cx="9875519" cy="50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b="1" dirty="0">
                <a:latin typeface="Calibri" panose="020F0502020204030204" pitchFamily="34" charset="0"/>
                <a:ea typeface="Open Sans"/>
                <a:cs typeface="Calibri" panose="020F0502020204030204" pitchFamily="34" charset="0"/>
              </a:rPr>
              <a:t>To design and build an autonomous drone system that monitors industrial environments in real time, detects security events using onboard AI, and transmits live telemetry and video to a remote dashboard with high reliability and power efficiency.</a:t>
            </a:r>
          </a:p>
        </p:txBody>
      </p:sp>
      <p:sp>
        <p:nvSpPr>
          <p:cNvPr id="18" name="Rectangle 10">
            <a:extLst>
              <a:ext uri="{FF2B5EF4-FFF2-40B4-BE49-F238E27FC236}">
                <a16:creationId xmlns:a16="http://schemas.microsoft.com/office/drawing/2014/main" id="{0315C67C-916D-5495-E9E1-E650623E19D5}"/>
              </a:ext>
            </a:extLst>
          </p:cNvPr>
          <p:cNvSpPr>
            <a:spLocks noChangeArrowheads="1"/>
          </p:cNvSpPr>
          <p:nvPr/>
        </p:nvSpPr>
        <p:spPr bwMode="auto">
          <a:xfrm>
            <a:off x="21750392" y="586009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a:r>
              <a:rPr lang="en-US" sz="6000" b="1" dirty="0">
                <a:solidFill>
                  <a:srgbClr val="000000"/>
                </a:solidFill>
                <a:effectLst/>
                <a:latin typeface="Nunito" pitchFamily="2" charset="77"/>
              </a:rPr>
              <a:t>Prototype Development</a:t>
            </a:r>
          </a:p>
        </p:txBody>
      </p:sp>
      <p:sp>
        <p:nvSpPr>
          <p:cNvPr id="3" name="Rectangle 10">
            <a:extLst>
              <a:ext uri="{FF2B5EF4-FFF2-40B4-BE49-F238E27FC236}">
                <a16:creationId xmlns:a16="http://schemas.microsoft.com/office/drawing/2014/main" id="{5E55D899-6E60-F768-E834-3556500D21C5}"/>
              </a:ext>
            </a:extLst>
          </p:cNvPr>
          <p:cNvSpPr>
            <a:spLocks noChangeArrowheads="1"/>
          </p:cNvSpPr>
          <p:nvPr/>
        </p:nvSpPr>
        <p:spPr bwMode="auto">
          <a:xfrm>
            <a:off x="925333" y="5981921"/>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Objective</a:t>
            </a:r>
          </a:p>
        </p:txBody>
      </p:sp>
      <p:sp>
        <p:nvSpPr>
          <p:cNvPr id="20" name="TextBox 19">
            <a:extLst>
              <a:ext uri="{FF2B5EF4-FFF2-40B4-BE49-F238E27FC236}">
                <a16:creationId xmlns:a16="http://schemas.microsoft.com/office/drawing/2014/main" id="{2627B05A-385C-F06A-D491-9EBD85ED2DBA}"/>
              </a:ext>
            </a:extLst>
          </p:cNvPr>
          <p:cNvSpPr txBox="1">
            <a:spLocks noChangeArrowheads="1"/>
          </p:cNvSpPr>
          <p:nvPr/>
        </p:nvSpPr>
        <p:spPr bwMode="auto">
          <a:xfrm>
            <a:off x="731520" y="21985109"/>
            <a:ext cx="9875519" cy="574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Maximum power consumption ≤ 350W</a:t>
            </a:r>
          </a:p>
          <a:p>
            <a:pPr marL="685800" indent="-68580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battery recharge time ≤ 3 hours</a:t>
            </a:r>
          </a:p>
          <a:p>
            <a:pPr marL="685800" indent="-68580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Maximum drone weight ≤ 6 kg</a:t>
            </a:r>
          </a:p>
          <a:p>
            <a:pPr marL="685800" indent="-68580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Must comply with Saudi GACA </a:t>
            </a:r>
          </a:p>
          <a:p>
            <a:pPr marL="685800" indent="-68580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Must use standard communication stack</a:t>
            </a:r>
          </a:p>
          <a:p>
            <a:pPr marL="685800" indent="-68580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 detection model run onboard</a:t>
            </a:r>
          </a:p>
        </p:txBody>
      </p:sp>
      <p:pic>
        <p:nvPicPr>
          <p:cNvPr id="24" name="Picture 23">
            <a:extLst>
              <a:ext uri="{FF2B5EF4-FFF2-40B4-BE49-F238E27FC236}">
                <a16:creationId xmlns:a16="http://schemas.microsoft.com/office/drawing/2014/main" id="{238D5DF0-AA67-16A2-7515-090A478B2E02}"/>
              </a:ext>
            </a:extLst>
          </p:cNvPr>
          <p:cNvPicPr>
            <a:picLocks noChangeAspect="1"/>
          </p:cNvPicPr>
          <p:nvPr/>
        </p:nvPicPr>
        <p:blipFill>
          <a:blip r:embed="rId4"/>
          <a:stretch>
            <a:fillRect/>
          </a:stretch>
        </p:blipFill>
        <p:spPr>
          <a:xfrm>
            <a:off x="20917286" y="7201400"/>
            <a:ext cx="11311819" cy="15986656"/>
          </a:xfrm>
          <a:prstGeom prst="rect">
            <a:avLst/>
          </a:prstGeom>
        </p:spPr>
      </p:pic>
      <p:pic>
        <p:nvPicPr>
          <p:cNvPr id="26" name="Picture 25">
            <a:extLst>
              <a:ext uri="{FF2B5EF4-FFF2-40B4-BE49-F238E27FC236}">
                <a16:creationId xmlns:a16="http://schemas.microsoft.com/office/drawing/2014/main" id="{43294B26-C008-566E-B1A5-371995E5AE51}"/>
              </a:ext>
            </a:extLst>
          </p:cNvPr>
          <p:cNvPicPr>
            <a:picLocks noChangeAspect="1"/>
          </p:cNvPicPr>
          <p:nvPr/>
        </p:nvPicPr>
        <p:blipFill>
          <a:blip r:embed="rId5"/>
          <a:stretch>
            <a:fillRect/>
          </a:stretch>
        </p:blipFill>
        <p:spPr>
          <a:xfrm>
            <a:off x="11135665" y="16788286"/>
            <a:ext cx="9781620" cy="9781620"/>
          </a:xfrm>
          <a:prstGeom prst="rect">
            <a:avLst/>
          </a:prstGeom>
        </p:spPr>
      </p:pic>
      <p:sp>
        <p:nvSpPr>
          <p:cNvPr id="12" name="TextBox 11">
            <a:extLst>
              <a:ext uri="{FF2B5EF4-FFF2-40B4-BE49-F238E27FC236}">
                <a16:creationId xmlns:a16="http://schemas.microsoft.com/office/drawing/2014/main" id="{5DE9FC12-A0E3-7332-F006-FC3012F9536F}"/>
              </a:ext>
            </a:extLst>
          </p:cNvPr>
          <p:cNvSpPr txBox="1"/>
          <p:nvPr/>
        </p:nvSpPr>
        <p:spPr>
          <a:xfrm>
            <a:off x="32459017" y="13960826"/>
            <a:ext cx="9781619" cy="10248960"/>
          </a:xfrm>
          <a:prstGeom prst="rect">
            <a:avLst/>
          </a:prstGeom>
          <a:noFill/>
        </p:spPr>
        <p:txBody>
          <a:bodyPr wrap="square">
            <a:spAutoFit/>
          </a:bodyPr>
          <a:lstStyle/>
          <a:p>
            <a:pPr>
              <a:buNone/>
            </a:pPr>
            <a:r>
              <a:rPr lang="en-US" sz="4400" b="1" dirty="0">
                <a:latin typeface="Calibri" panose="020F0502020204030204" pitchFamily="34" charset="0"/>
                <a:cs typeface="Calibri" panose="020F0502020204030204" pitchFamily="34" charset="0"/>
              </a:rPr>
              <a:t>This project delivers a fully autonomous, AI-powered drone platform capable of real-time industrial surveillance with minimal human intervention. It addresses a growing market need for intelligent, mobile security solutions in factories, warehouses, and utility facilities replacing costly fixed camera infrastructure. The system's modular architecture, reliable power design, and integrated dashboard make it scalable and deployable across various industrial settings, offering a cost-effective alternative to traditional security systems. </a:t>
            </a:r>
          </a:p>
        </p:txBody>
      </p:sp>
      <p:sp>
        <p:nvSpPr>
          <p:cNvPr id="15" name="TextBox 14">
            <a:extLst>
              <a:ext uri="{FF2B5EF4-FFF2-40B4-BE49-F238E27FC236}">
                <a16:creationId xmlns:a16="http://schemas.microsoft.com/office/drawing/2014/main" id="{36F805C6-515F-B492-B4AE-E76C93828D5E}"/>
              </a:ext>
            </a:extLst>
          </p:cNvPr>
          <p:cNvSpPr txBox="1"/>
          <p:nvPr/>
        </p:nvSpPr>
        <p:spPr>
          <a:xfrm>
            <a:off x="1019232" y="13879345"/>
            <a:ext cx="10210333" cy="6740307"/>
          </a:xfrm>
          <a:prstGeom prst="rect">
            <a:avLst/>
          </a:prstGeom>
          <a:noFill/>
        </p:spPr>
        <p:txBody>
          <a:bodyPr wrap="square">
            <a:spAutoFit/>
          </a:bodyPr>
          <a:lstStyle/>
          <a:p>
            <a:pPr>
              <a:buNone/>
            </a:pPr>
            <a:r>
              <a:rPr lang="en-US" sz="4800" b="1" dirty="0">
                <a:latin typeface="Calibri" panose="020F0502020204030204" pitchFamily="34" charset="0"/>
                <a:cs typeface="Calibri" panose="020F0502020204030204" pitchFamily="34" charset="0"/>
              </a:rPr>
              <a:t>Industrial facilities require continuous security monitoring. Fixed camera systems offer limited coverage and slow response. This project delivers an intelligent, mobile UAV that patrols dynamically, detects anomalies instantly, and alerts operators in real time under strict power and weight constraints. </a:t>
            </a:r>
          </a:p>
        </p:txBody>
      </p:sp>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18FA8C99-E8E1-4EE3-852E-DADDA3F7D674}"/>
</file>

<file path=customXml/itemProps2.xml><?xml version="1.0" encoding="utf-8"?>
<ds:datastoreItem xmlns:ds="http://schemas.openxmlformats.org/officeDocument/2006/customXml" ds:itemID="{F7027AFD-3D0E-4E03-8DAD-045A9BB8F99F}"/>
</file>

<file path=customXml/itemProps3.xml><?xml version="1.0" encoding="utf-8"?>
<ds:datastoreItem xmlns:ds="http://schemas.openxmlformats.org/officeDocument/2006/customXml" ds:itemID="{6BF86B52-7077-4B1D-BE62-9FF1F6B470A0}"/>
</file>

<file path=docProps/app.xml><?xml version="1.0" encoding="utf-8"?>
<Properties xmlns="http://schemas.openxmlformats.org/officeDocument/2006/extended-properties" xmlns:vt="http://schemas.openxmlformats.org/officeDocument/2006/docPropsVTypes">
  <Template>Office Theme</Template>
  <TotalTime>1456</TotalTime>
  <Words>350</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Nawaf Al zhrani</cp:lastModifiedBy>
  <cp:revision>13</cp:revision>
  <dcterms:created xsi:type="dcterms:W3CDTF">2025-04-20T10:29:18Z</dcterms:created>
  <dcterms:modified xsi:type="dcterms:W3CDTF">2026-04-23T18:20:40Z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