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5" d="100"/>
          <a:sy n="25" d="100"/>
        </p:scale>
        <p:origin x="394" y="-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6DFED-259B-4D1F-8975-250D264647C6}" type="datetimeFigureOut">
              <a:t>17/11/47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45764-06A0-46CA-A5D2-A433094CEE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09B26-C4CC-4F43-8010-12088F108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7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0BC0EB2-4F34-5F71-70A5-409187DD49B1}"/>
              </a:ext>
            </a:extLst>
          </p:cNvPr>
          <p:cNvSpPr/>
          <p:nvPr/>
        </p:nvSpPr>
        <p:spPr>
          <a:xfrm>
            <a:off x="32086950" y="7316079"/>
            <a:ext cx="9875519" cy="12272506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DEEFBC-658F-D561-596E-437C28D22E48}"/>
              </a:ext>
            </a:extLst>
          </p:cNvPr>
          <p:cNvSpPr/>
          <p:nvPr/>
        </p:nvSpPr>
        <p:spPr>
          <a:xfrm>
            <a:off x="11133338" y="11560324"/>
            <a:ext cx="20392525" cy="16176816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22E4F-35CA-557F-2BDE-66523948E642}"/>
              </a:ext>
            </a:extLst>
          </p:cNvPr>
          <p:cNvSpPr/>
          <p:nvPr/>
        </p:nvSpPr>
        <p:spPr>
          <a:xfrm>
            <a:off x="11184064" y="7368744"/>
            <a:ext cx="20392525" cy="2689120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234817-027F-7A90-41FA-ED3DBB23E847}"/>
              </a:ext>
            </a:extLst>
          </p:cNvPr>
          <p:cNvSpPr/>
          <p:nvPr/>
        </p:nvSpPr>
        <p:spPr>
          <a:xfrm>
            <a:off x="908351" y="7087385"/>
            <a:ext cx="9892506" cy="13441287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83644"/>
            <a:ext cx="30339916" cy="50096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Emotion-Responsive Game Testing System Using </a:t>
            </a:r>
            <a:br>
              <a:rPr lang="en-US" sz="9000" b="1" dirty="0">
                <a:solidFill>
                  <a:srgbClr val="C5E0B3"/>
                </a:solidFill>
                <a:latin typeface="Calibri"/>
                <a:ea typeface="Calibri"/>
                <a:cs typeface="Calibri"/>
              </a:rPr>
            </a:b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Multimodal Biometric Sensing</a:t>
            </a:r>
            <a:endParaRPr lang="en-US" sz="9000">
              <a:solidFill>
                <a:srgbClr val="C5E0B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4898066" y="3049023"/>
            <a:ext cx="30650007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Abdullah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Alarafat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Mohammed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Althobaiti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Mohammed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Alosayef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Abdullaziz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Althukair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</a:t>
            </a:r>
            <a:b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Rayan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Alregaib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Haider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Alkhalifah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Uthman Baroudi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M090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653" y="7562692"/>
            <a:ext cx="9116555" cy="1252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ts val="6500"/>
              </a:lnSpc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Background:</a:t>
            </a:r>
          </a:p>
          <a:p>
            <a:pPr marL="914400" indent="-914400">
              <a:lnSpc>
                <a:spcPts val="65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Game testing relies on surveys and interviews </a:t>
            </a:r>
          </a:p>
          <a:p>
            <a:pPr marL="914400" indent="-914400">
              <a:lnSpc>
                <a:spcPts val="65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Feedback is subjective and delayed </a:t>
            </a:r>
          </a:p>
          <a:p>
            <a:pPr>
              <a:lnSpc>
                <a:spcPts val="6500"/>
              </a:lnSpc>
            </a:pPr>
            <a:endParaRPr lang="en-US" sz="4800" dirty="0">
              <a:solidFill>
                <a:schemeClr val="bg1"/>
              </a:solidFill>
              <a:ea typeface="ＭＳ Ｐゴシック"/>
            </a:endParaRPr>
          </a:p>
          <a:p>
            <a:pPr>
              <a:lnSpc>
                <a:spcPts val="6500"/>
              </a:lnSpc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Solution:</a:t>
            </a:r>
          </a:p>
          <a:p>
            <a:pPr marL="914400" indent="-914400">
              <a:lnSpc>
                <a:spcPts val="65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a real-time emotion tracking system </a:t>
            </a:r>
          </a:p>
          <a:p>
            <a:pPr marL="914400" indent="-914400">
              <a:lnSpc>
                <a:spcPts val="65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Uses biometric signals (EEG, heart rate, GSR, facial expressions) </a:t>
            </a:r>
          </a:p>
          <a:p>
            <a:pPr marL="914400" indent="-914400">
              <a:lnSpc>
                <a:spcPts val="65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Align emotions with in-game moments for accurate analysis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Background &amp; Solution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951" y="10431683"/>
            <a:ext cx="20368911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 &amp; VALIDATION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28EF04-7983-7947-1363-5559607B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3768" y="191602"/>
            <a:ext cx="5852160" cy="4998366"/>
          </a:xfrm>
          <a:prstGeom prst="rect">
            <a:avLst/>
          </a:prstGeom>
          <a:ln>
            <a:noFill/>
          </a:ln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E2741961-F22D-A6A3-CEE6-FD8819661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4966" y="6240101"/>
            <a:ext cx="2035751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D0043-FC00-5B2F-7CE7-D8C9E5E2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735" y="7742563"/>
            <a:ext cx="18792970" cy="16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>
              <a:lnSpc>
                <a:spcPts val="6500"/>
              </a:lnSpc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Current game playtesting methods lack an objective, real-time</a:t>
            </a:r>
          </a:p>
          <a:p>
            <a:pPr algn="ctr">
              <a:lnSpc>
                <a:spcPts val="6500"/>
              </a:lnSpc>
            </a:pPr>
            <a:r>
              <a:rPr lang="en-US" sz="4800" dirty="0">
                <a:solidFill>
                  <a:schemeClr val="bg1"/>
                </a:solidFill>
                <a:ea typeface="ＭＳ Ｐゴシック"/>
              </a:rPr>
              <a:t>approach to analyze player emotions aligned with in-game events.​</a:t>
            </a:r>
            <a:endParaRPr lang="en-US" sz="4800" dirty="0">
              <a:solidFill>
                <a:schemeClr val="bg1"/>
              </a:solidFill>
              <a:ea typeface="ＭＳ Ｐゴシック"/>
              <a:cs typeface="Arial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92840D7-6690-8934-23AF-2123416E2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23" y="2077528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SPECIFICATIONS</a:t>
            </a:r>
            <a:endParaRPr lang="en-US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0F7EDA3-D6B0-E559-F0C1-9E16CF7D7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46432"/>
              </p:ext>
            </p:extLst>
          </p:nvPr>
        </p:nvGraphicFramePr>
        <p:xfrm>
          <a:off x="925337" y="21912264"/>
          <a:ext cx="9892506" cy="5760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46253">
                  <a:extLst>
                    <a:ext uri="{9D8B030D-6E8A-4147-A177-3AD203B41FA5}">
                      <a16:colId xmlns:a16="http://schemas.microsoft.com/office/drawing/2014/main" val="3291863218"/>
                    </a:ext>
                  </a:extLst>
                </a:gridCol>
                <a:gridCol w="4946253">
                  <a:extLst>
                    <a:ext uri="{9D8B030D-6E8A-4147-A177-3AD203B41FA5}">
                      <a16:colId xmlns:a16="http://schemas.microsoft.com/office/drawing/2014/main" val="2221293812"/>
                    </a:ext>
                  </a:extLst>
                </a:gridCol>
              </a:tblGrid>
              <a:tr h="1228165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Data fusion Algorithm &gt;= 65% ​​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Dashboard stores &gt;= 20 player sessions​​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86006"/>
                  </a:ext>
                </a:extLst>
              </a:tr>
              <a:tr h="1799405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Dashboard refresh rate &gt;= 15 FPS, latency 0.3s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Increasing accuracy, using &gt;= 3 different sensors​​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59093"/>
                  </a:ext>
                </a:extLst>
              </a:tr>
              <a:tr h="237064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40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 System operate for at least 20 minutes with good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Data is aligned with the game footage with a margin of error of +-100ms seconds.​​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511955"/>
                  </a:ext>
                </a:extLst>
              </a:tr>
            </a:tbl>
          </a:graphicData>
        </a:graphic>
      </p:graphicFrame>
      <p:pic>
        <p:nvPicPr>
          <p:cNvPr id="1040" name="Picture 16">
            <a:extLst>
              <a:ext uri="{FF2B5EF4-FFF2-40B4-BE49-F238E27FC236}">
                <a16:creationId xmlns:a16="http://schemas.microsoft.com/office/drawing/2014/main" id="{A203A2D0-25FE-6978-B40C-680A29077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8"/>
          <a:stretch>
            <a:fillRect/>
          </a:stretch>
        </p:blipFill>
        <p:spPr bwMode="auto">
          <a:xfrm>
            <a:off x="37383339" y="7742563"/>
            <a:ext cx="3771232" cy="49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0">
            <a:extLst>
              <a:ext uri="{FF2B5EF4-FFF2-40B4-BE49-F238E27FC236}">
                <a16:creationId xmlns:a16="http://schemas.microsoft.com/office/drawing/2014/main" id="{B731EA4C-DAD1-E60E-2887-9BD58F01A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6950" y="1997408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0D86EB8-9AB5-86FC-894E-D83CD9A97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614" y="13139062"/>
            <a:ext cx="6772190" cy="456216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911D02D-1B1C-ED5E-E717-500119795D4B}"/>
              </a:ext>
            </a:extLst>
          </p:cNvPr>
          <p:cNvSpPr/>
          <p:nvPr/>
        </p:nvSpPr>
        <p:spPr>
          <a:xfrm>
            <a:off x="32082701" y="21102727"/>
            <a:ext cx="9857439" cy="6570258"/>
          </a:xfrm>
          <a:prstGeom prst="rect">
            <a:avLst/>
          </a:prstGeom>
          <a:solidFill>
            <a:srgbClr val="026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D6EE0AD-FEDF-B7C4-1995-F54DED49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98625" y="7722040"/>
            <a:ext cx="4312795" cy="5006686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1518081F-9AC3-EFD6-2226-33E95D380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96495" y="125280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0048AF8C-D86C-1E57-E6A1-44C45A786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2317" y="11863479"/>
            <a:ext cx="15019229" cy="7584006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2A9B2A88-1E20-260D-B15E-608BB6939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9987" y="19447485"/>
            <a:ext cx="15019229" cy="22209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3D8D309-428F-DAC1-14C6-CADEC6CD5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0" y="22005056"/>
            <a:ext cx="9229799" cy="519176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3869F5-9BE3-F0E7-249F-4A9546DC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748" y="12441818"/>
            <a:ext cx="11460727" cy="64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29">
            <a:extLst>
              <a:ext uri="{FF2B5EF4-FFF2-40B4-BE49-F238E27FC236}">
                <a16:creationId xmlns:a16="http://schemas.microsoft.com/office/drawing/2014/main" id="{9431F6D9-8757-5840-3E43-E64B71E3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0275" y="21091056"/>
            <a:ext cx="9052560" cy="56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914400" eaLnBrk="0" fontAlgn="base" hangingPunct="0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Real-time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emotion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tracking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using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biometric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data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</a:p>
          <a:p>
            <a:pPr marL="914400" marR="0" lvl="0" indent="-914400" eaLnBrk="0" fontAlgn="base" hangingPunct="0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Objective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insights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into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player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experience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</a:p>
          <a:p>
            <a:pPr marL="914400" marR="0" lvl="0" indent="-914400" eaLnBrk="0" fontAlgn="base" hangingPunct="0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Improved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support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for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game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design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  <a:r>
              <a:rPr lang="ar-SA" altLang="ar-SA" sz="4800" dirty="0" err="1">
                <a:solidFill>
                  <a:schemeClr val="bg1"/>
                </a:solidFill>
                <a:latin typeface="Arial"/>
                <a:ea typeface="ＭＳ Ｐゴシック"/>
              </a:rPr>
              <a:t>decisions</a:t>
            </a:r>
            <a:r>
              <a:rPr lang="ar-SA" altLang="ar-SA" sz="4800" dirty="0">
                <a:solidFill>
                  <a:schemeClr val="bg1"/>
                </a:solidFill>
                <a:latin typeface="Arial"/>
                <a:ea typeface="ＭＳ Ｐゴシック"/>
              </a:rPr>
              <a:t> </a:t>
            </a:r>
          </a:p>
        </p:txBody>
      </p:sp>
      <p:pic>
        <p:nvPicPr>
          <p:cNvPr id="1024" name="صورة 1023">
            <a:extLst>
              <a:ext uri="{FF2B5EF4-FFF2-40B4-BE49-F238E27FC236}">
                <a16:creationId xmlns:a16="http://schemas.microsoft.com/office/drawing/2014/main" id="{D7BBDFA6-C7BA-A0E6-C46A-F7B141EA91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697" y="19870964"/>
            <a:ext cx="4255477" cy="7565292"/>
          </a:xfrm>
          <a:prstGeom prst="rect">
            <a:avLst/>
          </a:prstGeom>
        </p:spPr>
      </p:pic>
      <p:pic>
        <p:nvPicPr>
          <p:cNvPr id="1027" name="صورة 1026">
            <a:extLst>
              <a:ext uri="{FF2B5EF4-FFF2-40B4-BE49-F238E27FC236}">
                <a16:creationId xmlns:a16="http://schemas.microsoft.com/office/drawing/2014/main" id="{0793B0E8-4911-6094-A10B-4EEF68B8D5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551" y="11934144"/>
            <a:ext cx="4305623" cy="7654441"/>
          </a:xfrm>
          <a:prstGeom prst="rect">
            <a:avLst/>
          </a:prstGeom>
        </p:spPr>
      </p:pic>
      <p:pic>
        <p:nvPicPr>
          <p:cNvPr id="1031" name="صورة 1030">
            <a:extLst>
              <a:ext uri="{FF2B5EF4-FFF2-40B4-BE49-F238E27FC236}">
                <a16:creationId xmlns:a16="http://schemas.microsoft.com/office/drawing/2014/main" id="{08E7A610-E695-B4F4-FF90-856C8A2FC6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781" y="22005056"/>
            <a:ext cx="5380387" cy="51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819E1654-964F-45F3-A666-680B729737E6}"/>
</file>

<file path=customXml/itemProps2.xml><?xml version="1.0" encoding="utf-8"?>
<ds:datastoreItem xmlns:ds="http://schemas.openxmlformats.org/officeDocument/2006/customXml" ds:itemID="{3CC27A15-FED0-434E-A94B-D92CB4EE1713}"/>
</file>

<file path=customXml/itemProps3.xml><?xml version="1.0" encoding="utf-8"?>
<ds:datastoreItem xmlns:ds="http://schemas.openxmlformats.org/officeDocument/2006/customXml" ds:itemID="{4ADF9D35-9070-46A8-A71A-5A187FFA2C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190</Words>
  <Application>Microsoft Office PowerPoint</Application>
  <PresentationFormat>مخصص</PresentationFormat>
  <Paragraphs>31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8" baseType="lpstr">
      <vt:lpstr>ＭＳ Ｐゴシック</vt:lpstr>
      <vt:lpstr>Aptos</vt:lpstr>
      <vt:lpstr>Aptos Display</vt:lpstr>
      <vt:lpstr>Arial</vt:lpstr>
      <vt:lpstr>Calibri</vt:lpstr>
      <vt:lpstr>Nunito</vt:lpstr>
      <vt:lpstr>Office Theme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HAIDER NADER ALKHALIFAH</cp:lastModifiedBy>
  <cp:revision>14</cp:revision>
  <dcterms:created xsi:type="dcterms:W3CDTF">2025-04-20T10:29:18Z</dcterms:created>
  <dcterms:modified xsi:type="dcterms:W3CDTF">2026-05-03T16:29:24Z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