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718"/>
  </p:normalViewPr>
  <p:slideViewPr>
    <p:cSldViewPr snapToGrid="0">
      <p:cViewPr varScale="1">
        <p:scale>
          <a:sx n="25" d="100"/>
          <a:sy n="25" d="100"/>
        </p:scale>
        <p:origin x="13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/>
          <p:cNvSpPr txBox="1">
            <a:spLocks/>
          </p:cNvSpPr>
          <p:nvPr/>
        </p:nvSpPr>
        <p:spPr>
          <a:xfrm>
            <a:off x="25306380" y="24493197"/>
            <a:ext cx="17340579" cy="4954548"/>
          </a:xfrm>
          <a:prstGeom prst="roundRect">
            <a:avLst>
              <a:gd name="adj" fmla="val 192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685800" indent="-685800">
              <a:buSzPct val="15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HGCCS prototype successfully connected geothermal modeling, reservoir simulation, and physical CO₂ absorption into one integrated system.</a:t>
            </a:r>
          </a:p>
          <a:p>
            <a:pPr marL="685800" indent="-685800">
              <a:buSzPct val="15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Testing and simulation results showed that the main constraints and specifications were met, including safe pressure limits, stable absorber operation, and sufficient geothermal performance.</a:t>
            </a:r>
          </a:p>
          <a:p>
            <a:pPr marL="685800" indent="-685800">
              <a:buSzPct val="15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project demonstrates a feasible pathway for using geothermal energy to support CO₂ capture and safer long-term storage.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9"/>
            <a:ext cx="30217153" cy="3223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Hybrid Geothermal-Carbon Capture System (HGCCS) for Sustainable Energy and Environmental Protection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6988088" y="3478616"/>
            <a:ext cx="27042193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Aboud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Alamoudi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Faisal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Alarfaj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Abdullah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Alanazi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, Mohammed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Jaddawi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Aldossary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Ahmed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Alaboud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Fadi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Al-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Badour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45" y="5683935"/>
            <a:ext cx="9109754" cy="93726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000" b="1" dirty="0" smtClean="0">
                <a:latin typeface="Microsoft PhagsPa" panose="020B0502040204020203" pitchFamily="34" charset="0"/>
              </a:rPr>
              <a:t>Background</a:t>
            </a:r>
            <a:endParaRPr lang="en-US" sz="5000" b="1" dirty="0">
              <a:latin typeface="Microsoft PhagsPa" panose="020B0502040204020203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104" y="5692773"/>
            <a:ext cx="11273296" cy="93726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000" b="1" dirty="0" smtClean="0">
                <a:latin typeface="Microsoft PhagsPa" panose="020B0502040204020203" pitchFamily="34" charset="0"/>
              </a:rPr>
              <a:t>Specifications</a:t>
            </a:r>
            <a:endParaRPr lang="en-US" sz="5000" b="1" dirty="0">
              <a:latin typeface="Microsoft PhagsPa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5355" y="5668817"/>
            <a:ext cx="21080598" cy="915225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000" b="1" dirty="0">
                <a:latin typeface="Microsoft PhagsPa" panose="020B0502040204020203" pitchFamily="34" charset="0"/>
              </a:rPr>
              <a:t>Validation &amp; Verification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6380" y="23801693"/>
            <a:ext cx="17399573" cy="90172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000" b="1" dirty="0">
                <a:latin typeface="Microsoft PhagsPa" panose="020B0502040204020203" pitchFamily="34" charset="0"/>
              </a:rPr>
              <a:t>Conclusion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7816" y="6647704"/>
            <a:ext cx="21128137" cy="377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Prototype </a:t>
            </a:r>
            <a:r>
              <a:rPr lang="en-US" sz="40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(CHE &amp; ME) (Fig. 3)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: Near-atmospheric 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pressure, 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near zero 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leakage 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stable 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operation, and pH ≥ 4 confirmed proper absorber 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performance.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GEOL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: Reservoir met porosity (≥4%), permeability (≥1 </a:t>
            </a:r>
            <a:r>
              <a:rPr lang="en-US" sz="4000" dirty="0" err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mD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), temperature (~170°C), and safe location 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criteria.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PETE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: Well pressures remained within safe limits and below fracture 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pressure </a:t>
            </a:r>
            <a:r>
              <a:rPr lang="en-US" sz="40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Fig. 4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Integrated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: CO₂ capture target achieved and geothermal output exceeded requirements.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96729" y="470778"/>
            <a:ext cx="6130223" cy="4910787"/>
            <a:chOff x="16937186" y="16459932"/>
            <a:chExt cx="6130223" cy="4910787"/>
          </a:xfrm>
        </p:grpSpPr>
        <p:sp>
          <p:nvSpPr>
            <p:cNvPr id="34" name="Card Border 13"/>
            <p:cNvSpPr>
              <a:spLocks noRot="1" noChangeAspect="1"/>
            </p:cNvSpPr>
            <p:nvPr/>
          </p:nvSpPr>
          <p:spPr>
            <a:xfrm>
              <a:off x="16937186" y="16459932"/>
              <a:ext cx="6130223" cy="491078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018CF5-D875-0DF5-1A81-87126A9D3237}"/>
                </a:ext>
              </a:extLst>
            </p:cNvPr>
            <p:cNvSpPr txBox="1">
              <a:spLocks noMove="1" noResize="1" noTextEdit="1"/>
            </p:cNvSpPr>
            <p:nvPr/>
          </p:nvSpPr>
          <p:spPr>
            <a:xfrm>
              <a:off x="19578689" y="18104157"/>
              <a:ext cx="899605" cy="1785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0" b="1">
                  <a:solidFill>
                    <a:srgbClr val="02616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pic>
          <p:nvPicPr>
            <p:cNvPr id="36" name="Picture Placeholder 518">
              <a:extLst>
                <a:ext uri="{FF2B5EF4-FFF2-40B4-BE49-F238E27FC236}">
                  <a16:creationId xmlns:a16="http://schemas.microsoft.com/office/drawing/2014/main" id="{C506E54B-9B53-407B-BA23-728390E23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9853" y="19041189"/>
              <a:ext cx="1819175" cy="2009490"/>
            </a:xfrm>
            <a:prstGeom prst="rect">
              <a:avLst/>
            </a:prstGeom>
          </p:spPr>
        </p:pic>
        <p:pic>
          <p:nvPicPr>
            <p:cNvPr id="37" name="Picture Placeholder 520">
              <a:extLst>
                <a:ext uri="{FF2B5EF4-FFF2-40B4-BE49-F238E27FC236}">
                  <a16:creationId xmlns:a16="http://schemas.microsoft.com/office/drawing/2014/main" id="{89EF0315-0ED5-40CE-B7DB-8E3B61C57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0106" y="16801292"/>
              <a:ext cx="1828800" cy="2009490"/>
            </a:xfrm>
            <a:prstGeom prst="rect">
              <a:avLst/>
            </a:prstGeom>
          </p:spPr>
        </p:pic>
        <p:pic>
          <p:nvPicPr>
            <p:cNvPr id="38" name="Picture Placeholder 522">
              <a:extLst>
                <a:ext uri="{FF2B5EF4-FFF2-40B4-BE49-F238E27FC236}">
                  <a16:creationId xmlns:a16="http://schemas.microsoft.com/office/drawing/2014/main" id="{F930B7E8-D90B-41A6-ADB1-1DDC37117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5690" y="16779972"/>
              <a:ext cx="1828799" cy="2009271"/>
            </a:xfrm>
            <a:prstGeom prst="rect">
              <a:avLst/>
            </a:prstGeom>
          </p:spPr>
        </p:pic>
        <p:pic>
          <p:nvPicPr>
            <p:cNvPr id="39" name="Picture Placeholder 524">
              <a:extLst>
                <a:ext uri="{FF2B5EF4-FFF2-40B4-BE49-F238E27FC236}">
                  <a16:creationId xmlns:a16="http://schemas.microsoft.com/office/drawing/2014/main" id="{3DE1BFDF-BFAB-4416-8C8B-2D79F7AA2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8188" y="19019869"/>
              <a:ext cx="1821515" cy="2009272"/>
            </a:xfrm>
            <a:prstGeom prst="rect">
              <a:avLst/>
            </a:prstGeom>
          </p:spPr>
        </p:pic>
      </p:grpSp>
      <p:sp>
        <p:nvSpPr>
          <p:cNvPr id="41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45" y="11455922"/>
            <a:ext cx="9109754" cy="93726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4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Problem Statement</a:t>
            </a:r>
            <a:endParaRPr lang="en-US" sz="5400" b="1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33" y="6772943"/>
            <a:ext cx="8818812" cy="43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Growing CO₂ emissions and high carbon-capture energy demand create a need for cleaner, more efficient solutions. This project develops a HGCCS that uses geothermal energy to support CO₂ capture and storage, reducing emissions while improving sustainable energy use.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15893589"/>
            <a:ext cx="9058405" cy="93726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000" b="1" dirty="0" smtClean="0">
                <a:latin typeface="Microsoft PhagsPa" panose="020B0502040204020203" pitchFamily="34" charset="0"/>
              </a:rPr>
              <a:t>Objective</a:t>
            </a:r>
            <a:endParaRPr lang="en-US" sz="5000" b="1" dirty="0">
              <a:latin typeface="Microsoft PhagsPa" panose="020B0502040204020203" pitchFamily="34" charset="0"/>
            </a:endParaRP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60" y="12516759"/>
            <a:ext cx="8823386" cy="316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High energy demand and cost limit conventional carbon capture, creating a need for a geothermal-powered system that captures CO₂ and supports safer long-term storage.</a:t>
            </a: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09" y="16966854"/>
            <a:ext cx="8823386" cy="377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Design 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an integrated HGCCS that extracts geothermal heat, powers a water-based packed absorber, and reinjects CO₂-rich water into a depleted reservoir under safe, measurable, and repeatable conditions.</a:t>
            </a: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17" y="20804197"/>
            <a:ext cx="9058405" cy="93726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000" b="1" dirty="0" smtClean="0">
                <a:latin typeface="Microsoft PhagsPa" panose="020B0502040204020203" pitchFamily="34" charset="0"/>
              </a:rPr>
              <a:t>Constraints</a:t>
            </a:r>
            <a:endParaRPr lang="en-US" sz="5000" b="1" dirty="0">
              <a:latin typeface="Microsoft PhagsPa" panose="020B0502040204020203" pitchFamily="34" charset="0"/>
            </a:endParaRP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09" y="21821246"/>
            <a:ext cx="8823386" cy="624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742950" indent="-742950" algn="just">
              <a:buFont typeface="+mj-lt"/>
              <a:buAutoNum type="arabicPeriod"/>
            </a:pPr>
            <a:r>
              <a:rPr lang="en-US" sz="4000" dirty="0" smtClean="0">
                <a:solidFill>
                  <a:srgbClr val="C0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Absorber </a:t>
            </a: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column must be transparent for clear flow observation.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Absorber must operate below flooding conditions.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Injection pressure must stay below fracture pressure.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Reservoir temperature must reach ≥170°C at ~2.9 km depth.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CO₂ injection zone must be away from major faults.</a:t>
            </a:r>
          </a:p>
        </p:txBody>
      </p:sp>
      <p:sp>
        <p:nvSpPr>
          <p:cNvPr id="62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44" y="28714158"/>
            <a:ext cx="8930484" cy="7212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000" b="1" dirty="0" smtClean="0"/>
              <a:t>Color Code: </a:t>
            </a:r>
            <a:r>
              <a:rPr lang="en-US" sz="4000" b="1" dirty="0" smtClean="0">
                <a:solidFill>
                  <a:schemeClr val="accent2"/>
                </a:solidFill>
              </a:rPr>
              <a:t>GEO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PETE </a:t>
            </a:r>
            <a:r>
              <a:rPr lang="en-US" sz="4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CHE</a:t>
            </a:r>
            <a:r>
              <a:rPr lang="en-US" sz="4000" b="1" dirty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ME</a:t>
            </a:r>
          </a:p>
        </p:txBody>
      </p:sp>
      <p:sp>
        <p:nvSpPr>
          <p:cNvPr id="63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598" y="12509317"/>
            <a:ext cx="10882047" cy="93726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000" b="1" dirty="0">
                <a:latin typeface="Microsoft PhagsPa" panose="020B0502040204020203" pitchFamily="34" charset="0"/>
              </a:rPr>
              <a:t>Prototype Development  </a:t>
            </a:r>
          </a:p>
        </p:txBody>
      </p:sp>
      <p:sp>
        <p:nvSpPr>
          <p:cNvPr id="64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9152" y="6747320"/>
            <a:ext cx="11228248" cy="562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Leakage ≤10%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; </a:t>
            </a:r>
            <a:r>
              <a:rPr lang="en-US" sz="4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packed height ≥0.5 m; outlet pH ≥4.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Internal column pressure near atmospheric with ~1.2 bar(abs) water inlet.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Reservoir PHI ≥4%,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Kh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≥1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mD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,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drawdown ≤60 bar, and production temperature ≥80 °C.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algn="just"/>
            <a:r>
              <a:rPr lang="en-US" sz="40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Integrated </a:t>
            </a:r>
            <a:r>
              <a:rPr lang="en-US" sz="40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specifications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Geothermal power ≥100 kW.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CO₂ capture ≥0.2 L/min at 4 L/min CO₂ feed.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Geothermal gradient target &gt; 40 C/km</a:t>
            </a:r>
          </a:p>
        </p:txBody>
      </p:sp>
      <p:sp>
        <p:nvSpPr>
          <p:cNvPr id="65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5464" y="13516682"/>
            <a:ext cx="10839181" cy="891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prototype was developed as a connected digital and physical system. First, the GEOL model defined the reservoir structure, 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porosity (</a:t>
            </a:r>
            <a:r>
              <a:rPr lang="en-US" sz="40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Fig. 1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) &amp; permeability. Then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, the PETE 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simulation (</a:t>
            </a:r>
            <a:r>
              <a:rPr lang="en-US" sz="40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Fig. 2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) 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used this model to study water injection, hot fluid production, pressure behavior, and geothermal energy output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1400" dirty="0" smtClean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algn="just"/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physical 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prototype, shown in </a:t>
            </a:r>
            <a:r>
              <a:rPr lang="en-US" sz="40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Fig. 3 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is a packed-column CO₂ absorber. A CO</a:t>
            </a:r>
            <a:r>
              <a:rPr lang="en-US" sz="4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₂-air </a:t>
            </a: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mixture enters from the bottom while water flows from the top. The packing material increases contact between gas and water, allowing CO₂ to dissolve into the liquid. The transparent acrylic column also allows clear observation of the flow during testing.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9842714" y="22357405"/>
            <a:ext cx="6847338" cy="6664782"/>
            <a:chOff x="10010375" y="23799642"/>
            <a:chExt cx="6847338" cy="6664782"/>
          </a:xfrm>
        </p:grpSpPr>
        <p:pic>
          <p:nvPicPr>
            <p:cNvPr id="86" name="Picture 85" descr="geol_model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26874" y="23799642"/>
              <a:ext cx="6830839" cy="52549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7" name="TextBox 86"/>
            <p:cNvSpPr txBox="1"/>
            <p:nvPr/>
          </p:nvSpPr>
          <p:spPr>
            <a:xfrm>
              <a:off x="10010375" y="28710098"/>
              <a:ext cx="5420868" cy="1754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hangingPunct="0"/>
              <a:r>
                <a:rPr lang="en-US" sz="3600" b="1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Fig 1. </a:t>
              </a:r>
              <a:r>
                <a:rPr lang="en-US" sz="36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3D Porosity model generated in </a:t>
              </a:r>
              <a:r>
                <a:rPr lang="en-US" sz="3600" dirty="0" smtClean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Petrel for Groningen gas field </a:t>
              </a:r>
              <a:endParaRPr lang="en-US" sz="3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5607782" y="23215077"/>
            <a:ext cx="9428685" cy="5983542"/>
            <a:chOff x="15455754" y="24170740"/>
            <a:chExt cx="9428685" cy="5983542"/>
          </a:xfrm>
        </p:grpSpPr>
        <p:pic>
          <p:nvPicPr>
            <p:cNvPr id="52" name="Picture 51" descr="A colorful graph of a sound wave&#10;&#10;Description automatically generated with medium confidence">
              <a:extLst>
                <a:ext uri="{FF2B5EF4-FFF2-40B4-BE49-F238E27FC236}">
                  <a16:creationId xmlns:a16="http://schemas.microsoft.com/office/drawing/2014/main" id="{E4B784D6-972C-4C83-8990-CF9C32371618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5469999" y="24170740"/>
              <a:ext cx="9414440" cy="54628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8" name="TextBox 87"/>
            <p:cNvSpPr txBox="1"/>
            <p:nvPr/>
          </p:nvSpPr>
          <p:spPr>
            <a:xfrm>
              <a:off x="15455754" y="29507951"/>
              <a:ext cx="834196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hangingPunct="0"/>
              <a:r>
                <a:rPr lang="en-US" sz="3600" b="1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Fig </a:t>
              </a:r>
              <a:r>
                <a:rPr lang="en-US" sz="3600" b="1" dirty="0" smtClean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2. </a:t>
              </a:r>
              <a:r>
                <a:rPr lang="en-US" sz="36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The static model of the reservoir</a:t>
              </a:r>
            </a:p>
          </p:txBody>
        </p:sp>
      </p:grpSp>
      <p:sp>
        <p:nvSpPr>
          <p:cNvPr id="96" name="TextBox 95"/>
          <p:cNvSpPr txBox="1">
            <a:spLocks/>
          </p:cNvSpPr>
          <p:nvPr/>
        </p:nvSpPr>
        <p:spPr>
          <a:xfrm>
            <a:off x="37364395" y="10337884"/>
            <a:ext cx="5341558" cy="8157091"/>
          </a:xfrm>
          <a:prstGeom prst="roundRect">
            <a:avLst>
              <a:gd name="adj" fmla="val 1929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Key Results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685800" indent="-685800">
              <a:buSzPct val="15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Estimated CO₂ removal 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≈98.8%,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which exceeds the ≥0.2 L/min capture target at 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4 L/min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CO₂ feed.</a:t>
            </a:r>
          </a:p>
          <a:p>
            <a:pPr marL="685800" indent="-685800">
              <a:buSzPct val="15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Uniform geothermal gradient requirement was satisfied with a 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45°C/km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 basis.</a:t>
            </a:r>
          </a:p>
          <a:p>
            <a:pPr marL="685800" indent="-685800">
              <a:buSzPct val="15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simulated geothermal output exceeded the 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100 kW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requirement by more than an order of magnitude</a:t>
            </a: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.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1270263" y="10524762"/>
            <a:ext cx="10800637" cy="10846515"/>
            <a:chOff x="21781007" y="12516759"/>
            <a:chExt cx="10405893" cy="10488633"/>
          </a:xfrm>
        </p:grpSpPr>
        <p:pic>
          <p:nvPicPr>
            <p:cNvPr id="57" name="Picture 56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8" r="18405"/>
            <a:stretch/>
          </p:blipFill>
          <p:spPr bwMode="auto">
            <a:xfrm>
              <a:off x="27946097" y="19169916"/>
              <a:ext cx="1799304" cy="3663405"/>
            </a:xfrm>
            <a:prstGeom prst="rect">
              <a:avLst/>
            </a:prstGeom>
            <a:noFill/>
          </p:spPr>
        </p:pic>
        <p:grpSp>
          <p:nvGrpSpPr>
            <p:cNvPr id="94" name="Group 93"/>
            <p:cNvGrpSpPr/>
            <p:nvPr/>
          </p:nvGrpSpPr>
          <p:grpSpPr>
            <a:xfrm>
              <a:off x="21781007" y="12516759"/>
              <a:ext cx="10405893" cy="10488633"/>
              <a:chOff x="30893782" y="13632511"/>
              <a:chExt cx="10405893" cy="1048863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0893782" y="13632511"/>
                <a:ext cx="10405893" cy="9841294"/>
                <a:chOff x="11536688" y="20017059"/>
                <a:chExt cx="10405893" cy="9841294"/>
              </a:xfrm>
            </p:grpSpPr>
            <p:pic>
              <p:nvPicPr>
                <p:cNvPr id="66" name="Picture 65"/>
                <p:cNvPicPr/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72844" y="20017059"/>
                  <a:ext cx="10169737" cy="984129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</p:pic>
            <p:pic>
              <p:nvPicPr>
                <p:cNvPr id="59" name="Picture 58"/>
                <p:cNvPicPr/>
                <p:nvPr/>
              </p:nvPicPr>
              <p:blipFill rotWithShape="1">
                <a:blip r:embed="rId11"/>
                <a:srcRect l="10615" t="10160" r="18904" b="16145"/>
                <a:stretch/>
              </p:blipFill>
              <p:spPr>
                <a:xfrm>
                  <a:off x="11536688" y="22827761"/>
                  <a:ext cx="2461890" cy="2098498"/>
                </a:xfrm>
                <a:prstGeom prst="rect">
                  <a:avLst/>
                </a:prstGeom>
                <a:ln w="76200">
                  <a:solidFill>
                    <a:srgbClr val="C00000"/>
                  </a:solidFill>
                </a:ln>
              </p:spPr>
            </p:pic>
            <p:cxnSp>
              <p:nvCxnSpPr>
                <p:cNvPr id="18" name="Curved Connector 17"/>
                <p:cNvCxnSpPr/>
                <p:nvPr/>
              </p:nvCxnSpPr>
              <p:spPr>
                <a:xfrm rot="16200000" flipH="1">
                  <a:off x="12741833" y="25220177"/>
                  <a:ext cx="1788230" cy="1273894"/>
                </a:xfrm>
                <a:prstGeom prst="curvedConnector3">
                  <a:avLst>
                    <a:gd name="adj1" fmla="val 35155"/>
                  </a:avLst>
                </a:prstGeom>
                <a:ln w="76200">
                  <a:solidFill>
                    <a:srgbClr val="C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4" name="Picture 53"/>
                <p:cNvPicPr/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336" b="19775"/>
                <a:stretch/>
              </p:blipFill>
              <p:spPr bwMode="auto">
                <a:xfrm>
                  <a:off x="19446371" y="20424613"/>
                  <a:ext cx="2256166" cy="2913887"/>
                </a:xfrm>
                <a:prstGeom prst="rect">
                  <a:avLst/>
                </a:prstGeom>
                <a:noFill/>
                <a:ln w="7620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</p:pic>
            <p:cxnSp>
              <p:nvCxnSpPr>
                <p:cNvPr id="67" name="Curved Connector 66"/>
                <p:cNvCxnSpPr/>
                <p:nvPr/>
              </p:nvCxnSpPr>
              <p:spPr>
                <a:xfrm rot="10800000">
                  <a:off x="17503781" y="20766162"/>
                  <a:ext cx="1901786" cy="912394"/>
                </a:xfrm>
                <a:prstGeom prst="curvedConnector3">
                  <a:avLst>
                    <a:gd name="adj1" fmla="val 50000"/>
                  </a:avLst>
                </a:prstGeom>
                <a:ln w="76200">
                  <a:solidFill>
                    <a:schemeClr val="tx2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7613606" y="22548575"/>
                  <a:ext cx="6737" cy="2764339"/>
                </a:xfrm>
                <a:prstGeom prst="line">
                  <a:avLst/>
                </a:prstGeom>
                <a:noFill/>
                <a:ln w="76200">
                  <a:solidFill>
                    <a:schemeClr val="tx2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17386856" y="22532654"/>
                  <a:ext cx="453500" cy="11192"/>
                </a:xfrm>
                <a:prstGeom prst="line">
                  <a:avLst/>
                </a:prstGeom>
                <a:noFill/>
                <a:ln w="76200">
                  <a:solidFill>
                    <a:schemeClr val="tx2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 flipV="1">
                  <a:off x="17386856" y="25306593"/>
                  <a:ext cx="453500" cy="11192"/>
                </a:xfrm>
                <a:prstGeom prst="line">
                  <a:avLst/>
                </a:prstGeom>
                <a:noFill/>
                <a:ln w="76200">
                  <a:solidFill>
                    <a:schemeClr val="tx2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19">
                  <a:extLst>
                    <a:ext uri="{FF2B5EF4-FFF2-40B4-BE49-F238E27FC236}">
                      <a16:creationId xmlns:a16="http://schemas.microsoft.com/office/drawing/2014/main" id="{631B57E8-7109-D710-D7FF-8D593C758A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65634" y="23545707"/>
                  <a:ext cx="1734269" cy="577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4056" tIns="42028" rIns="84056" bIns="42028" anchor="t">
                  <a:spAutoFit/>
                </a:bodyPr>
                <a:lstStyle>
                  <a:defPPr>
                    <a:defRPr kern="1200"/>
                  </a:defPPr>
                  <a:lvl1pPr eaLnBrk="0" hangingPunct="0"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1pPr>
                  <a:lvl2pPr eaLnBrk="0" hangingPunct="0"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9pPr>
                </a:lstStyle>
                <a:p>
                  <a:pPr algn="just"/>
                  <a:r>
                    <a:rPr lang="en-US" sz="3200" b="1" dirty="0" smtClean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atin typeface="Calibri" panose="020F0502020204030204" pitchFamily="34" charset="0"/>
                      <a:ea typeface="Open Sans"/>
                      <a:cs typeface="Calibri" panose="020F0502020204030204" pitchFamily="34" charset="0"/>
                    </a:rPr>
                    <a:t>≥ 0.5m</a:t>
                  </a:r>
                  <a:endParaRPr lang="en-US" sz="3200" b="1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55" name="Picture 54"/>
                <p:cNvPicPr/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722" t="8413" r="20932"/>
                <a:stretch/>
              </p:blipFill>
              <p:spPr bwMode="auto">
                <a:xfrm>
                  <a:off x="19803369" y="26578897"/>
                  <a:ext cx="1792335" cy="2965513"/>
                </a:xfrm>
                <a:prstGeom prst="rect">
                  <a:avLst/>
                </a:prstGeom>
                <a:noFill/>
                <a:ln w="7620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</p:pic>
            <p:sp>
              <p:nvSpPr>
                <p:cNvPr id="30" name="Arc 29"/>
                <p:cNvSpPr/>
                <p:nvPr/>
              </p:nvSpPr>
              <p:spPr>
                <a:xfrm rot="11298654">
                  <a:off x="17022022" y="26315723"/>
                  <a:ext cx="4606425" cy="2250112"/>
                </a:xfrm>
                <a:prstGeom prst="arc">
                  <a:avLst>
                    <a:gd name="adj1" fmla="val 14552168"/>
                    <a:gd name="adj2" fmla="val 21570912"/>
                  </a:avLst>
                </a:prstGeom>
                <a:ln w="76200">
                  <a:solidFill>
                    <a:schemeClr val="tx2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" name="TextBox 92"/>
              <p:cNvSpPr txBox="1"/>
              <p:nvPr/>
            </p:nvSpPr>
            <p:spPr>
              <a:xfrm>
                <a:off x="31129938" y="23474813"/>
                <a:ext cx="10169737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eaLnBrk="0" hangingPunct="0"/>
                <a:r>
                  <a:rPr lang="en-US" sz="3600" b="1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Fig </a:t>
                </a:r>
                <a:r>
                  <a:rPr lang="en-US" sz="3600" b="1" dirty="0" smtClean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3. </a:t>
                </a:r>
                <a:r>
                  <a:rPr lang="en-US" sz="3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The physical </a:t>
                </a:r>
                <a:r>
                  <a:rPr lang="en-US" sz="3600" dirty="0" smtClean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prototype of carbon capture </a:t>
                </a:r>
                <a:endParaRPr lang="en-US" sz="36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22451577" y="14605013"/>
              <a:ext cx="108411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hangingPunct="0"/>
              <a:r>
                <a:rPr lang="en-US" sz="4400" b="1" dirty="0" smtClean="0">
                  <a:solidFill>
                    <a:srgbClr val="C00000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A</a:t>
              </a:r>
              <a:endPara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8777087" y="12826047"/>
              <a:ext cx="108411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hangingPunct="0"/>
              <a:r>
                <a:rPr lang="en-US" sz="4400" b="1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B</a:t>
              </a:r>
              <a:endPara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401800" y="18277324"/>
              <a:ext cx="108411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hangingPunct="0"/>
              <a:r>
                <a:rPr lang="en-US" sz="4400" b="1" dirty="0" smtClean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C</a:t>
              </a:r>
              <a:endPara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148054" y="12682604"/>
              <a:ext cx="3996473" cy="1815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C00000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A: </a:t>
              </a:r>
              <a:r>
                <a:rPr lang="en-US" sz="2800" dirty="0">
                  <a:solidFill>
                    <a:srgbClr val="C00000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Water Tank and Pump </a:t>
              </a:r>
            </a:p>
            <a:p>
              <a:pPr eaLnBrk="0" hangingPunct="0"/>
              <a:r>
                <a:rPr lang="en-US" sz="2800" b="1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B: </a:t>
              </a:r>
              <a:r>
                <a:rPr lang="en-US" sz="28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air quality detector</a:t>
              </a:r>
            </a:p>
            <a:p>
              <a:pPr eaLnBrk="0" hangingPunct="0"/>
              <a:r>
                <a:rPr lang="en-US" sz="2800" b="1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C: </a:t>
              </a:r>
              <a:r>
                <a:rPr lang="en-US" sz="28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Digital pH meter </a:t>
              </a:r>
            </a:p>
            <a:p>
              <a:pPr eaLnBrk="0" hangingPunct="0"/>
              <a:endParaRPr lang="en-US" sz="28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2368163" y="10484475"/>
            <a:ext cx="4698969" cy="7943771"/>
            <a:chOff x="32727814" y="9997620"/>
            <a:chExt cx="4698969" cy="794377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737339" y="11441989"/>
              <a:ext cx="4689444" cy="6499402"/>
              <a:chOff x="32985836" y="10792264"/>
              <a:chExt cx="4355468" cy="6036523"/>
            </a:xfrm>
          </p:grpSpPr>
          <p:pic>
            <p:nvPicPr>
              <p:cNvPr id="97" name="Picture 96" descr="A graph with numbers and a blue line&#10;&#10;Description automatically generated with medium confidence"/>
              <p:cNvPicPr/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202"/>
              <a:stretch/>
            </p:blipFill>
            <p:spPr>
              <a:xfrm>
                <a:off x="32985836" y="10792264"/>
                <a:ext cx="4355468" cy="603652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08" name="Picture 107" descr="A graph with numbers and a blue line&#10;&#10;Description automatically generated with medium confidence"/>
              <p:cNvPicPr/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08" t="90163" r="47087" b="1959"/>
              <a:stretch/>
            </p:blipFill>
            <p:spPr>
              <a:xfrm>
                <a:off x="32996993" y="16275429"/>
                <a:ext cx="2975139" cy="4886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36372586" y="16086723"/>
                <a:ext cx="85908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0" hangingPunct="0"/>
                <a:r>
                  <a:rPr lang="en-US" sz="2000" b="1" i="1" dirty="0" smtClean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Years</a:t>
                </a:r>
                <a:endParaRPr lang="en-US" sz="2000" i="1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32727814" y="9997620"/>
              <a:ext cx="4698969" cy="1815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hangingPunct="0"/>
              <a:r>
                <a:rPr lang="en-US" sz="2800" b="1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Fig </a:t>
              </a:r>
              <a:r>
                <a:rPr lang="en-US" sz="2800" b="1" dirty="0" smtClean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4. </a:t>
              </a:r>
              <a:r>
                <a:rPr lang="en-US" sz="2800" dirty="0" smtClean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Well Bottom-hole pressure </a:t>
              </a:r>
              <a:r>
                <a:rPr lang="en-US" sz="28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during the operational </a:t>
              </a:r>
              <a:r>
                <a:rPr lang="en-US" sz="2800" dirty="0" smtClean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lifespan (Data obtained from Groningen field)</a:t>
              </a:r>
              <a:endParaRPr lang="en-US" sz="28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22826394" y="21849934"/>
            <a:ext cx="8614613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Fig </a:t>
            </a:r>
            <a:r>
              <a:rPr lang="en-US" sz="36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5. </a:t>
            </a:r>
            <a:r>
              <a:rPr lang="en-US" sz="32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Daily </a:t>
            </a:r>
            <a:r>
              <a:rPr lang="en-US" sz="32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energy rate for the production </a:t>
            </a:r>
            <a:r>
              <a:rPr lang="en-US" sz="32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well </a:t>
            </a:r>
            <a:r>
              <a:rPr lang="en-US" sz="32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(Data obtained from Groningen field</a:t>
            </a:r>
            <a:r>
              <a:rPr lang="en-US" sz="32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)</a:t>
            </a:r>
            <a:endParaRPr lang="en-US" sz="32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31505995" y="18682040"/>
            <a:ext cx="11122274" cy="4925951"/>
            <a:chOff x="31681489" y="18632441"/>
            <a:chExt cx="11122274" cy="4925951"/>
          </a:xfrm>
        </p:grpSpPr>
        <p:pic>
          <p:nvPicPr>
            <p:cNvPr id="106" name="Picture 105" descr="A graph showing the growth of energy&#10;&#10;Description automatically generated"/>
            <p:cNvPicPr/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48"/>
            <a:stretch/>
          </p:blipFill>
          <p:spPr>
            <a:xfrm>
              <a:off x="32555789" y="18632441"/>
              <a:ext cx="10247974" cy="49259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8" name="Right Arrow 117"/>
            <p:cNvSpPr/>
            <p:nvPr/>
          </p:nvSpPr>
          <p:spPr>
            <a:xfrm rot="10800000">
              <a:off x="31681489" y="22129816"/>
              <a:ext cx="859786" cy="59692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</a:t>
            </a:r>
            <a:r>
              <a:rPr lang="en-SG" sz="11500" b="1" dirty="0" smtClean="0">
                <a:solidFill>
                  <a:srgbClr val="02616D"/>
                </a:solidFill>
              </a:rPr>
              <a:t>088</a:t>
            </a:r>
            <a:endParaRPr lang="en-SG" sz="8000" b="1" dirty="0">
              <a:solidFill>
                <a:srgbClr val="026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E41B7EEB-9C4C-42DB-9DB0-DE4952919436}"/>
</file>

<file path=customXml/itemProps2.xml><?xml version="1.0" encoding="utf-8"?>
<ds:datastoreItem xmlns:ds="http://schemas.openxmlformats.org/officeDocument/2006/customXml" ds:itemID="{21F4ECF6-2817-497C-A5F3-8C9380C8D581}"/>
</file>

<file path=customXml/itemProps3.xml><?xml version="1.0" encoding="utf-8"?>
<ds:datastoreItem xmlns:ds="http://schemas.openxmlformats.org/officeDocument/2006/customXml" ds:itemID="{69F7B1CF-C153-4D3E-8C95-AA96D0EF12F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3320</TotalTime>
  <Words>711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Aptos</vt:lpstr>
      <vt:lpstr>Aptos Display</vt:lpstr>
      <vt:lpstr>Arial</vt:lpstr>
      <vt:lpstr>Calibri</vt:lpstr>
      <vt:lpstr>Microsoft PhagsPa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Ahmad</cp:lastModifiedBy>
  <cp:revision>52</cp:revision>
  <dcterms:created xsi:type="dcterms:W3CDTF">2025-04-20T10:29:18Z</dcterms:created>
  <dcterms:modified xsi:type="dcterms:W3CDTF">2026-05-02T17:31:40Z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