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2D8"/>
    <a:srgbClr val="E7EAED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6B253-66BF-94FF-DD0E-78398BAF1D39}" v="1090" dt="2026-04-23T19:35:03.378"/>
    <p1510:client id="{E707875C-759F-49FD-A9B9-5950170510CB}" v="521" dt="2026-04-23T19:37:45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14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58E2-86D2-4654-A807-DC8D9EE5E442}" type="datetimeFigureOut">
              <a:rPr lang="en-GB" smtClean="0"/>
              <a:t>02/05/2026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9BB9-B76E-419A-8D9A-E3795F86D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4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9BB9-B76E-419A-8D9A-E3795F86DA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7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Mega 2560 R3 Clone | SPOOL3D Canada">
            <a:extLst>
              <a:ext uri="{FF2B5EF4-FFF2-40B4-BE49-F238E27FC236}">
                <a16:creationId xmlns:a16="http://schemas.microsoft.com/office/drawing/2014/main" id="{7DF688E6-EF33-12DA-7B34-AA9D5E975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4" r="-287"/>
          <a:stretch>
            <a:fillRect/>
          </a:stretch>
        </p:blipFill>
        <p:spPr bwMode="auto">
          <a:xfrm>
            <a:off x="19563002" y="13933143"/>
            <a:ext cx="4481139" cy="39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IAM3D Remote Operations Vehicle for the Excavation </a:t>
            </a:r>
            <a:endParaRPr lang="en-US"/>
          </a:p>
          <a:p>
            <a:pPr algn="ctr" defTabSz="3458319"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of Resources (R.O.V.E.R.)</a:t>
            </a:r>
            <a:endParaRPr lang="en-US"/>
          </a:p>
          <a:p>
            <a:pPr algn="ctr" defTabSz="3458319">
              <a:spcBef>
                <a:spcPct val="20000"/>
              </a:spcBef>
              <a:defRPr/>
            </a:pPr>
            <a:endParaRPr lang="en-US" sz="9000" b="1">
              <a:solidFill>
                <a:srgbClr val="C5E0B3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Abdullah Alashban, Suliman Alsobi, Yaser Alqahtani, Moataz Alqahtani, Ali Aldahwali, Ahmed Albalawi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Eng. Mohamed Ahmed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M086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25" y="7591921"/>
            <a:ext cx="10258792" cy="420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ts val="6500"/>
              </a:lnSpc>
            </a:pPr>
            <a:r>
              <a:rPr lang="en-US" sz="4800" dirty="0"/>
              <a:t>FPV rovers exist for teleoperation, but </a:t>
            </a:r>
            <a:r>
              <a:rPr lang="en-US" sz="4800" b="1" dirty="0"/>
              <a:t>none combine sand excavation, compact additive manufacturing</a:t>
            </a:r>
            <a:r>
              <a:rPr lang="en-US" sz="4800" dirty="0"/>
              <a:t>, and a precise fast arm in one safety-compliant design.</a:t>
            </a:r>
            <a:endParaRPr lang="en-US" sz="48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1801" y="6098873"/>
            <a:ext cx="10080000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/>
              </a:rPr>
              <a:t>Testing and Validation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8BD870-1CD4-9694-5C5D-DF79FB735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7350" y="115707"/>
            <a:ext cx="6027765" cy="5370408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4C37D64D-2A31-BD4D-98DC-D0D632A2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97" y="6098873"/>
            <a:ext cx="10080000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Problem Statement</a:t>
            </a:r>
            <a:endParaRPr lang="en-US" dirty="0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0D3E6FCB-42DB-B03F-E20D-314EFD68D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97" y="12702337"/>
            <a:ext cx="10080000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/>
              </a:rPr>
              <a:t>Project Objective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693AE7F5-CC90-7B04-0245-D82DF7B9E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97" y="19227933"/>
            <a:ext cx="10080000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>
                <a:latin typeface="Nunito"/>
              </a:rPr>
              <a:t>Constraints</a:t>
            </a:r>
            <a:endParaRPr lang="en-US" sz="6000" b="1" dirty="0">
              <a:latin typeface="Nunito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045B963A-3BFE-20F6-6A6F-D4E22948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4632" y="6098873"/>
            <a:ext cx="19622847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Specifications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2DB7EF0D-B0F0-3C0D-04B1-2D168E2AC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88" y="14056203"/>
            <a:ext cx="10804403" cy="5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lang="en-US" kern="1200"/>
            </a:defPPr>
            <a:lvl1pPr eaLnBrk="0" hangingPunct="0">
              <a:lnSpc>
                <a:spcPts val="6500"/>
              </a:lnSpc>
              <a:defRPr sz="4800"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dirty="0"/>
              <a:t>Build </a:t>
            </a:r>
            <a:r>
              <a:rPr lang="en-US" b="1" dirty="0"/>
              <a:t>a compact FPV rover that moves fast on uneven sand terrain, transports heavy excavated material reliably</a:t>
            </a:r>
            <a:r>
              <a:rPr lang="en-US" dirty="0"/>
              <a:t>, and operates a precise, safe robotic arm for resource collection and deposit.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44199FE-0847-24D0-7A0F-835DFB18B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1801" y="21727593"/>
            <a:ext cx="10080000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/>
              </a:rPr>
              <a:t>Conclusion</a:t>
            </a:r>
          </a:p>
        </p:txBody>
      </p:sp>
      <p:pic>
        <p:nvPicPr>
          <p:cNvPr id="19" name="Picture 18" descr="A drawing of a machine&#10;&#10;AI-generated content may be incorrect.">
            <a:extLst>
              <a:ext uri="{FF2B5EF4-FFF2-40B4-BE49-F238E27FC236}">
                <a16:creationId xmlns:a16="http://schemas.microsoft.com/office/drawing/2014/main" id="{851FAAE2-B51B-426D-7DA3-7A3AF7D25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2877" y="17375519"/>
            <a:ext cx="8957848" cy="395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90464A4E-DF49-0415-D2F7-2C3C5136E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1801" y="7669248"/>
            <a:ext cx="10020945" cy="4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/>
              <a:buChar char="•"/>
            </a:pPr>
            <a:r>
              <a:rPr lang="en-US" sz="4600" dirty="0">
                <a:ea typeface="Calibri"/>
                <a:cs typeface="Arial"/>
              </a:rPr>
              <a:t>Measured rover mass: </a:t>
            </a:r>
            <a:r>
              <a:rPr lang="en-US" sz="4600" b="1" dirty="0">
                <a:ea typeface="Calibri"/>
                <a:cs typeface="Arial"/>
              </a:rPr>
              <a:t>5.3Kg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/>
              <a:t>Power Distribution Efficiency  under stall load: </a:t>
            </a:r>
            <a:r>
              <a:rPr lang="en-US" sz="4800" b="1" dirty="0"/>
              <a:t>91%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/>
              <a:t>Rover speed measured on sand surface: </a:t>
            </a:r>
            <a:r>
              <a:rPr lang="en-US" sz="4800" b="1" dirty="0"/>
              <a:t>0.66 m/s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>
                <a:ea typeface="Calibri"/>
                <a:cs typeface="Arial"/>
              </a:rPr>
              <a:t>Added 3 fuses for extra safety</a:t>
            </a:r>
            <a:endParaRPr lang="en-GB" sz="4600" dirty="0">
              <a:ea typeface="Calibri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D094D6-929E-C4CF-5860-C9082ACE7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8393" y="12568455"/>
            <a:ext cx="8766816" cy="441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487A255-390E-2D4A-EF47-F1CD139DB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82644"/>
              </p:ext>
            </p:extLst>
          </p:nvPr>
        </p:nvGraphicFramePr>
        <p:xfrm>
          <a:off x="768997" y="20795855"/>
          <a:ext cx="10093235" cy="674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03">
                  <a:extLst>
                    <a:ext uri="{9D8B030D-6E8A-4147-A177-3AD203B41FA5}">
                      <a16:colId xmlns:a16="http://schemas.microsoft.com/office/drawing/2014/main" val="903254149"/>
                    </a:ext>
                  </a:extLst>
                </a:gridCol>
                <a:gridCol w="9185832">
                  <a:extLst>
                    <a:ext uri="{9D8B030D-6E8A-4147-A177-3AD203B41FA5}">
                      <a16:colId xmlns:a16="http://schemas.microsoft.com/office/drawing/2014/main" val="1589123192"/>
                    </a:ext>
                  </a:extLst>
                </a:gridCol>
              </a:tblGrid>
              <a:tr h="1249933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4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4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Size (30.48 × 30.48 × 30.48)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545574"/>
                  </a:ext>
                </a:extLst>
              </a:tr>
              <a:tr h="1424122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4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Batteries max 4S configuration and must have a kill switch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140141"/>
                  </a:ext>
                </a:extLst>
              </a:tr>
              <a:tr h="1566361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4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Chassis must be fabricated using additive manufacturing</a:t>
                      </a:r>
                      <a:endParaRPr lang="en-GB" sz="4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022677"/>
                  </a:ext>
                </a:extLst>
              </a:tr>
              <a:tr h="1402421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4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ClrTx/>
                        <a:buSzPts val="4600"/>
                        <a:buFont typeface="Arial" panose="020B0604020202020204" pitchFamily="34" charset="0"/>
                        <a:buNone/>
                      </a:pPr>
                      <a:r>
                        <a:rPr lang="en-GB" sz="4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FPV control and camera system shall maintain signal range &gt;20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429290"/>
                  </a:ext>
                </a:extLst>
              </a:tr>
              <a:tr h="742458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ClrTx/>
                        <a:buSzPts val="4600"/>
                        <a:buFont typeface="Arial" panose="020B0604020202020204" pitchFamily="34" charset="0"/>
                        <a:buNone/>
                      </a:pPr>
                      <a:r>
                        <a:rPr lang="en-GB" sz="4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Power distribution efficiency &gt;85%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940316"/>
                  </a:ext>
                </a:extLst>
              </a:tr>
            </a:tbl>
          </a:graphicData>
        </a:graphic>
      </p:graphicFrame>
      <p:sp>
        <p:nvSpPr>
          <p:cNvPr id="41" name="Rectangle 10">
            <a:extLst>
              <a:ext uri="{FF2B5EF4-FFF2-40B4-BE49-F238E27FC236}">
                <a16:creationId xmlns:a16="http://schemas.microsoft.com/office/drawing/2014/main" id="{A7ADC171-5C1A-9429-E939-4F3C173C7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0936" y="12702337"/>
            <a:ext cx="19623600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/>
              </a:rPr>
              <a:t>Prototype Development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C49C676F-70B3-5745-099B-AEB847FC0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98448"/>
              </p:ext>
            </p:extLst>
          </p:nvPr>
        </p:nvGraphicFramePr>
        <p:xfrm>
          <a:off x="12062505" y="7469946"/>
          <a:ext cx="19025340" cy="4842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682">
                  <a:extLst>
                    <a:ext uri="{9D8B030D-6E8A-4147-A177-3AD203B41FA5}">
                      <a16:colId xmlns:a16="http://schemas.microsoft.com/office/drawing/2014/main" val="3732647307"/>
                    </a:ext>
                  </a:extLst>
                </a:gridCol>
                <a:gridCol w="17153658">
                  <a:extLst>
                    <a:ext uri="{9D8B030D-6E8A-4147-A177-3AD203B41FA5}">
                      <a16:colId xmlns:a16="http://schemas.microsoft.com/office/drawing/2014/main" val="615751708"/>
                    </a:ext>
                  </a:extLst>
                </a:gridCol>
              </a:tblGrid>
              <a:tr h="936855">
                <a:tc>
                  <a:txBody>
                    <a:bodyPr/>
                    <a:lstStyle/>
                    <a:p>
                      <a:pPr algn="ctr"/>
                      <a:r>
                        <a:rPr lang="ar-SA" sz="4800" b="0" dirty="0"/>
                        <a:t>1</a:t>
                      </a:r>
                      <a:endParaRPr lang="en-GB" sz="4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3D-printed parts ≥ 70% of total part count</a:t>
                      </a:r>
                      <a:endParaRPr lang="en-GB" sz="4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324347"/>
                  </a:ext>
                </a:extLst>
              </a:tr>
              <a:tr h="1095364">
                <a:tc>
                  <a:txBody>
                    <a:bodyPr/>
                    <a:lstStyle/>
                    <a:p>
                      <a:pPr algn="ctr"/>
                      <a:r>
                        <a:rPr lang="ar-SA" sz="4800" b="0" dirty="0"/>
                        <a:t>2</a:t>
                      </a:r>
                      <a:endParaRPr lang="en-GB" sz="4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 ≥ 150 g of mixed resources with &gt;0.1 m/s on sand </a:t>
                      </a:r>
                      <a:endParaRPr lang="en-GB" sz="4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639331"/>
                  </a:ext>
                </a:extLst>
              </a:tr>
              <a:tr h="936855">
                <a:tc>
                  <a:txBody>
                    <a:bodyPr/>
                    <a:lstStyle/>
                    <a:p>
                      <a:pPr algn="ctr"/>
                      <a:r>
                        <a:rPr lang="ar-SA" sz="4800" b="0" dirty="0"/>
                        <a:t>3</a:t>
                      </a:r>
                      <a:endParaRPr lang="en-GB" sz="4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Controlling the ROVER using a wireless controller with &gt;20 m range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672408"/>
                  </a:ext>
                </a:extLst>
              </a:tr>
              <a:tr h="936855">
                <a:tc>
                  <a:txBody>
                    <a:bodyPr/>
                    <a:lstStyle/>
                    <a:p>
                      <a:pPr algn="ctr"/>
                      <a:r>
                        <a:rPr lang="ar-SA" sz="4800" b="0" dirty="0"/>
                        <a:t>4</a:t>
                      </a:r>
                      <a:endParaRPr lang="en-GB" sz="4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subsystems operate with no fault ≥ 3 consecutive runs</a:t>
                      </a:r>
                      <a:endParaRPr lang="en-GB" sz="4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814378"/>
                  </a:ext>
                </a:extLst>
              </a:tr>
              <a:tr h="936855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scoop shall collect </a:t>
                      </a:r>
                      <a:r>
                        <a:rPr lang="en-US" sz="4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150g of mixed resources</a:t>
                      </a:r>
                      <a:endParaRPr lang="en-GB" sz="4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307677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374A1AFE-A811-CFFB-6FEF-3BFF28F01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9890" y="13986590"/>
            <a:ext cx="3907171" cy="2526196"/>
          </a:xfrm>
          <a:prstGeom prst="rect">
            <a:avLst/>
          </a:prstGeom>
        </p:spPr>
      </p:pic>
      <p:pic>
        <p:nvPicPr>
          <p:cNvPr id="1034" name="Picture 10" descr="Drone Controller – RCDrone">
            <a:extLst>
              <a:ext uri="{FF2B5EF4-FFF2-40B4-BE49-F238E27FC236}">
                <a16:creationId xmlns:a16="http://schemas.microsoft.com/office/drawing/2014/main" id="{85D6B73A-C427-5714-B5AF-574ED0D22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"/>
          <a:stretch>
            <a:fillRect/>
          </a:stretch>
        </p:blipFill>
        <p:spPr bwMode="auto">
          <a:xfrm>
            <a:off x="26957326" y="13854337"/>
            <a:ext cx="3907171" cy="38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AEE90B0-1436-50BD-6585-E328794B0BEC}"/>
              </a:ext>
            </a:extLst>
          </p:cNvPr>
          <p:cNvSpPr txBox="1"/>
          <p:nvPr/>
        </p:nvSpPr>
        <p:spPr>
          <a:xfrm>
            <a:off x="11977104" y="16644913"/>
            <a:ext cx="504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FPV</a:t>
            </a:r>
          </a:p>
          <a:p>
            <a:pPr algn="ctr"/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(First Person View)</a:t>
            </a:r>
            <a:endParaRPr lang="en-GB" sz="4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F27914C8-392F-FFBC-CAD8-E08594F4257D}"/>
              </a:ext>
            </a:extLst>
          </p:cNvPr>
          <p:cNvSpPr/>
          <p:nvPr/>
        </p:nvSpPr>
        <p:spPr>
          <a:xfrm>
            <a:off x="16798220" y="15326313"/>
            <a:ext cx="2028301" cy="3657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326878-3205-E814-A16D-5EA69F585CEC}"/>
              </a:ext>
            </a:extLst>
          </p:cNvPr>
          <p:cNvSpPr txBox="1"/>
          <p:nvPr/>
        </p:nvSpPr>
        <p:spPr>
          <a:xfrm>
            <a:off x="28123671" y="17139752"/>
            <a:ext cx="213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 </a:t>
            </a:r>
            <a:endParaRPr lang="en-GB" sz="4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0FDD55-3E61-6F9D-E4C9-017ECE476425}"/>
              </a:ext>
            </a:extLst>
          </p:cNvPr>
          <p:cNvSpPr txBox="1"/>
          <p:nvPr/>
        </p:nvSpPr>
        <p:spPr>
          <a:xfrm>
            <a:off x="19227950" y="17200131"/>
            <a:ext cx="4181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Arduino Mega </a:t>
            </a:r>
            <a:endParaRPr lang="en-GB" sz="4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0B543F6-9CA2-748E-E478-E3765F144F9E}"/>
              </a:ext>
            </a:extLst>
          </p:cNvPr>
          <p:cNvSpPr/>
          <p:nvPr/>
        </p:nvSpPr>
        <p:spPr>
          <a:xfrm flipH="1">
            <a:off x="24119188" y="15326313"/>
            <a:ext cx="2028301" cy="3657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3E6EF05-FBC3-DE69-9CB4-C7B9AFAEBC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20" y="18214573"/>
            <a:ext cx="9288499" cy="968938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AB608B-A97B-A513-C498-AE0FDE15F6EC}"/>
              </a:ext>
            </a:extLst>
          </p:cNvPr>
          <p:cNvCxnSpPr>
            <a:cxnSpLocks/>
            <a:stCxn id="1038" idx="3"/>
          </p:cNvCxnSpPr>
          <p:nvPr/>
        </p:nvCxnSpPr>
        <p:spPr>
          <a:xfrm>
            <a:off x="16943411" y="19617966"/>
            <a:ext cx="2042460" cy="291162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B6C0565-774D-8C3A-1599-71413BA19A61}"/>
              </a:ext>
            </a:extLst>
          </p:cNvPr>
          <p:cNvSpPr txBox="1"/>
          <p:nvPr/>
        </p:nvSpPr>
        <p:spPr>
          <a:xfrm>
            <a:off x="11219517" y="25794275"/>
            <a:ext cx="5279831" cy="14884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600" b="1" dirty="0"/>
              <a:t>FPV camera provides live visual feedback</a:t>
            </a:r>
            <a:endParaRPr lang="en-GB" sz="46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E376CD-9DE3-BBA8-00EA-B65A0550AF79}"/>
              </a:ext>
            </a:extLst>
          </p:cNvPr>
          <p:cNvSpPr txBox="1"/>
          <p:nvPr/>
        </p:nvSpPr>
        <p:spPr>
          <a:xfrm>
            <a:off x="26552706" y="24650968"/>
            <a:ext cx="4855385" cy="21963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600" b="1" dirty="0"/>
              <a:t>TPU Material for more resistance on sand </a:t>
            </a:r>
            <a:endParaRPr lang="en-GB" sz="4600" b="1" dirty="0"/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337BDF5D-8EF5-79A4-5A94-A81E492BE78F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23660663" y="25749149"/>
            <a:ext cx="2892043" cy="412851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396EE37D-B266-5602-4C69-DBEA575C4964}"/>
              </a:ext>
            </a:extLst>
          </p:cNvPr>
          <p:cNvSpPr txBox="1"/>
          <p:nvPr/>
        </p:nvSpPr>
        <p:spPr>
          <a:xfrm>
            <a:off x="26563604" y="21398459"/>
            <a:ext cx="5291375" cy="21963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Hight Torque Motores for heavy weight lifting </a:t>
            </a:r>
            <a:endParaRPr lang="en-GB" sz="4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829BC564-35FB-B48B-41C1-04D8B69A328E}"/>
              </a:ext>
            </a:extLst>
          </p:cNvPr>
          <p:cNvSpPr txBox="1"/>
          <p:nvPr/>
        </p:nvSpPr>
        <p:spPr>
          <a:xfrm>
            <a:off x="26563604" y="18306261"/>
            <a:ext cx="4844487" cy="21963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600" b="1" dirty="0"/>
              <a:t>Full 3D additive material Designed and fabrication </a:t>
            </a:r>
            <a:endParaRPr lang="en-GB" sz="4600" b="1" dirty="0"/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C1CF3C41-EDE3-A26B-AB9B-1AA067746B64}"/>
              </a:ext>
            </a:extLst>
          </p:cNvPr>
          <p:cNvSpPr txBox="1"/>
          <p:nvPr/>
        </p:nvSpPr>
        <p:spPr>
          <a:xfrm>
            <a:off x="11440339" y="18519785"/>
            <a:ext cx="5503072" cy="21963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600" b="1" dirty="0"/>
              <a:t>Smart Ventilation Design for Electronics cooling</a:t>
            </a:r>
            <a:endParaRPr lang="en-GB" sz="4600" b="1" dirty="0"/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0813B4C7-91A9-C9E0-A0FD-248B83A88EE3}"/>
              </a:ext>
            </a:extLst>
          </p:cNvPr>
          <p:cNvSpPr txBox="1"/>
          <p:nvPr/>
        </p:nvSpPr>
        <p:spPr>
          <a:xfrm>
            <a:off x="11092517" y="21849871"/>
            <a:ext cx="5850894" cy="29350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600" b="1" dirty="0"/>
              <a:t>Differential </a:t>
            </a:r>
            <a:r>
              <a:rPr lang="en-GB" sz="4600" b="1" dirty="0"/>
              <a:t>locomotion type for easier manoeuvrability </a:t>
            </a:r>
            <a:r>
              <a:rPr lang="en-GB" sz="4600" b="1"/>
              <a:t>and </a:t>
            </a:r>
            <a:r>
              <a:rPr lang="en-GB" sz="4800" b="1"/>
              <a:t>Controllability</a:t>
            </a:r>
            <a:r>
              <a:rPr lang="en-GB" sz="4800"/>
              <a:t> </a:t>
            </a:r>
            <a:r>
              <a:rPr lang="en-GB" sz="4600" b="1"/>
              <a:t> </a:t>
            </a:r>
            <a:r>
              <a:rPr lang="en-US" sz="4600" b="1" dirty="0"/>
              <a:t> </a:t>
            </a:r>
            <a:endParaRPr lang="en-GB" sz="4600" b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890E7D-720D-FB3C-CC7A-5F63EE00F757}"/>
              </a:ext>
            </a:extLst>
          </p:cNvPr>
          <p:cNvCxnSpPr>
            <a:cxnSpLocks/>
            <a:stCxn id="1027" idx="1"/>
          </p:cNvCxnSpPr>
          <p:nvPr/>
        </p:nvCxnSpPr>
        <p:spPr>
          <a:xfrm flipH="1">
            <a:off x="25067050" y="22496640"/>
            <a:ext cx="1496554" cy="41022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F9A7E8-C4BA-96F7-AA86-2E8E9FD70CC3}"/>
              </a:ext>
            </a:extLst>
          </p:cNvPr>
          <p:cNvCxnSpPr>
            <a:cxnSpLocks/>
            <a:stCxn id="1035" idx="1"/>
          </p:cNvCxnSpPr>
          <p:nvPr/>
        </p:nvCxnSpPr>
        <p:spPr>
          <a:xfrm flipH="1">
            <a:off x="24674813" y="19404442"/>
            <a:ext cx="1888791" cy="109818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77D0D3-6BD5-57A9-BBF5-EB308675462D}"/>
              </a:ext>
            </a:extLst>
          </p:cNvPr>
          <p:cNvCxnSpPr>
            <a:cxnSpLocks/>
            <a:stCxn id="1040" idx="3"/>
          </p:cNvCxnSpPr>
          <p:nvPr/>
        </p:nvCxnSpPr>
        <p:spPr>
          <a:xfrm>
            <a:off x="16943411" y="23317384"/>
            <a:ext cx="963589" cy="27743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12945D3-3EB2-4CD1-A2F1-6B07B7E39C28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16499348" y="24353264"/>
            <a:ext cx="3162950" cy="2185249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5" name="TextBox 19">
            <a:extLst>
              <a:ext uri="{FF2B5EF4-FFF2-40B4-BE49-F238E27FC236}">
                <a16:creationId xmlns:a16="http://schemas.microsoft.com/office/drawing/2014/main" id="{8AE29B4B-C0ED-5A42-4917-8C8D9272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9753" y="22856066"/>
            <a:ext cx="10498647" cy="5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lang="en-US" kern="1200"/>
            </a:defPPr>
            <a:lvl1pPr eaLnBrk="0" hangingPunct="0">
              <a:lnSpc>
                <a:spcPts val="6500"/>
              </a:lnSpc>
              <a:defRPr sz="4800"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dirty="0"/>
              <a:t>A compact, fully </a:t>
            </a:r>
            <a:r>
              <a:rPr lang="en-US" b="1" dirty="0"/>
              <a:t>3D-printed FPV </a:t>
            </a:r>
          </a:p>
          <a:p>
            <a:r>
              <a:rPr lang="en-US" b="1" dirty="0"/>
              <a:t>rover</a:t>
            </a:r>
            <a:r>
              <a:rPr lang="en-US" dirty="0"/>
              <a:t> capable of precise </a:t>
            </a:r>
            <a:r>
              <a:rPr lang="en-US" b="1" dirty="0"/>
              <a:t>sand excavation and resource deposit </a:t>
            </a:r>
            <a:r>
              <a:rPr lang="en-US" dirty="0"/>
              <a:t>was successfully built and validated, meeting all </a:t>
            </a:r>
            <a:r>
              <a:rPr lang="en-US" b="1" dirty="0"/>
              <a:t>speed</a:t>
            </a:r>
            <a:r>
              <a:rPr lang="en-US" dirty="0"/>
              <a:t>, </a:t>
            </a:r>
            <a:r>
              <a:rPr lang="en-US" b="1" dirty="0"/>
              <a:t>power</a:t>
            </a:r>
            <a:r>
              <a:rPr lang="en-US" dirty="0"/>
              <a:t>, and </a:t>
            </a:r>
            <a:r>
              <a:rPr lang="en-US" b="1" dirty="0"/>
              <a:t>arm performance targets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DAD9C6-AF82-45D9-BECE-644AEC57E5A1}">
  <ds:schemaRefs>
    <ds:schemaRef ds:uri="http://schemas.openxmlformats.org/package/2006/metadata/core-properties"/>
    <ds:schemaRef ds:uri="http://purl.org/dc/elements/1.1/"/>
    <ds:schemaRef ds:uri="http://www.w3.org/XML/1998/namespace"/>
    <ds:schemaRef ds:uri="b9acf4eb-720a-4c8d-9599-f67b74f0578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67E13C9-8E31-402B-9609-653912718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12474A-C09E-4C6D-80B7-664A12D9F04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340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MOTAZ OUDAH ALQAHTANI</cp:lastModifiedBy>
  <cp:revision>7</cp:revision>
  <dcterms:created xsi:type="dcterms:W3CDTF">2025-04-20T10:29:18Z</dcterms:created>
  <dcterms:modified xsi:type="dcterms:W3CDTF">2026-05-02T21:32:19Z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