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DA69E-01BD-7546-9AE9-5CED271243F6}" v="11" dt="2026-04-23T20:09:25.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3278"/>
  </p:normalViewPr>
  <p:slideViewPr>
    <p:cSldViewPr snapToGrid="0">
      <p:cViewPr varScale="1">
        <p:scale>
          <a:sx n="26" d="100"/>
          <a:sy n="26" d="100"/>
        </p:scale>
        <p:origin x="13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HAD HOMOUD ALQAHTANI" userId="c0f884bb-91c2-4ca6-9bcd-042e873396eb" providerId="ADAL" clId="{85DDA69E-01BD-7546-9AE9-5CED271243F6}"/>
    <pc:docChg chg="custSel modSld">
      <pc:chgData name="FAHAD HOMOUD ALQAHTANI" userId="c0f884bb-91c2-4ca6-9bcd-042e873396eb" providerId="ADAL" clId="{85DDA69E-01BD-7546-9AE9-5CED271243F6}" dt="2026-04-23T20:10:21.787" v="33" actId="1076"/>
      <pc:docMkLst>
        <pc:docMk/>
      </pc:docMkLst>
      <pc:sldChg chg="addSp delSp modSp mod">
        <pc:chgData name="FAHAD HOMOUD ALQAHTANI" userId="c0f884bb-91c2-4ca6-9bcd-042e873396eb" providerId="ADAL" clId="{85DDA69E-01BD-7546-9AE9-5CED271243F6}" dt="2026-04-23T20:10:21.787" v="33" actId="1076"/>
        <pc:sldMkLst>
          <pc:docMk/>
          <pc:sldMk cId="3898667025" sldId="256"/>
        </pc:sldMkLst>
        <pc:spChg chg="add del mod">
          <ac:chgData name="FAHAD HOMOUD ALQAHTANI" userId="c0f884bb-91c2-4ca6-9bcd-042e873396eb" providerId="ADAL" clId="{85DDA69E-01BD-7546-9AE9-5CED271243F6}" dt="2026-04-23T20:02:35.888" v="2"/>
          <ac:spMkLst>
            <pc:docMk/>
            <pc:sldMk cId="3898667025" sldId="256"/>
            <ac:spMk id="34" creationId="{1BA7C8C2-2F64-0047-B10A-5AC990498857}"/>
          </ac:spMkLst>
        </pc:spChg>
        <pc:spChg chg="add mod">
          <ac:chgData name="FAHAD HOMOUD ALQAHTANI" userId="c0f884bb-91c2-4ca6-9bcd-042e873396eb" providerId="ADAL" clId="{85DDA69E-01BD-7546-9AE9-5CED271243F6}" dt="2026-04-23T20:02:52.427" v="4" actId="1076"/>
          <ac:spMkLst>
            <pc:docMk/>
            <pc:sldMk cId="3898667025" sldId="256"/>
            <ac:spMk id="35" creationId="{17681AB1-760B-AA4C-B2C1-30B0543EF52C}"/>
          </ac:spMkLst>
        </pc:spChg>
        <pc:spChg chg="add del mod">
          <ac:chgData name="FAHAD HOMOUD ALQAHTANI" userId="c0f884bb-91c2-4ca6-9bcd-042e873396eb" providerId="ADAL" clId="{85DDA69E-01BD-7546-9AE9-5CED271243F6}" dt="2026-04-23T20:04:16.904" v="8" actId="478"/>
          <ac:spMkLst>
            <pc:docMk/>
            <pc:sldMk cId="3898667025" sldId="256"/>
            <ac:spMk id="38" creationId="{2EF19D3E-F4AF-2D4E-AF96-BFFA78774946}"/>
          </ac:spMkLst>
        </pc:spChg>
        <pc:spChg chg="add del mod">
          <ac:chgData name="FAHAD HOMOUD ALQAHTANI" userId="c0f884bb-91c2-4ca6-9bcd-042e873396eb" providerId="ADAL" clId="{85DDA69E-01BD-7546-9AE9-5CED271243F6}" dt="2026-04-23T20:03:45.447" v="7" actId="478"/>
          <ac:spMkLst>
            <pc:docMk/>
            <pc:sldMk cId="3898667025" sldId="256"/>
            <ac:spMk id="54" creationId="{926D9417-C524-814A-A92C-EEE7ED7D645B}"/>
          </ac:spMkLst>
        </pc:spChg>
        <pc:spChg chg="mod">
          <ac:chgData name="FAHAD HOMOUD ALQAHTANI" userId="c0f884bb-91c2-4ca6-9bcd-042e873396eb" providerId="ADAL" clId="{85DDA69E-01BD-7546-9AE9-5CED271243F6}" dt="2026-04-23T20:04:45.484" v="9"/>
          <ac:spMkLst>
            <pc:docMk/>
            <pc:sldMk cId="3898667025" sldId="256"/>
            <ac:spMk id="56" creationId="{4A64E36B-4B96-4747-AEB0-0F21A68163C4}"/>
          </ac:spMkLst>
        </pc:spChg>
        <pc:spChg chg="mod">
          <ac:chgData name="FAHAD HOMOUD ALQAHTANI" userId="c0f884bb-91c2-4ca6-9bcd-042e873396eb" providerId="ADAL" clId="{85DDA69E-01BD-7546-9AE9-5CED271243F6}" dt="2026-04-23T20:04:45.484" v="9"/>
          <ac:spMkLst>
            <pc:docMk/>
            <pc:sldMk cId="3898667025" sldId="256"/>
            <ac:spMk id="57" creationId="{CB1B5788-271F-6A40-866C-CA9531D72652}"/>
          </ac:spMkLst>
        </pc:spChg>
        <pc:spChg chg="mod">
          <ac:chgData name="FAHAD HOMOUD ALQAHTANI" userId="c0f884bb-91c2-4ca6-9bcd-042e873396eb" providerId="ADAL" clId="{85DDA69E-01BD-7546-9AE9-5CED271243F6}" dt="2026-04-23T20:05:26.470" v="14"/>
          <ac:spMkLst>
            <pc:docMk/>
            <pc:sldMk cId="3898667025" sldId="256"/>
            <ac:spMk id="63" creationId="{E7AA98BB-2F1C-494F-ACE1-0916F8B141D7}"/>
          </ac:spMkLst>
        </pc:spChg>
        <pc:spChg chg="mod">
          <ac:chgData name="FAHAD HOMOUD ALQAHTANI" userId="c0f884bb-91c2-4ca6-9bcd-042e873396eb" providerId="ADAL" clId="{85DDA69E-01BD-7546-9AE9-5CED271243F6}" dt="2026-04-23T20:05:26.470" v="14"/>
          <ac:spMkLst>
            <pc:docMk/>
            <pc:sldMk cId="3898667025" sldId="256"/>
            <ac:spMk id="64" creationId="{61C2D92E-7A3B-F048-A39D-18D00C6EC108}"/>
          </ac:spMkLst>
        </pc:spChg>
        <pc:grpChg chg="del">
          <ac:chgData name="FAHAD HOMOUD ALQAHTANI" userId="c0f884bb-91c2-4ca6-9bcd-042e873396eb" providerId="ADAL" clId="{85DDA69E-01BD-7546-9AE9-5CED271243F6}" dt="2026-04-23T20:01:10.157" v="0" actId="478"/>
          <ac:grpSpMkLst>
            <pc:docMk/>
            <pc:sldMk cId="3898667025" sldId="256"/>
            <ac:grpSpMk id="47" creationId="{1DEFAF5A-8D22-A341-87F4-928161BFDC57}"/>
          </ac:grpSpMkLst>
        </pc:grpChg>
        <pc:grpChg chg="add del mod">
          <ac:chgData name="FAHAD HOMOUD ALQAHTANI" userId="c0f884bb-91c2-4ca6-9bcd-042e873396eb" providerId="ADAL" clId="{85DDA69E-01BD-7546-9AE9-5CED271243F6}" dt="2026-04-23T20:05:13.046" v="13" actId="478"/>
          <ac:grpSpMkLst>
            <pc:docMk/>
            <pc:sldMk cId="3898667025" sldId="256"/>
            <ac:grpSpMk id="55" creationId="{E06F13C1-D93C-CD44-95FC-D90EDDAC998C}"/>
          </ac:grpSpMkLst>
        </pc:grpChg>
        <pc:grpChg chg="add mod">
          <ac:chgData name="FAHAD HOMOUD ALQAHTANI" userId="c0f884bb-91c2-4ca6-9bcd-042e873396eb" providerId="ADAL" clId="{85DDA69E-01BD-7546-9AE9-5CED271243F6}" dt="2026-04-23T20:05:36.801" v="16" actId="1076"/>
          <ac:grpSpMkLst>
            <pc:docMk/>
            <pc:sldMk cId="3898667025" sldId="256"/>
            <ac:grpSpMk id="62" creationId="{4BE35EB1-8574-E14E-864A-E6A02ED8AA1C}"/>
          </ac:grpSpMkLst>
        </pc:grpChg>
        <pc:picChg chg="add mod">
          <ac:chgData name="FAHAD HOMOUD ALQAHTANI" userId="c0f884bb-91c2-4ca6-9bcd-042e873396eb" providerId="ADAL" clId="{85DDA69E-01BD-7546-9AE9-5CED271243F6}" dt="2026-04-23T20:07:33.420" v="19" actId="1076"/>
          <ac:picMkLst>
            <pc:docMk/>
            <pc:sldMk cId="3898667025" sldId="256"/>
            <ac:picMk id="38" creationId="{F8AC525F-0215-DD4B-AACF-1FBD989267C8}"/>
          </ac:picMkLst>
        </pc:picChg>
        <pc:picChg chg="add mod">
          <ac:chgData name="FAHAD HOMOUD ALQAHTANI" userId="c0f884bb-91c2-4ca6-9bcd-042e873396eb" providerId="ADAL" clId="{85DDA69E-01BD-7546-9AE9-5CED271243F6}" dt="2026-04-23T20:08:27.020" v="22" actId="1076"/>
          <ac:picMkLst>
            <pc:docMk/>
            <pc:sldMk cId="3898667025" sldId="256"/>
            <ac:picMk id="47" creationId="{31DCC241-BB85-864D-9BF9-B04E496F5DBD}"/>
          </ac:picMkLst>
        </pc:picChg>
        <pc:picChg chg="add mod">
          <ac:chgData name="FAHAD HOMOUD ALQAHTANI" userId="c0f884bb-91c2-4ca6-9bcd-042e873396eb" providerId="ADAL" clId="{85DDA69E-01BD-7546-9AE9-5CED271243F6}" dt="2026-04-23T20:10:21.787" v="33" actId="1076"/>
          <ac:picMkLst>
            <pc:docMk/>
            <pc:sldMk cId="3898667025" sldId="256"/>
            <ac:picMk id="48" creationId="{79D6577E-5E91-2C44-88A3-91D9869DEAD8}"/>
          </ac:picMkLst>
        </pc:picChg>
        <pc:picChg chg="add mod">
          <ac:chgData name="FAHAD HOMOUD ALQAHTANI" userId="c0f884bb-91c2-4ca6-9bcd-042e873396eb" providerId="ADAL" clId="{85DDA69E-01BD-7546-9AE9-5CED271243F6}" dt="2026-04-23T20:10:04.421" v="31" actId="1076"/>
          <ac:picMkLst>
            <pc:docMk/>
            <pc:sldMk cId="3898667025" sldId="256"/>
            <ac:picMk id="49" creationId="{456D5140-C413-B644-AB19-D19CD68B52F2}"/>
          </ac:picMkLst>
        </pc:picChg>
        <pc:picChg chg="mod">
          <ac:chgData name="FAHAD HOMOUD ALQAHTANI" userId="c0f884bb-91c2-4ca6-9bcd-042e873396eb" providerId="ADAL" clId="{85DDA69E-01BD-7546-9AE9-5CED271243F6}" dt="2026-04-23T20:04:45.484" v="9"/>
          <ac:picMkLst>
            <pc:docMk/>
            <pc:sldMk cId="3898667025" sldId="256"/>
            <ac:picMk id="58" creationId="{80536130-10BE-CA4F-97B6-7A2496DBF576}"/>
          </ac:picMkLst>
        </pc:picChg>
        <pc:picChg chg="mod">
          <ac:chgData name="FAHAD HOMOUD ALQAHTANI" userId="c0f884bb-91c2-4ca6-9bcd-042e873396eb" providerId="ADAL" clId="{85DDA69E-01BD-7546-9AE9-5CED271243F6}" dt="2026-04-23T20:04:45.484" v="9"/>
          <ac:picMkLst>
            <pc:docMk/>
            <pc:sldMk cId="3898667025" sldId="256"/>
            <ac:picMk id="59" creationId="{5065B002-EA66-1944-8250-62CFCE8431DD}"/>
          </ac:picMkLst>
        </pc:picChg>
        <pc:picChg chg="mod">
          <ac:chgData name="FAHAD HOMOUD ALQAHTANI" userId="c0f884bb-91c2-4ca6-9bcd-042e873396eb" providerId="ADAL" clId="{85DDA69E-01BD-7546-9AE9-5CED271243F6}" dt="2026-04-23T20:04:45.484" v="9"/>
          <ac:picMkLst>
            <pc:docMk/>
            <pc:sldMk cId="3898667025" sldId="256"/>
            <ac:picMk id="60" creationId="{1EEDB794-C6F6-8848-9515-94A504BAEB0F}"/>
          </ac:picMkLst>
        </pc:picChg>
        <pc:picChg chg="del mod">
          <ac:chgData name="FAHAD HOMOUD ALQAHTANI" userId="c0f884bb-91c2-4ca6-9bcd-042e873396eb" providerId="ADAL" clId="{85DDA69E-01BD-7546-9AE9-5CED271243F6}" dt="2026-04-23T20:05:10.598" v="12" actId="478"/>
          <ac:picMkLst>
            <pc:docMk/>
            <pc:sldMk cId="3898667025" sldId="256"/>
            <ac:picMk id="61" creationId="{9D26F7A6-C6D0-1D44-BAED-92B748DB5C5A}"/>
          </ac:picMkLst>
        </pc:picChg>
        <pc:picChg chg="mod">
          <ac:chgData name="FAHAD HOMOUD ALQAHTANI" userId="c0f884bb-91c2-4ca6-9bcd-042e873396eb" providerId="ADAL" clId="{85DDA69E-01BD-7546-9AE9-5CED271243F6}" dt="2026-04-23T20:05:26.470" v="14"/>
          <ac:picMkLst>
            <pc:docMk/>
            <pc:sldMk cId="3898667025" sldId="256"/>
            <ac:picMk id="65" creationId="{15F5DB79-D8D0-F54A-B737-F6019BE564D3}"/>
          </ac:picMkLst>
        </pc:picChg>
        <pc:picChg chg="mod">
          <ac:chgData name="FAHAD HOMOUD ALQAHTANI" userId="c0f884bb-91c2-4ca6-9bcd-042e873396eb" providerId="ADAL" clId="{85DDA69E-01BD-7546-9AE9-5CED271243F6}" dt="2026-04-23T20:05:26.470" v="14"/>
          <ac:picMkLst>
            <pc:docMk/>
            <pc:sldMk cId="3898667025" sldId="256"/>
            <ac:picMk id="66" creationId="{ADA9916B-A877-DF41-B7CE-E212D5480994}"/>
          </ac:picMkLst>
        </pc:picChg>
        <pc:picChg chg="mod">
          <ac:chgData name="FAHAD HOMOUD ALQAHTANI" userId="c0f884bb-91c2-4ca6-9bcd-042e873396eb" providerId="ADAL" clId="{85DDA69E-01BD-7546-9AE9-5CED271243F6}" dt="2026-04-23T20:05:26.470" v="14"/>
          <ac:picMkLst>
            <pc:docMk/>
            <pc:sldMk cId="3898667025" sldId="256"/>
            <ac:picMk id="67" creationId="{51A45FC5-4328-0441-8CA4-3C0EE289D4FA}"/>
          </ac:picMkLst>
        </pc:picChg>
        <pc:picChg chg="mod">
          <ac:chgData name="FAHAD HOMOUD ALQAHTANI" userId="c0f884bb-91c2-4ca6-9bcd-042e873396eb" providerId="ADAL" clId="{85DDA69E-01BD-7546-9AE9-5CED271243F6}" dt="2026-04-23T20:05:26.470" v="14"/>
          <ac:picMkLst>
            <pc:docMk/>
            <pc:sldMk cId="3898667025" sldId="256"/>
            <ac:picMk id="68" creationId="{873CEA62-26EE-8C4E-BDDB-0FEFCF4D0CBE}"/>
          </ac:picMkLst>
        </pc:picChg>
      </pc:sldChg>
    </pc:docChg>
  </pc:docChgLst>
  <pc:docChgLst>
    <pc:chgData name="SAUD MOHAMMED HASSAN MAASHI" userId="d5912d98-be21-4761-ade1-c40ade083837" providerId="ADAL" clId="{348FC85E-6A18-44ED-97D6-DF63355B0691}"/>
    <pc:docChg chg="undo custSel modSld">
      <pc:chgData name="SAUD MOHAMMED HASSAN MAASHI" userId="d5912d98-be21-4761-ade1-c40ade083837" providerId="ADAL" clId="{348FC85E-6A18-44ED-97D6-DF63355B0691}" dt="2026-04-23T19:57:30.516" v="3" actId="1076"/>
      <pc:docMkLst>
        <pc:docMk/>
      </pc:docMkLst>
      <pc:sldChg chg="modSp mod">
        <pc:chgData name="SAUD MOHAMMED HASSAN MAASHI" userId="d5912d98-be21-4761-ade1-c40ade083837" providerId="ADAL" clId="{348FC85E-6A18-44ED-97D6-DF63355B0691}" dt="2026-04-23T19:57:30.516" v="3" actId="1076"/>
        <pc:sldMkLst>
          <pc:docMk/>
          <pc:sldMk cId="3898667025" sldId="256"/>
        </pc:sldMkLst>
        <pc:grpChg chg="mod">
          <ac:chgData name="SAUD MOHAMMED HASSAN MAASHI" userId="d5912d98-be21-4761-ade1-c40ade083837" providerId="ADAL" clId="{348FC85E-6A18-44ED-97D6-DF63355B0691}" dt="2026-04-23T19:57:30.516" v="3" actId="1076"/>
          <ac:grpSpMkLst>
            <pc:docMk/>
            <pc:sldMk cId="3898667025" sldId="256"/>
            <ac:grpSpMk id="47" creationId="{1DEFAF5A-8D22-A341-87F4-928161BFDC57}"/>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23/4/26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23/4/26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23/4/26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23/4/26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23/4/26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23/4/26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23/4/26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23/4/26</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Development of a Decision-Support Application for Produced Water Treatment​ and Reuse in Petroleum Operations</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428415" y="312164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Fahad Alqahtani (PETE), Homoud Alshammari (PETE), Saud Maashi (SWE), Abdullah Alhydary (SWE), Abdullah Baba (GEO), Abdullah Alhifthi (CHE)</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Coach: Sadam Hussein Al Azani</a:t>
            </a:r>
          </a:p>
        </p:txBody>
      </p:sp>
      <p:sp>
        <p:nvSpPr>
          <p:cNvPr id="7" name="TextBox 6">
            <a:extLst>
              <a:ext uri="{FF2B5EF4-FFF2-40B4-BE49-F238E27FC236}">
                <a16:creationId xmlns:a16="http://schemas.microsoft.com/office/drawing/2014/main" id="{A06CAE16-36A2-0680-9435-44BBC2373751}"/>
              </a:ext>
            </a:extLst>
          </p:cNvPr>
          <p:cNvSpPr txBox="1"/>
          <p:nvPr/>
        </p:nvSpPr>
        <p:spPr>
          <a:xfrm>
            <a:off x="355600" y="1400956"/>
            <a:ext cx="4109611" cy="3339376"/>
          </a:xfrm>
          <a:prstGeom prst="rect">
            <a:avLst/>
          </a:prstGeom>
          <a:noFill/>
        </p:spPr>
        <p:txBody>
          <a:bodyPr wrap="square" rtlCol="0">
            <a:spAutoFit/>
          </a:bodyPr>
          <a:lstStyle/>
          <a:p>
            <a:pPr algn="ctr"/>
            <a:r>
              <a:rPr lang="en-US" sz="9600" b="1" dirty="0">
                <a:solidFill>
                  <a:srgbClr val="02616D"/>
                </a:solidFill>
              </a:rPr>
              <a:t>TEAM</a:t>
            </a:r>
            <a:r>
              <a:rPr lang="en-US" sz="8800" b="1" dirty="0">
                <a:solidFill>
                  <a:srgbClr val="02616D"/>
                </a:solidFill>
              </a:rPr>
              <a:t> </a:t>
            </a:r>
          </a:p>
          <a:p>
            <a:pPr algn="ctr"/>
            <a:r>
              <a:rPr lang="en-SG" sz="11500" b="1" dirty="0">
                <a:solidFill>
                  <a:srgbClr val="02616D"/>
                </a:solidFill>
              </a:rPr>
              <a:t>M084</a:t>
            </a:r>
            <a:endParaRPr lang="en-SG" sz="80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5335" y="7605739"/>
            <a:ext cx="10388601" cy="928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4600" dirty="0">
                <a:latin typeface="Calibri" panose="020F0502020204030204" pitchFamily="34" charset="0"/>
                <a:cs typeface="Calibri" panose="020F0502020204030204" pitchFamily="34" charset="0"/>
              </a:rPr>
              <a:t>Water injection is used to maintain reservoir pressure and improve recovery, but choosing the right conditions is still difficult. Engineers must make safe decisions when reusing produced water while considering reservoir properties, lithology, fluid compatibility, and operational limits. Since these factors are often studied separately, uncertainty increases. This shows the need for an integrated, data driven system to support clear and consistent decisions.</a:t>
            </a:r>
          </a:p>
          <a:p>
            <a:endParaRPr lang="en-US" sz="4600" dirty="0">
              <a:latin typeface="Calibri" panose="020F0502020204030204" pitchFamily="34" charset="0"/>
              <a:cs typeface="Calibri" panose="020F0502020204030204" pitchFamily="34" charset="0"/>
            </a:endParaRP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3" y="6461508"/>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Statement</a:t>
            </a: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666448" y="6466166"/>
            <a:ext cx="19623263"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Application Design &amp; Methodology</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91138" y="6461508"/>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Constraints</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32029022" y="19064124"/>
            <a:ext cx="9875519" cy="857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4600" dirty="0">
                <a:effectLst/>
                <a:latin typeface="Calibri" panose="020F0502020204030204" pitchFamily="34" charset="0"/>
                <a:cs typeface="Calibri" panose="020F0502020204030204" pitchFamily="34" charset="0"/>
              </a:rPr>
              <a:t>The system provides a clear and integrated way to evaluate water injection strategies. It combines reservoir, geological, and fluid data to improve the reliability of decisions. Engineers can assess conditions more consistently and reduce uncertainty when using produced water for injection. Overall, the system helps make safer and more confident decisions while improving injection performance.</a:t>
            </a:r>
          </a:p>
          <a:p>
            <a:endParaRPr lang="en-US" sz="4600" dirty="0">
              <a:effectLst/>
              <a:latin typeface="Calibri" panose="020F0502020204030204" pitchFamily="34" charset="0"/>
              <a:cs typeface="Calibri" panose="020F0502020204030204" pitchFamily="34" charset="0"/>
            </a:endParaRPr>
          </a:p>
        </p:txBody>
      </p:sp>
      <p:sp>
        <p:nvSpPr>
          <p:cNvPr id="15"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31938737" y="7757896"/>
            <a:ext cx="9875519" cy="645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Injection pressure &lt; fracture pressure </a:t>
            </a:r>
            <a:endParaRPr lang="en-US" sz="4600" u="none" strike="noStrike" dirty="0">
              <a:effectLst/>
              <a:latin typeface="Calibri" panose="020F0502020204030204" pitchFamily="34" charset="0"/>
              <a:cs typeface="Calibri" panose="020F0502020204030204" pitchFamily="34" charset="0"/>
            </a:endParaRPr>
          </a:p>
          <a:p>
            <a:pPr marL="685800" indent="-685800" algn="just">
              <a:buFont typeface="Arial" panose="020B0604020202020204" pitchFamily="34" charset="0"/>
              <a:buChar char="•"/>
            </a:pPr>
            <a:r>
              <a:rPr lang="en-US" sz="4600" b="0" i="0" u="none" strike="noStrike" kern="1200" dirty="0">
                <a:solidFill>
                  <a:srgbClr val="000000"/>
                </a:solidFill>
                <a:effectLst/>
                <a:latin typeface="Calibri" panose="020F0502020204030204" pitchFamily="34" charset="0"/>
                <a:cs typeface="Calibri" panose="020F0502020204030204" pitchFamily="34" charset="0"/>
              </a:rPr>
              <a:t>Injectivity index ≥ minimum threshold</a:t>
            </a:r>
            <a:endParaRPr lang="en-US" sz="4600" b="0" i="0" u="none" strike="noStrike" dirty="0">
              <a:effectLst/>
              <a:latin typeface="Arial" panose="020B0604020202020204" pitchFamily="34" charset="0"/>
            </a:endParaRPr>
          </a:p>
          <a:p>
            <a:pPr marL="685800" indent="-685800" algn="just">
              <a:buFont typeface="Arial" panose="020B0604020202020204" pitchFamily="34" charset="0"/>
              <a:buChar char="•"/>
            </a:pPr>
            <a:r>
              <a:rPr lang="en-US" sz="4600" b="0" i="0" u="none" strike="noStrike" kern="1200" dirty="0">
                <a:solidFill>
                  <a:srgbClr val="000000"/>
                </a:solidFill>
                <a:effectLst/>
                <a:latin typeface="Calibri" panose="020F0502020204030204" pitchFamily="34" charset="0"/>
                <a:cs typeface="Calibri" panose="020F0502020204030204" pitchFamily="34" charset="0"/>
              </a:rPr>
              <a:t>Modular microservices architecture</a:t>
            </a:r>
            <a:endParaRPr lang="en-US" sz="4600" b="0" i="0" u="none" strike="noStrike" dirty="0">
              <a:effectLst/>
              <a:latin typeface="Arial" panose="020B0604020202020204" pitchFamily="34" charset="0"/>
            </a:endParaRPr>
          </a:p>
          <a:p>
            <a:pPr marL="685800" indent="-685800" algn="just">
              <a:buFont typeface="Arial" panose="020B0604020202020204" pitchFamily="34" charset="0"/>
              <a:buChar char="•"/>
            </a:pPr>
            <a:r>
              <a:rPr lang="en-US" sz="4600" b="0" i="0" u="none" strike="noStrike" kern="1200" dirty="0">
                <a:solidFill>
                  <a:srgbClr val="000000"/>
                </a:solidFill>
                <a:effectLst/>
                <a:latin typeface="Calibri" panose="020F0502020204030204" pitchFamily="34" charset="0"/>
                <a:cs typeface="Calibri" panose="020F0502020204030204" pitchFamily="34" charset="0"/>
              </a:rPr>
              <a:t>Regulatory update module</a:t>
            </a:r>
          </a:p>
          <a:p>
            <a:pPr marL="685800" indent="-685800" algn="just">
              <a:buFont typeface="Arial" panose="020B0604020202020204" pitchFamily="34" charset="0"/>
              <a:buChar char="•"/>
            </a:pPr>
            <a:r>
              <a:rPr lang="en-US" sz="4600" b="0" i="0" u="none" strike="noStrike" kern="1200" dirty="0">
                <a:solidFill>
                  <a:srgbClr val="000000"/>
                </a:solidFill>
                <a:effectLst/>
                <a:latin typeface="Calibri" panose="020F0502020204030204" pitchFamily="34" charset="0"/>
                <a:cs typeface="Calibri" panose="020F0502020204030204" pitchFamily="34" charset="0"/>
              </a:rPr>
              <a:t>GRSS ≥ 80 for reinjection approval</a:t>
            </a:r>
            <a:endParaRPr lang="en-US" sz="4600" b="0" i="0" u="none" strike="noStrike" dirty="0">
              <a:effectLst/>
              <a:latin typeface="Arial" panose="020B0604020202020204" pitchFamily="34" charset="0"/>
            </a:endParaRPr>
          </a:p>
          <a:p>
            <a:pPr marL="685800" indent="-685800" algn="just">
              <a:buFont typeface="Arial" panose="020B0604020202020204" pitchFamily="34" charset="0"/>
              <a:buChar char="•"/>
            </a:pPr>
            <a:r>
              <a:rPr lang="en-US" sz="4600" b="0" i="0" u="none" strike="noStrike" kern="1200" dirty="0">
                <a:solidFill>
                  <a:srgbClr val="000000"/>
                </a:solidFill>
                <a:effectLst/>
                <a:latin typeface="Calibri" panose="020F0502020204030204" pitchFamily="34" charset="0"/>
                <a:cs typeface="Calibri" panose="020F0502020204030204" pitchFamily="34" charset="0"/>
              </a:rPr>
              <a:t>Mandatory depth for aquifer safety</a:t>
            </a:r>
            <a:endParaRPr lang="en-US" sz="4600" b="0" i="0" u="none" strike="noStrike" dirty="0">
              <a:effectLst/>
              <a:latin typeface="Arial" panose="020B0604020202020204" pitchFamily="34" charset="0"/>
            </a:endParaRPr>
          </a:p>
          <a:p>
            <a:pPr marL="685800" indent="-685800" algn="just">
              <a:buFont typeface="Arial" panose="020B0604020202020204" pitchFamily="34" charset="0"/>
              <a:buChar char="•"/>
            </a:pPr>
            <a:r>
              <a:rPr lang="en-US" sz="4600" b="0" i="0" u="none" strike="noStrike" kern="1200" dirty="0">
                <a:solidFill>
                  <a:srgbClr val="000000"/>
                </a:solidFill>
                <a:effectLst/>
                <a:latin typeface="Calibri" panose="020F0502020204030204" pitchFamily="34" charset="0"/>
                <a:cs typeface="Calibri" panose="020F0502020204030204" pitchFamily="34" charset="0"/>
              </a:rPr>
              <a:t>Use approved treatment chemicals</a:t>
            </a:r>
            <a:endParaRPr lang="en-US" sz="4600" b="0" i="0" u="none" strike="noStrike" dirty="0">
              <a:effectLst/>
              <a:latin typeface="Arial" panose="020B0604020202020204" pitchFamily="34" charset="0"/>
            </a:endParaRPr>
          </a:p>
          <a:p>
            <a:pPr marL="685800" indent="-685800" algn="just">
              <a:buFont typeface="Arial" panose="020B0604020202020204" pitchFamily="34" charset="0"/>
              <a:buChar char="•"/>
            </a:pPr>
            <a:r>
              <a:rPr lang="en-US" sz="4600" b="0" i="0" u="none" strike="noStrike" kern="1200" dirty="0">
                <a:solidFill>
                  <a:srgbClr val="000000"/>
                </a:solidFill>
                <a:effectLst/>
                <a:latin typeface="Calibri" panose="020F0502020204030204" pitchFamily="34" charset="0"/>
                <a:cs typeface="Calibri" panose="020F0502020204030204" pitchFamily="34" charset="0"/>
              </a:rPr>
              <a:t>Restrict hazardous treatments</a:t>
            </a:r>
          </a:p>
          <a:p>
            <a:pPr marL="685800" indent="-68580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p:txBody>
      </p:sp>
      <p:sp>
        <p:nvSpPr>
          <p:cNvPr id="2" name="TextBox 1">
            <a:extLst>
              <a:ext uri="{FF2B5EF4-FFF2-40B4-BE49-F238E27FC236}">
                <a16:creationId xmlns:a16="http://schemas.microsoft.com/office/drawing/2014/main" id="{3455A298-471A-4972-2B1B-E3D340B0321A}"/>
              </a:ext>
            </a:extLst>
          </p:cNvPr>
          <p:cNvSpPr txBox="1"/>
          <p:nvPr/>
        </p:nvSpPr>
        <p:spPr>
          <a:xfrm>
            <a:off x="35706165" y="896185"/>
            <a:ext cx="6741998" cy="2585323"/>
          </a:xfrm>
          <a:prstGeom prst="rect">
            <a:avLst/>
          </a:prstGeom>
          <a:noFill/>
        </p:spPr>
        <p:txBody>
          <a:bodyPr wrap="square" rtlCol="0">
            <a:spAutoFit/>
          </a:bodyPr>
          <a:lstStyle/>
          <a:p>
            <a:pPr algn="ctr"/>
            <a:r>
              <a:rPr lang="en-US" sz="5400" b="1" dirty="0">
                <a:solidFill>
                  <a:srgbClr val="02616D"/>
                </a:solidFill>
              </a:rPr>
              <a:t>INSERT HERE The Multi-Disciplinary Strength  logo</a:t>
            </a:r>
          </a:p>
        </p:txBody>
      </p:sp>
      <p:sp>
        <p:nvSpPr>
          <p:cNvPr id="24" name="Rectangle 10">
            <a:extLst>
              <a:ext uri="{FF2B5EF4-FFF2-40B4-BE49-F238E27FC236}">
                <a16:creationId xmlns:a16="http://schemas.microsoft.com/office/drawing/2014/main" id="{85C82996-0C57-7F42-8206-652FC7EE243D}"/>
              </a:ext>
            </a:extLst>
          </p:cNvPr>
          <p:cNvSpPr>
            <a:spLocks noChangeArrowheads="1"/>
          </p:cNvSpPr>
          <p:nvPr/>
        </p:nvSpPr>
        <p:spPr bwMode="auto">
          <a:xfrm>
            <a:off x="731520" y="17367772"/>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Specifications</a:t>
            </a:r>
          </a:p>
        </p:txBody>
      </p:sp>
      <p:sp>
        <p:nvSpPr>
          <p:cNvPr id="25" name="TextBox 19">
            <a:extLst>
              <a:ext uri="{FF2B5EF4-FFF2-40B4-BE49-F238E27FC236}">
                <a16:creationId xmlns:a16="http://schemas.microsoft.com/office/drawing/2014/main" id="{C3B6C225-A460-F74D-A717-B0A3565EE934}"/>
              </a:ext>
            </a:extLst>
          </p:cNvPr>
          <p:cNvSpPr txBox="1">
            <a:spLocks noChangeArrowheads="1"/>
          </p:cNvSpPr>
          <p:nvPr/>
        </p:nvSpPr>
        <p:spPr bwMode="auto">
          <a:xfrm>
            <a:off x="989507" y="18772853"/>
            <a:ext cx="9875519" cy="999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Water quality within defined ranges</a:t>
            </a: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Dataset size ≥ 2000 samples</a:t>
            </a:r>
            <a:endParaRPr lang="en-US" sz="4600" u="none" strike="noStrike" dirty="0">
              <a:effectLst/>
              <a:latin typeface="Calibri" panose="020F0502020204030204" pitchFamily="34" charset="0"/>
              <a:cs typeface="Calibri" panose="020F0502020204030204" pitchFamily="34" charset="0"/>
            </a:endParaRP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Output clear decision summary</a:t>
            </a:r>
            <a:endParaRPr lang="en-US" sz="4600" u="none" strike="noStrike" dirty="0">
              <a:effectLst/>
              <a:latin typeface="Calibri" panose="020F0502020204030204" pitchFamily="34" charset="0"/>
              <a:cs typeface="Calibri" panose="020F0502020204030204" pitchFamily="34" charset="0"/>
            </a:endParaRP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Monthly system updates </a:t>
            </a: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Geological features database</a:t>
            </a:r>
            <a:endParaRPr lang="en-US" sz="4600" u="none" strike="noStrike" dirty="0">
              <a:effectLst/>
              <a:latin typeface="Calibri" panose="020F0502020204030204" pitchFamily="34" charset="0"/>
              <a:cs typeface="Calibri" panose="020F0502020204030204" pitchFamily="34" charset="0"/>
            </a:endParaRP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100% decision coverage for all cases</a:t>
            </a:r>
            <a:endParaRPr lang="en-US" sz="4600" u="none" strike="noStrike" dirty="0">
              <a:effectLst/>
              <a:latin typeface="Calibri" panose="020F0502020204030204" pitchFamily="34" charset="0"/>
              <a:cs typeface="Calibri" panose="020F0502020204030204" pitchFamily="34" charset="0"/>
            </a:endParaRP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Chemicals–rock evaluation</a:t>
            </a:r>
            <a:endParaRPr lang="en-US" sz="4600" u="none" strike="noStrike" dirty="0">
              <a:effectLst/>
              <a:latin typeface="Calibri" panose="020F0502020204030204" pitchFamily="34" charset="0"/>
              <a:cs typeface="Calibri" panose="020F0502020204030204" pitchFamily="34" charset="0"/>
            </a:endParaRP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At least one feasible treatment option </a:t>
            </a: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GIS-based visualization of suitable zones</a:t>
            </a:r>
            <a:endParaRPr lang="en-US" sz="4600" u="none" strike="noStrike" dirty="0">
              <a:effectLst/>
              <a:latin typeface="Calibri" panose="020F0502020204030204" pitchFamily="34" charset="0"/>
              <a:cs typeface="Calibri" panose="020F0502020204030204" pitchFamily="34" charset="0"/>
            </a:endParaRP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Apply safety margins </a:t>
            </a: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Bilingual system (Arabic &amp; English)</a:t>
            </a:r>
            <a:endParaRPr lang="en-US" sz="4600" u="none" strike="noStrike" dirty="0">
              <a:effectLst/>
              <a:latin typeface="Calibri" panose="020F0502020204030204" pitchFamily="34" charset="0"/>
              <a:cs typeface="Calibri" panose="020F0502020204030204" pitchFamily="34" charset="0"/>
            </a:endParaRPr>
          </a:p>
          <a:p>
            <a:pPr marL="685800" indent="-685800" eaLnBrk="1" hangingPunct="1">
              <a:buFont typeface="Arial" panose="020B0604020202020204" pitchFamily="34" charset="0"/>
              <a:buChar char="•"/>
            </a:pPr>
            <a:r>
              <a:rPr lang="en-US" sz="4600" u="none" strike="noStrike" kern="1200" dirty="0">
                <a:solidFill>
                  <a:srgbClr val="000000"/>
                </a:solidFill>
                <a:effectLst/>
                <a:latin typeface="Calibri" panose="020F0502020204030204" pitchFamily="34" charset="0"/>
                <a:cs typeface="Calibri" panose="020F0502020204030204" pitchFamily="34" charset="0"/>
              </a:rPr>
              <a:t>Fast response time (&lt; 0.5 sec)</a:t>
            </a:r>
            <a:endParaRPr lang="en-US" sz="4600" u="none" strike="noStrike" dirty="0">
              <a:effectLst/>
              <a:latin typeface="Calibri" panose="020F0502020204030204" pitchFamily="34" charset="0"/>
              <a:cs typeface="Calibri" panose="020F0502020204030204" pitchFamily="34" charset="0"/>
            </a:endParaRPr>
          </a:p>
          <a:p>
            <a:pPr marR="0" rtl="0" eaLnBrk="1" fontAlgn="auto" latinLnBrk="0" hangingPunct="1"/>
            <a:r>
              <a:rPr lang="en-US" sz="4600" dirty="0">
                <a:solidFill>
                  <a:srgbClr val="000000"/>
                </a:solidFill>
                <a:latin typeface="Calibri" panose="020F0502020204030204" pitchFamily="34" charset="0"/>
                <a:cs typeface="Calibri" panose="020F0502020204030204" pitchFamily="34" charset="0"/>
              </a:rPr>
              <a:t> </a:t>
            </a:r>
            <a:endParaRPr lang="en-US" sz="4600" b="0" i="0" u="none" strike="noStrike" kern="1200" dirty="0">
              <a:solidFill>
                <a:srgbClr val="000000"/>
              </a:solidFill>
              <a:effectLst/>
              <a:latin typeface="Calibri" panose="020F0502020204030204" pitchFamily="34" charset="0"/>
              <a:cs typeface="Calibri" panose="020F0502020204030204" pitchFamily="34" charset="0"/>
            </a:endParaRPr>
          </a:p>
        </p:txBody>
      </p:sp>
      <p:sp>
        <p:nvSpPr>
          <p:cNvPr id="26" name="Rectangle 10">
            <a:extLst>
              <a:ext uri="{FF2B5EF4-FFF2-40B4-BE49-F238E27FC236}">
                <a16:creationId xmlns:a16="http://schemas.microsoft.com/office/drawing/2014/main" id="{E582174D-3D01-2D44-B010-3E3006841972}"/>
              </a:ext>
            </a:extLst>
          </p:cNvPr>
          <p:cNvSpPr>
            <a:spLocks noChangeArrowheads="1"/>
          </p:cNvSpPr>
          <p:nvPr/>
        </p:nvSpPr>
        <p:spPr bwMode="auto">
          <a:xfrm>
            <a:off x="11597089" y="17367772"/>
            <a:ext cx="19240499"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Testing &amp; Validation</a:t>
            </a:r>
          </a:p>
        </p:txBody>
      </p:sp>
      <p:pic>
        <p:nvPicPr>
          <p:cNvPr id="27" name="Picture 26" descr="A comparison of a graph and a diagram&#10;&#10;Description automatically generated">
            <a:extLst>
              <a:ext uri="{FF2B5EF4-FFF2-40B4-BE49-F238E27FC236}">
                <a16:creationId xmlns:a16="http://schemas.microsoft.com/office/drawing/2014/main" id="{A0349EAC-E5A2-6F4D-A75F-9F44AA42B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852" y="18767773"/>
            <a:ext cx="11296176" cy="9150002"/>
          </a:xfrm>
          <a:prstGeom prst="rect">
            <a:avLst/>
          </a:prstGeom>
        </p:spPr>
      </p:pic>
      <p:sp>
        <p:nvSpPr>
          <p:cNvPr id="36" name="Rectangle 10">
            <a:extLst>
              <a:ext uri="{FF2B5EF4-FFF2-40B4-BE49-F238E27FC236}">
                <a16:creationId xmlns:a16="http://schemas.microsoft.com/office/drawing/2014/main" id="{C4F2C4E2-0B94-A345-8905-9A59D7EA3B1A}"/>
              </a:ext>
            </a:extLst>
          </p:cNvPr>
          <p:cNvSpPr>
            <a:spLocks noChangeArrowheads="1"/>
          </p:cNvSpPr>
          <p:nvPr/>
        </p:nvSpPr>
        <p:spPr bwMode="auto">
          <a:xfrm>
            <a:off x="31827637" y="1739040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a:t>
            </a:r>
          </a:p>
        </p:txBody>
      </p:sp>
      <p:pic>
        <p:nvPicPr>
          <p:cNvPr id="37" name="Picture 36" descr="A screenshot of a graph&#10;&#10;Description automatically generated">
            <a:extLst>
              <a:ext uri="{FF2B5EF4-FFF2-40B4-BE49-F238E27FC236}">
                <a16:creationId xmlns:a16="http://schemas.microsoft.com/office/drawing/2014/main" id="{A7BA5FE1-BCCB-074A-819A-7978B4A4B1FC}"/>
              </a:ext>
            </a:extLst>
          </p:cNvPr>
          <p:cNvPicPr>
            <a:picLocks noChangeAspect="1"/>
          </p:cNvPicPr>
          <p:nvPr/>
        </p:nvPicPr>
        <p:blipFill>
          <a:blip r:embed="rId4">
            <a:extLst>
              <a:ext uri="{28A0092B-C50C-407E-A947-70E740481C1C}">
                <a14:useLocalDpi xmlns:a14="http://schemas.microsoft.com/office/drawing/2010/main" val="0"/>
              </a:ext>
            </a:extLst>
          </a:blip>
          <a:srcRect l="57495" t="18474"/>
          <a:stretch>
            <a:fillRect/>
          </a:stretch>
        </p:blipFill>
        <p:spPr>
          <a:xfrm>
            <a:off x="22097028" y="18767773"/>
            <a:ext cx="9736016" cy="9172213"/>
          </a:xfrm>
          <a:prstGeom prst="rect">
            <a:avLst/>
          </a:prstGeom>
        </p:spPr>
      </p:pic>
      <p:pic>
        <p:nvPicPr>
          <p:cNvPr id="39" name="Picture 38">
            <a:extLst>
              <a:ext uri="{FF2B5EF4-FFF2-40B4-BE49-F238E27FC236}">
                <a16:creationId xmlns:a16="http://schemas.microsoft.com/office/drawing/2014/main" id="{CF99840B-413E-014B-A1DF-5D6C79404997}"/>
              </a:ext>
            </a:extLst>
          </p:cNvPr>
          <p:cNvPicPr>
            <a:picLocks noChangeAspect="1"/>
          </p:cNvPicPr>
          <p:nvPr/>
        </p:nvPicPr>
        <p:blipFill>
          <a:blip r:embed="rId5">
            <a:extLst>
              <a:ext uri="{28A0092B-C50C-407E-A947-70E740481C1C}">
                <a14:useLocalDpi xmlns:a14="http://schemas.microsoft.com/office/drawing/2010/main" val="0"/>
              </a:ext>
            </a:extLst>
          </a:blip>
          <a:srcRect l="26672" t="30014" r="26131" b="28646"/>
          <a:stretch>
            <a:fillRect/>
          </a:stretch>
        </p:blipFill>
        <p:spPr>
          <a:xfrm>
            <a:off x="11313936" y="7757897"/>
            <a:ext cx="4002264" cy="4402926"/>
          </a:xfrm>
          <a:prstGeom prst="rect">
            <a:avLst/>
          </a:prstGeom>
        </p:spPr>
      </p:pic>
      <p:sp>
        <p:nvSpPr>
          <p:cNvPr id="40" name="TextBox 39">
            <a:extLst>
              <a:ext uri="{FF2B5EF4-FFF2-40B4-BE49-F238E27FC236}">
                <a16:creationId xmlns:a16="http://schemas.microsoft.com/office/drawing/2014/main" id="{FBFB1822-9B42-F94C-8693-CE664F41ADA9}"/>
              </a:ext>
            </a:extLst>
          </p:cNvPr>
          <p:cNvSpPr txBox="1"/>
          <p:nvPr/>
        </p:nvSpPr>
        <p:spPr>
          <a:xfrm>
            <a:off x="15316200" y="7821172"/>
            <a:ext cx="5901139" cy="4339650"/>
          </a:xfrm>
          <a:prstGeom prst="rect">
            <a:avLst/>
          </a:prstGeom>
          <a:noFill/>
        </p:spPr>
        <p:txBody>
          <a:bodyPr wrap="square">
            <a:spAutoFit/>
          </a:bodyPr>
          <a:lstStyle/>
          <a:p>
            <a:r>
              <a:rPr lang="en-US" sz="4600" dirty="0">
                <a:solidFill>
                  <a:srgbClr val="0070C0"/>
                </a:solidFill>
                <a:latin typeface="Calibri" panose="020F0502020204030204" pitchFamily="34" charset="0"/>
                <a:cs typeface="Calibri" panose="020F0502020204030204" pitchFamily="34" charset="0"/>
              </a:rPr>
              <a:t>Petroleum Engineering:</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Injection Pressure</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Injection Rate</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MAIP</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Water Rate</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Water Cut</a:t>
            </a:r>
          </a:p>
        </p:txBody>
      </p:sp>
      <p:pic>
        <p:nvPicPr>
          <p:cNvPr id="41" name="Picture 40">
            <a:extLst>
              <a:ext uri="{FF2B5EF4-FFF2-40B4-BE49-F238E27FC236}">
                <a16:creationId xmlns:a16="http://schemas.microsoft.com/office/drawing/2014/main" id="{1883B76C-9548-B541-8B1A-910FC447868A}"/>
              </a:ext>
            </a:extLst>
          </p:cNvPr>
          <p:cNvPicPr>
            <a:picLocks noChangeAspect="1"/>
          </p:cNvPicPr>
          <p:nvPr/>
        </p:nvPicPr>
        <p:blipFill>
          <a:blip r:embed="rId6">
            <a:extLst>
              <a:ext uri="{28A0092B-C50C-407E-A947-70E740481C1C}">
                <a14:useLocalDpi xmlns:a14="http://schemas.microsoft.com/office/drawing/2010/main" val="0"/>
              </a:ext>
            </a:extLst>
          </a:blip>
          <a:srcRect l="27616" t="33362" r="25865" b="25626"/>
          <a:stretch>
            <a:fillRect/>
          </a:stretch>
        </p:blipFill>
        <p:spPr>
          <a:xfrm>
            <a:off x="11313936" y="12242367"/>
            <a:ext cx="4002264" cy="4123119"/>
          </a:xfrm>
          <a:prstGeom prst="rect">
            <a:avLst/>
          </a:prstGeom>
        </p:spPr>
      </p:pic>
      <p:pic>
        <p:nvPicPr>
          <p:cNvPr id="42" name="Picture 41">
            <a:extLst>
              <a:ext uri="{FF2B5EF4-FFF2-40B4-BE49-F238E27FC236}">
                <a16:creationId xmlns:a16="http://schemas.microsoft.com/office/drawing/2014/main" id="{CE8D0C23-39FA-3148-803C-5EFA9A8A3B05}"/>
              </a:ext>
            </a:extLst>
          </p:cNvPr>
          <p:cNvPicPr>
            <a:picLocks noChangeAspect="1"/>
          </p:cNvPicPr>
          <p:nvPr/>
        </p:nvPicPr>
        <p:blipFill>
          <a:blip r:embed="rId7">
            <a:extLst>
              <a:ext uri="{28A0092B-C50C-407E-A947-70E740481C1C}">
                <a14:useLocalDpi xmlns:a14="http://schemas.microsoft.com/office/drawing/2010/main" val="0"/>
              </a:ext>
            </a:extLst>
          </a:blip>
          <a:srcRect l="25947" t="16903" r="24802" b="20861"/>
          <a:stretch>
            <a:fillRect/>
          </a:stretch>
        </p:blipFill>
        <p:spPr>
          <a:xfrm>
            <a:off x="21132014" y="7821172"/>
            <a:ext cx="4990909" cy="4484471"/>
          </a:xfrm>
          <a:prstGeom prst="rect">
            <a:avLst/>
          </a:prstGeom>
        </p:spPr>
      </p:pic>
      <p:sp>
        <p:nvSpPr>
          <p:cNvPr id="43" name="TextBox 42">
            <a:extLst>
              <a:ext uri="{FF2B5EF4-FFF2-40B4-BE49-F238E27FC236}">
                <a16:creationId xmlns:a16="http://schemas.microsoft.com/office/drawing/2014/main" id="{CE8BB028-66A6-114F-963A-5B88325C275B}"/>
              </a:ext>
            </a:extLst>
          </p:cNvPr>
          <p:cNvSpPr txBox="1"/>
          <p:nvPr/>
        </p:nvSpPr>
        <p:spPr>
          <a:xfrm>
            <a:off x="26474924" y="7840619"/>
            <a:ext cx="5482861" cy="4339650"/>
          </a:xfrm>
          <a:prstGeom prst="rect">
            <a:avLst/>
          </a:prstGeom>
          <a:noFill/>
        </p:spPr>
        <p:txBody>
          <a:bodyPr wrap="square">
            <a:spAutoFit/>
          </a:bodyPr>
          <a:lstStyle/>
          <a:p>
            <a:r>
              <a:rPr lang="en-US" sz="4600" dirty="0">
                <a:solidFill>
                  <a:srgbClr val="0070C0"/>
                </a:solidFill>
                <a:latin typeface="Calibri" panose="020F0502020204030204" pitchFamily="34" charset="0"/>
                <a:cs typeface="Calibri" panose="020F0502020204030204" pitchFamily="34" charset="0"/>
              </a:rPr>
              <a:t>Chemical Engineering:</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TDS</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TSS</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Oil in Water</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pH</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Minerals </a:t>
            </a:r>
          </a:p>
        </p:txBody>
      </p:sp>
      <p:sp>
        <p:nvSpPr>
          <p:cNvPr id="44" name="TextBox 43">
            <a:extLst>
              <a:ext uri="{FF2B5EF4-FFF2-40B4-BE49-F238E27FC236}">
                <a16:creationId xmlns:a16="http://schemas.microsoft.com/office/drawing/2014/main" id="{37D3326E-6562-FF44-BF1D-4E106826D4DE}"/>
              </a:ext>
            </a:extLst>
          </p:cNvPr>
          <p:cNvSpPr txBox="1"/>
          <p:nvPr/>
        </p:nvSpPr>
        <p:spPr>
          <a:xfrm>
            <a:off x="15497636" y="12066135"/>
            <a:ext cx="4527724" cy="4339650"/>
          </a:xfrm>
          <a:prstGeom prst="rect">
            <a:avLst/>
          </a:prstGeom>
          <a:noFill/>
        </p:spPr>
        <p:txBody>
          <a:bodyPr wrap="square">
            <a:spAutoFit/>
          </a:bodyPr>
          <a:lstStyle/>
          <a:p>
            <a:r>
              <a:rPr lang="en-US" sz="4600" dirty="0">
                <a:solidFill>
                  <a:srgbClr val="0070C0"/>
                </a:solidFill>
                <a:latin typeface="Calibri" panose="020F0502020204030204" pitchFamily="34" charset="0"/>
                <a:cs typeface="Calibri" panose="020F0502020204030204" pitchFamily="34" charset="0"/>
              </a:rPr>
              <a:t>Geology:</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Lithology</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Prosily</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Permeability</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GRSS</a:t>
            </a:r>
          </a:p>
          <a:p>
            <a:pPr marL="1143000" indent="-1143000">
              <a:buFont typeface="Arial" panose="020B0604020202020204" pitchFamily="34" charset="0"/>
              <a:buChar char="•"/>
            </a:pPr>
            <a:r>
              <a:rPr lang="en-US" sz="4600" dirty="0">
                <a:solidFill>
                  <a:srgbClr val="FF0000"/>
                </a:solidFill>
                <a:latin typeface="Calibri" panose="020F0502020204030204" pitchFamily="34" charset="0"/>
                <a:cs typeface="Calibri" panose="020F0502020204030204" pitchFamily="34" charset="0"/>
              </a:rPr>
              <a:t>Temperature</a:t>
            </a:r>
          </a:p>
        </p:txBody>
      </p:sp>
      <p:pic>
        <p:nvPicPr>
          <p:cNvPr id="45" name="Picture 44">
            <a:extLst>
              <a:ext uri="{FF2B5EF4-FFF2-40B4-BE49-F238E27FC236}">
                <a16:creationId xmlns:a16="http://schemas.microsoft.com/office/drawing/2014/main" id="{AF877596-FD29-5144-B06C-7441E2982B03}"/>
              </a:ext>
            </a:extLst>
          </p:cNvPr>
          <p:cNvPicPr>
            <a:picLocks noChangeAspect="1"/>
          </p:cNvPicPr>
          <p:nvPr/>
        </p:nvPicPr>
        <p:blipFill>
          <a:blip r:embed="rId8"/>
          <a:stretch>
            <a:fillRect/>
          </a:stretch>
        </p:blipFill>
        <p:spPr>
          <a:xfrm>
            <a:off x="20968855" y="12319563"/>
            <a:ext cx="5927924" cy="4922835"/>
          </a:xfrm>
          <a:prstGeom prst="rect">
            <a:avLst/>
          </a:prstGeom>
        </p:spPr>
      </p:pic>
      <p:sp>
        <p:nvSpPr>
          <p:cNvPr id="46" name="TextBox 45">
            <a:extLst>
              <a:ext uri="{FF2B5EF4-FFF2-40B4-BE49-F238E27FC236}">
                <a16:creationId xmlns:a16="http://schemas.microsoft.com/office/drawing/2014/main" id="{30C75707-5B69-4244-A6AC-46D0EEF38A17}"/>
              </a:ext>
            </a:extLst>
          </p:cNvPr>
          <p:cNvSpPr txBox="1"/>
          <p:nvPr/>
        </p:nvSpPr>
        <p:spPr>
          <a:xfrm>
            <a:off x="27229577" y="13296884"/>
            <a:ext cx="5148783" cy="2923877"/>
          </a:xfrm>
          <a:prstGeom prst="rect">
            <a:avLst/>
          </a:prstGeom>
          <a:noFill/>
        </p:spPr>
        <p:txBody>
          <a:bodyPr wrap="square">
            <a:spAutoFit/>
          </a:bodyPr>
          <a:lstStyle/>
          <a:p>
            <a:r>
              <a:rPr lang="en-US" sz="4600" dirty="0">
                <a:solidFill>
                  <a:srgbClr val="0070C0"/>
                </a:solidFill>
                <a:latin typeface="Calibri" panose="020F0502020204030204" pitchFamily="34" charset="0"/>
                <a:cs typeface="Calibri" panose="020F0502020204030204" pitchFamily="34" charset="0"/>
              </a:rPr>
              <a:t>Analysis</a:t>
            </a:r>
            <a:r>
              <a:rPr lang="en-US" sz="4600" dirty="0">
                <a:solidFill>
                  <a:srgbClr val="FF0000"/>
                </a:solidFill>
                <a:latin typeface="Calibri" panose="020F0502020204030204" pitchFamily="34" charset="0"/>
                <a:cs typeface="Calibri" panose="020F0502020204030204" pitchFamily="34" charset="0"/>
              </a:rPr>
              <a:t>: Provides deep AI analysis with up to accuracy of %98</a:t>
            </a:r>
          </a:p>
        </p:txBody>
      </p:sp>
      <p:sp>
        <p:nvSpPr>
          <p:cNvPr id="35" name="Card Border 15">
            <a:extLst>
              <a:ext uri="{FF2B5EF4-FFF2-40B4-BE49-F238E27FC236}">
                <a16:creationId xmlns:a16="http://schemas.microsoft.com/office/drawing/2014/main" id="{17681AB1-760B-AA4C-B2C1-30B0543EF52C}"/>
              </a:ext>
            </a:extLst>
          </p:cNvPr>
          <p:cNvSpPr>
            <a:spLocks noRot="1" noChangeAspect="1"/>
          </p:cNvSpPr>
          <p:nvPr/>
        </p:nvSpPr>
        <p:spPr>
          <a:xfrm>
            <a:off x="35963799" y="142728"/>
            <a:ext cx="6126402" cy="4910787"/>
          </a:xfrm>
          <a:prstGeom prst="rect">
            <a:avLst/>
          </a:prstGeom>
          <a:solidFill>
            <a:srgbClr val="FFFFFF"/>
          </a:solidFill>
          <a:ln w="12700">
            <a:solidFill>
              <a:srgbClr val="FFFFFF"/>
            </a:solidFill>
          </a:ln>
        </p:spPr>
        <p:txBody>
          <a:bodyPr/>
          <a:lstStyle/>
          <a:p>
            <a:endParaRPr lang="en-US"/>
          </a:p>
        </p:txBody>
      </p:sp>
      <p:grpSp>
        <p:nvGrpSpPr>
          <p:cNvPr id="62" name="Export Card 15">
            <a:extLst>
              <a:ext uri="{FF2B5EF4-FFF2-40B4-BE49-F238E27FC236}">
                <a16:creationId xmlns:a16="http://schemas.microsoft.com/office/drawing/2014/main" id="{4BE35EB1-8574-E14E-864A-E6A02ED8AA1C}"/>
              </a:ext>
            </a:extLst>
          </p:cNvPr>
          <p:cNvGrpSpPr/>
          <p:nvPr/>
        </p:nvGrpSpPr>
        <p:grpSpPr>
          <a:xfrm>
            <a:off x="35706165" y="487084"/>
            <a:ext cx="6126402" cy="4910787"/>
            <a:chOff x="1073241" y="16481888"/>
            <a:chExt cx="6126402" cy="4910787"/>
          </a:xfrm>
        </p:grpSpPr>
        <p:sp>
          <p:nvSpPr>
            <p:cNvPr id="63" name="Card Border 15">
              <a:extLst>
                <a:ext uri="{FF2B5EF4-FFF2-40B4-BE49-F238E27FC236}">
                  <a16:creationId xmlns:a16="http://schemas.microsoft.com/office/drawing/2014/main" id="{E7AA98BB-2F1C-494F-ACE1-0916F8B141D7}"/>
                </a:ext>
              </a:extLst>
            </p:cNvPr>
            <p:cNvSpPr>
              <a:spLocks noRot="1" noChangeAspect="1"/>
            </p:cNvSpPr>
            <p:nvPr/>
          </p:nvSpPr>
          <p:spPr>
            <a:xfrm>
              <a:off x="1073241" y="16481888"/>
              <a:ext cx="6126402" cy="4910787"/>
            </a:xfrm>
            <a:prstGeom prst="rect">
              <a:avLst/>
            </a:prstGeom>
            <a:solidFill>
              <a:srgbClr val="FFFFFF"/>
            </a:solidFill>
            <a:ln w="12700">
              <a:solidFill>
                <a:srgbClr val="FFFFFF"/>
              </a:solidFill>
            </a:ln>
          </p:spPr>
          <p:txBody>
            <a:bodyPr/>
            <a:lstStyle/>
            <a:p>
              <a:endParaRPr lang="en-US"/>
            </a:p>
          </p:txBody>
        </p:sp>
        <p:sp>
          <p:nvSpPr>
            <p:cNvPr id="64" name="TextBox 63">
              <a:extLst>
                <a:ext uri="{FF2B5EF4-FFF2-40B4-BE49-F238E27FC236}">
                  <a16:creationId xmlns:a16="http://schemas.microsoft.com/office/drawing/2014/main" id="{61C2D92E-7A3B-F048-A39D-18D00C6EC108}"/>
                </a:ext>
              </a:extLst>
            </p:cNvPr>
            <p:cNvSpPr txBox="1">
              <a:spLocks noMove="1" noResize="1" noTextEdit="1"/>
            </p:cNvSpPr>
            <p:nvPr/>
          </p:nvSpPr>
          <p:spPr>
            <a:xfrm>
              <a:off x="3710923" y="18147542"/>
              <a:ext cx="899605" cy="1785104"/>
            </a:xfrm>
            <a:prstGeom prst="rect">
              <a:avLst/>
            </a:prstGeom>
            <a:solidFill>
              <a:schemeClr val="bg1"/>
            </a:solidFill>
            <a:ln>
              <a:noFill/>
            </a:ln>
          </p:spPr>
          <p:txBody>
            <a:bodyPr wrap="none" rtlCol="0">
              <a:spAutoFit/>
            </a:bodyPr>
            <a:lstStyle/>
            <a:p>
              <a:r>
                <a:rPr lang="en-US" sz="11000" b="1">
                  <a:solidFill>
                    <a:srgbClr val="02616D"/>
                  </a:solidFill>
                  <a:latin typeface="Calibri" panose="020F0502020204030204" pitchFamily="34" charset="0"/>
                  <a:cs typeface="Calibri" panose="020F0502020204030204" pitchFamily="34" charset="0"/>
                </a:rPr>
                <a:t>4</a:t>
              </a:r>
            </a:p>
          </p:txBody>
        </p:sp>
        <p:pic>
          <p:nvPicPr>
            <p:cNvPr id="65" name="Picture Placeholder 504">
              <a:extLst>
                <a:ext uri="{FF2B5EF4-FFF2-40B4-BE49-F238E27FC236}">
                  <a16:creationId xmlns:a16="http://schemas.microsoft.com/office/drawing/2014/main" id="{15F5DB79-D8D0-F54A-B737-F6019BE564D3}"/>
                </a:ext>
              </a:extLst>
            </p:cNvPr>
            <p:cNvPicPr>
              <a:picLocks noGrp="1" noChangeAspect="1"/>
            </p:cNvPicPr>
            <p:nvPr>
              <p:ph type="pic" idx="61"/>
            </p:nvPr>
          </p:nvPicPr>
          <p:blipFill>
            <a:blip r:embed="rId9">
              <a:extLst>
                <a:ext uri="{28A0092B-C50C-407E-A947-70E740481C1C}">
                  <a14:useLocalDpi xmlns:a14="http://schemas.microsoft.com/office/drawing/2010/main" val="0"/>
                </a:ext>
              </a:extLst>
            </a:blip>
            <a:stretch>
              <a:fillRect/>
            </a:stretch>
          </p:blipFill>
          <p:spPr>
            <a:xfrm>
              <a:off x="1576161" y="16822153"/>
              <a:ext cx="1821158" cy="2011680"/>
            </a:xfrm>
          </p:spPr>
        </p:pic>
        <p:pic>
          <p:nvPicPr>
            <p:cNvPr id="66" name="Picture Placeholder 502">
              <a:extLst>
                <a:ext uri="{FF2B5EF4-FFF2-40B4-BE49-F238E27FC236}">
                  <a16:creationId xmlns:a16="http://schemas.microsoft.com/office/drawing/2014/main" id="{ADA9916B-A877-DF41-B7CE-E212D5480994}"/>
                </a:ext>
              </a:extLst>
            </p:cNvPr>
            <p:cNvPicPr>
              <a:picLocks noGrp="1" noChangeAspect="1"/>
            </p:cNvPicPr>
            <p:nvPr>
              <p:ph type="pic" idx="60"/>
            </p:nvPr>
          </p:nvPicPr>
          <p:blipFill>
            <a:blip r:embed="rId10">
              <a:extLst>
                <a:ext uri="{28A0092B-C50C-407E-A947-70E740481C1C}">
                  <a14:useLocalDpi xmlns:a14="http://schemas.microsoft.com/office/drawing/2010/main" val="0"/>
                </a:ext>
              </a:extLst>
            </a:blip>
            <a:stretch>
              <a:fillRect/>
            </a:stretch>
          </p:blipFill>
          <p:spPr>
            <a:xfrm>
              <a:off x="1650222" y="19063145"/>
              <a:ext cx="1828799" cy="2009490"/>
            </a:xfrm>
          </p:spPr>
        </p:pic>
        <p:pic>
          <p:nvPicPr>
            <p:cNvPr id="67" name="Picture Placeholder 508">
              <a:extLst>
                <a:ext uri="{FF2B5EF4-FFF2-40B4-BE49-F238E27FC236}">
                  <a16:creationId xmlns:a16="http://schemas.microsoft.com/office/drawing/2014/main" id="{51A45FC5-4328-0441-8CA4-3C0EE289D4FA}"/>
                </a:ext>
              </a:extLst>
            </p:cNvPr>
            <p:cNvPicPr>
              <a:picLocks noGrp="1" noChangeAspect="1"/>
            </p:cNvPicPr>
            <p:nvPr>
              <p:ph type="pic" idx="62"/>
            </p:nvPr>
          </p:nvPicPr>
          <p:blipFill>
            <a:blip r:embed="rId11">
              <a:extLst>
                <a:ext uri="{28A0092B-C50C-407E-A947-70E740481C1C}">
                  <a14:useLocalDpi xmlns:a14="http://schemas.microsoft.com/office/drawing/2010/main" val="0"/>
                </a:ext>
              </a:extLst>
            </a:blip>
            <a:stretch>
              <a:fillRect/>
            </a:stretch>
          </p:blipFill>
          <p:spPr>
            <a:xfrm>
              <a:off x="4860323" y="19041716"/>
              <a:ext cx="1821713" cy="2009490"/>
            </a:xfrm>
          </p:spPr>
        </p:pic>
        <p:pic>
          <p:nvPicPr>
            <p:cNvPr id="68" name="Picture Placeholder 506">
              <a:extLst>
                <a:ext uri="{FF2B5EF4-FFF2-40B4-BE49-F238E27FC236}">
                  <a16:creationId xmlns:a16="http://schemas.microsoft.com/office/drawing/2014/main" id="{873CEA62-26EE-8C4E-BDDB-0FEFCF4D0CBE}"/>
                </a:ext>
              </a:extLst>
            </p:cNvPr>
            <p:cNvPicPr>
              <a:picLocks noGrp="1" noChangeAspect="1"/>
            </p:cNvPicPr>
            <p:nvPr>
              <p:ph type="pic" idx="63"/>
            </p:nvPr>
          </p:nvPicPr>
          <p:blipFill>
            <a:blip r:embed="rId12">
              <a:extLst>
                <a:ext uri="{28A0092B-C50C-407E-A947-70E740481C1C}">
                  <a14:useLocalDpi xmlns:a14="http://schemas.microsoft.com/office/drawing/2010/main" val="0"/>
                </a:ext>
              </a:extLst>
            </a:blip>
            <a:stretch>
              <a:fillRect/>
            </a:stretch>
          </p:blipFill>
          <p:spPr>
            <a:xfrm>
              <a:off x="4867924" y="16801928"/>
              <a:ext cx="1828799" cy="2009271"/>
            </a:xfrm>
          </p:spPr>
        </p:pic>
      </p:grpSp>
      <p:pic>
        <p:nvPicPr>
          <p:cNvPr id="38" name="Picture Placeholder 508">
            <a:extLst>
              <a:ext uri="{FF2B5EF4-FFF2-40B4-BE49-F238E27FC236}">
                <a16:creationId xmlns:a16="http://schemas.microsoft.com/office/drawing/2014/main" id="{F8AC525F-0215-DD4B-AACF-1FBD989267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03001" y="3361470"/>
            <a:ext cx="1821713" cy="2009490"/>
          </a:xfrm>
          <a:prstGeom prst="rect">
            <a:avLst/>
          </a:prstGeom>
        </p:spPr>
      </p:pic>
      <p:pic>
        <p:nvPicPr>
          <p:cNvPr id="47" name="Picture Placeholder 502">
            <a:extLst>
              <a:ext uri="{FF2B5EF4-FFF2-40B4-BE49-F238E27FC236}">
                <a16:creationId xmlns:a16="http://schemas.microsoft.com/office/drawing/2014/main" id="{31DCC241-BB85-864D-9BF9-B04E496F5D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33351" y="3361470"/>
            <a:ext cx="1828799" cy="2009490"/>
          </a:xfrm>
          <a:prstGeom prst="rect">
            <a:avLst/>
          </a:prstGeom>
        </p:spPr>
      </p:pic>
      <p:pic>
        <p:nvPicPr>
          <p:cNvPr id="48" name="Picture Placeholder 506">
            <a:extLst>
              <a:ext uri="{FF2B5EF4-FFF2-40B4-BE49-F238E27FC236}">
                <a16:creationId xmlns:a16="http://schemas.microsoft.com/office/drawing/2014/main" id="{79D6577E-5E91-2C44-88A3-91D9869DEA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48574" y="588492"/>
            <a:ext cx="1828799" cy="2009271"/>
          </a:xfrm>
          <a:prstGeom prst="rect">
            <a:avLst/>
          </a:prstGeom>
        </p:spPr>
      </p:pic>
      <p:pic>
        <p:nvPicPr>
          <p:cNvPr id="49" name="Picture Placeholder 504">
            <a:extLst>
              <a:ext uri="{FF2B5EF4-FFF2-40B4-BE49-F238E27FC236}">
                <a16:creationId xmlns:a16="http://schemas.microsoft.com/office/drawing/2014/main" id="{456D5140-C413-B644-AB19-D19CD68B52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56202" y="828620"/>
            <a:ext cx="1821158" cy="2011680"/>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452A88FB-3F8E-4F37-B55A-C7ED89BDBE16}"/>
</file>

<file path=customXml/itemProps2.xml><?xml version="1.0" encoding="utf-8"?>
<ds:datastoreItem xmlns:ds="http://schemas.openxmlformats.org/officeDocument/2006/customXml" ds:itemID="{7071A567-8CE2-4351-BD90-F84C08C7A4CD}"/>
</file>

<file path=customXml/itemProps3.xml><?xml version="1.0" encoding="utf-8"?>
<ds:datastoreItem xmlns:ds="http://schemas.openxmlformats.org/officeDocument/2006/customXml" ds:itemID="{07D7BC8B-B7FC-4D54-80F5-727E59E3D169}"/>
</file>

<file path=docProps/app.xml><?xml version="1.0" encoding="utf-8"?>
<Properties xmlns="http://schemas.openxmlformats.org/officeDocument/2006/extended-properties" xmlns:vt="http://schemas.openxmlformats.org/officeDocument/2006/docPropsVTypes">
  <Template>Office Theme</Template>
  <TotalTime>285</TotalTime>
  <Words>343</Words>
  <Application>Microsoft Macintosh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FAHAD HOMOUD ALQAHTANI</cp:lastModifiedBy>
  <cp:revision>45</cp:revision>
  <dcterms:created xsi:type="dcterms:W3CDTF">2025-04-20T10:29:18Z</dcterms:created>
  <dcterms:modified xsi:type="dcterms:W3CDTF">2026-04-23T20:10:26Z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