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24" d="100"/>
          <a:sy n="24" d="100"/>
        </p:scale>
        <p:origin x="14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600" b="1" dirty="0">
                <a:solidFill>
                  <a:srgbClr val="C5E0B3"/>
                </a:solidFill>
                <a:latin typeface="Calibri" panose="020F0502020204030204" pitchFamily="34" charset="0"/>
              </a:rPr>
              <a:t>Produced Water Desalination and Treatment System for Oilfield Applications</a:t>
            </a:r>
            <a:endParaRPr lang="en-US" sz="9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5248258" y="3070644"/>
            <a:ext cx="30217153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Abdullah Al-Harbi (PETE), Abdulrahman Alfawaz (PETE), Omar Almutairi (CHE), Abdulaziz Alzahrani (CHE), Homoud Al-Kuthamy (CE).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Murtada Al-Jawad.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M077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753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/>
              <a:t>Problem:</a:t>
            </a:r>
            <a:r>
              <a:rPr lang="ar-SA" sz="4400" b="1" dirty="0"/>
              <a:t> </a:t>
            </a:r>
            <a:r>
              <a:rPr lang="en-US" sz="4400" dirty="0"/>
              <a:t>Produced water disposal is costly and environmentally risky due to high salinity (~15,000 ppm TDS).</a:t>
            </a:r>
            <a:endParaRPr lang="ar-SA" sz="4400" dirty="0"/>
          </a:p>
          <a:p>
            <a:pPr algn="just"/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/>
              <a:t>Objective </a:t>
            </a:r>
            <a:r>
              <a:rPr lang="en-US" sz="4400" dirty="0"/>
              <a:t>Design a portable modular desalination skid for onsite produced water treatment and reuse.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/>
              <a:t>Novelty: </a:t>
            </a:r>
            <a:r>
              <a:rPr lang="en-US" sz="4400" dirty="0"/>
              <a:t>Decentralized treatment eliminates transportation to centralized facilities.</a:t>
            </a: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Problem Statement &amp; Objective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Prototype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Validation and Verification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Conclusion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821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/>
              <a:t>Salinity Test:</a:t>
            </a:r>
            <a:r>
              <a:rPr lang="en-US" sz="4400" dirty="0"/>
              <a:t> </a:t>
            </a:r>
          </a:p>
          <a:p>
            <a:pPr algn="just"/>
            <a:endParaRPr lang="en-US" sz="4400" dirty="0"/>
          </a:p>
          <a:p>
            <a:pPr marL="314960" indent="-314960" algn="ctr">
              <a:buFont typeface="Arial" panose="020B0604020202020204" pitchFamily="34" charset="0"/>
              <a:buChar char="•"/>
            </a:pPr>
            <a:r>
              <a:rPr lang="en-US" sz="4400" dirty="0"/>
              <a:t>15,000ppm→495ppm</a:t>
            </a:r>
            <a:br>
              <a:rPr lang="en-US" sz="4400" dirty="0"/>
            </a:br>
            <a:r>
              <a:rPr lang="en-US" sz="4400" dirty="0"/>
              <a:t>✔ 96.7% Removal</a:t>
            </a:r>
          </a:p>
          <a:p>
            <a:pPr algn="ctr"/>
            <a:endParaRPr lang="ar-SA" sz="4400" b="1" dirty="0">
              <a:latin typeface="Calibri" panose="020F0502020204030204" pitchFamily="34" charset="0"/>
              <a:ea typeface="Open Sans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/>
              <a:t>Load Test:</a:t>
            </a:r>
            <a:r>
              <a:rPr lang="en-US" sz="4400" dirty="0"/>
              <a:t> </a:t>
            </a:r>
          </a:p>
          <a:p>
            <a:pPr algn="just"/>
            <a:r>
              <a:rPr lang="en-US" sz="4400" dirty="0"/>
              <a:t>The skid successfully supported all components with zero deflection.</a:t>
            </a:r>
            <a:endParaRPr lang="ar-SA" sz="4400" dirty="0"/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ar-SA" sz="4400" dirty="0">
              <a:latin typeface="Calibri" panose="020F0502020204030204" pitchFamily="34" charset="0"/>
              <a:ea typeface="Open Sans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/>
              <a:t>Flow Test:</a:t>
            </a:r>
            <a:r>
              <a:rPr lang="en-US" sz="4400" dirty="0"/>
              <a:t> </a:t>
            </a:r>
          </a:p>
          <a:p>
            <a:pPr algn="just"/>
            <a:r>
              <a:rPr lang="en-US" sz="4400" dirty="0"/>
              <a:t>Consistent output of 10 L/</a:t>
            </a:r>
            <a:r>
              <a:rPr lang="en-US" sz="4400" dirty="0" err="1"/>
              <a:t>hr</a:t>
            </a:r>
            <a:r>
              <a:rPr lang="en-US" sz="4400" dirty="0"/>
              <a:t> achieved at 18-bar operating pressure</a:t>
            </a:r>
            <a:endParaRPr lang="en-US" sz="4400" dirty="0">
              <a:latin typeface="Calibri" panose="020F0502020204030204" pitchFamily="34" charset="0"/>
              <a:ea typeface="Open Sans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8737" y="7757896"/>
            <a:ext cx="9875519" cy="753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Portable onsite treatment was successfully demonstrated.</a:t>
            </a:r>
          </a:p>
          <a:p>
            <a:pPr algn="just"/>
            <a:endParaRPr lang="en-US" sz="44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Salinity reduced from 15,000 ppm to 495 ppm.</a:t>
            </a:r>
          </a:p>
          <a:p>
            <a:pPr algn="just"/>
            <a:endParaRPr lang="en-US" sz="44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System achieved 96.7% salt rejection.</a:t>
            </a:r>
          </a:p>
          <a:p>
            <a:pPr algn="just"/>
            <a:endParaRPr lang="en-US" sz="44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 skid meets portability, safety, and efficiency requirements.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5A298-471A-4972-2B1B-E3D340B0321A}"/>
              </a:ext>
            </a:extLst>
          </p:cNvPr>
          <p:cNvSpPr txBox="1"/>
          <p:nvPr/>
        </p:nvSpPr>
        <p:spPr>
          <a:xfrm>
            <a:off x="35706165" y="896185"/>
            <a:ext cx="674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2616D"/>
                </a:solidFill>
              </a:rPr>
              <a:t>INSERT HERE The Multi-Disciplinary Strength  logo</a:t>
            </a:r>
          </a:p>
        </p:txBody>
      </p:sp>
      <p:pic>
        <p:nvPicPr>
          <p:cNvPr id="3" name="Picture 2" descr="s04_card03.png">
            <a:extLst>
              <a:ext uri="{FF2B5EF4-FFF2-40B4-BE49-F238E27FC236}">
                <a16:creationId xmlns:a16="http://schemas.microsoft.com/office/drawing/2014/main" id="{AD9E4AFE-7310-FDEC-1416-207863744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084" y="271116"/>
            <a:ext cx="5852160" cy="4998366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B2457075-A62C-989B-05D4-C5B02EC4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607482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Constraints &amp; All Specifications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5541D-4C2F-CEE7-06C1-A89DC53839D9}"/>
              </a:ext>
            </a:extLst>
          </p:cNvPr>
          <p:cNvSpPr txBox="1"/>
          <p:nvPr/>
        </p:nvSpPr>
        <p:spPr>
          <a:xfrm>
            <a:off x="11313937" y="7479792"/>
            <a:ext cx="10118543" cy="122802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Prototype Overview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prototype uses a BW-2521 reverse osmosis membrane to desalinate produced water (10,000–15,000 ppm TDS).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Main Components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Pretreatment filters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High-pressure pump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RO membrane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Pressure monitoring system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Permeate and brine outlets 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≥95% salt rejection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Operating pressure: ~250 psi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Portable modular skid design</a:t>
            </a:r>
          </a:p>
          <a:p>
            <a:pPr algn="just"/>
            <a:endParaRPr lang="ar-S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451161-E1A6-EB07-3193-A9C19BD44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8770"/>
              </p:ext>
            </p:extLst>
          </p:nvPr>
        </p:nvGraphicFramePr>
        <p:xfrm>
          <a:off x="1046848" y="18153609"/>
          <a:ext cx="9632493" cy="762986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210831">
                  <a:extLst>
                    <a:ext uri="{9D8B030D-6E8A-4147-A177-3AD203B41FA5}">
                      <a16:colId xmlns:a16="http://schemas.microsoft.com/office/drawing/2014/main" val="397420324"/>
                    </a:ext>
                  </a:extLst>
                </a:gridCol>
                <a:gridCol w="3210831">
                  <a:extLst>
                    <a:ext uri="{9D8B030D-6E8A-4147-A177-3AD203B41FA5}">
                      <a16:colId xmlns:a16="http://schemas.microsoft.com/office/drawing/2014/main" val="1013925684"/>
                    </a:ext>
                  </a:extLst>
                </a:gridCol>
                <a:gridCol w="3210831">
                  <a:extLst>
                    <a:ext uri="{9D8B030D-6E8A-4147-A177-3AD203B41FA5}">
                      <a16:colId xmlns:a16="http://schemas.microsoft.com/office/drawing/2014/main" val="352692803"/>
                    </a:ext>
                  </a:extLst>
                </a:gridCol>
              </a:tblGrid>
              <a:tr h="15259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b="1" dirty="0"/>
                        <a:t>Parameter</a:t>
                      </a:r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b="1" dirty="0"/>
                        <a:t>Target</a:t>
                      </a:r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b="1" dirty="0"/>
                        <a:t>Achieved</a:t>
                      </a:r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248445"/>
                  </a:ext>
                </a:extLst>
              </a:tr>
              <a:tr h="7907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b="1" dirty="0"/>
                        <a:t>Weight</a:t>
                      </a:r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/>
                        <a:t>&lt;50 kg</a:t>
                      </a:r>
                      <a:endParaRPr lang="en-US" sz="4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/>
                        <a:t>33 kg</a:t>
                      </a:r>
                      <a:endParaRPr lang="en-US" sz="4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088787"/>
                  </a:ext>
                </a:extLst>
              </a:tr>
              <a:tr h="22611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b="1" dirty="0"/>
                        <a:t>TDS Removal</a:t>
                      </a:r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/>
                        <a:t>&gt;95%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/>
                        <a:t>96.7%</a:t>
                      </a:r>
                      <a:endParaRPr lang="en-US" sz="4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151775"/>
                  </a:ext>
                </a:extLst>
              </a:tr>
              <a:tr h="15259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b="1" dirty="0"/>
                        <a:t>Energy Use</a:t>
                      </a:r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/>
                        <a:t>&lt;1.5 kWh/L</a:t>
                      </a:r>
                      <a:endParaRPr lang="en-US" sz="4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/>
                        <a:t>1.2</a:t>
                      </a:r>
                      <a:endParaRPr lang="en-US" sz="4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858044"/>
                  </a:ext>
                </a:extLst>
              </a:tr>
              <a:tr h="15259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b="1" dirty="0"/>
                        <a:t>Safety Factor</a:t>
                      </a:r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/>
                        <a:t>&gt;1.5</a:t>
                      </a:r>
                      <a:endParaRPr lang="en-US" sz="4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/>
                        <a:t>10.74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520731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0F1339C5-EAD9-1115-B3EA-92D5D0CC7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186" y="15916759"/>
            <a:ext cx="23830577" cy="118962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F4C27E-6858-8413-AF21-53D861A31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00" y="15916759"/>
            <a:ext cx="23283863" cy="1002148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6B8B5A0-D59D-2305-46AF-A51E0D442F32}"/>
              </a:ext>
            </a:extLst>
          </p:cNvPr>
          <p:cNvSpPr/>
          <p:nvPr/>
        </p:nvSpPr>
        <p:spPr>
          <a:xfrm>
            <a:off x="19431307" y="22470023"/>
            <a:ext cx="2359742" cy="1262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8BF936-F36B-CAB9-0199-33A5A81579CE}"/>
              </a:ext>
            </a:extLst>
          </p:cNvPr>
          <p:cNvSpPr/>
          <p:nvPr/>
        </p:nvSpPr>
        <p:spPr>
          <a:xfrm>
            <a:off x="19638376" y="22629469"/>
            <a:ext cx="318766" cy="331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1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9EBF04-9874-EC1E-B26F-0B21FDF5AEA7}"/>
              </a:ext>
            </a:extLst>
          </p:cNvPr>
          <p:cNvCxnSpPr/>
          <p:nvPr/>
        </p:nvCxnSpPr>
        <p:spPr>
          <a:xfrm flipV="1">
            <a:off x="21702537" y="21902332"/>
            <a:ext cx="1371600" cy="6400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30F0EF3-5F2E-B532-350D-48260161CEA9}"/>
              </a:ext>
            </a:extLst>
          </p:cNvPr>
          <p:cNvSpPr txBox="1"/>
          <p:nvPr/>
        </p:nvSpPr>
        <p:spPr>
          <a:xfrm>
            <a:off x="19598842" y="22961372"/>
            <a:ext cx="210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Feed Tank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(Produced Water)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2D38366-7224-DB0B-48C7-E8A825A026EF}"/>
              </a:ext>
            </a:extLst>
          </p:cNvPr>
          <p:cNvSpPr/>
          <p:nvPr/>
        </p:nvSpPr>
        <p:spPr>
          <a:xfrm>
            <a:off x="20802907" y="19155043"/>
            <a:ext cx="2359742" cy="1262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C902E2-A201-DF0F-85E4-30F0AAA83970}"/>
              </a:ext>
            </a:extLst>
          </p:cNvPr>
          <p:cNvSpPr/>
          <p:nvPr/>
        </p:nvSpPr>
        <p:spPr>
          <a:xfrm>
            <a:off x="21009976" y="19314489"/>
            <a:ext cx="318766" cy="331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25030FD-D80E-F5EF-9BD0-9CE43E2F2AA3}"/>
              </a:ext>
            </a:extLst>
          </p:cNvPr>
          <p:cNvCxnSpPr>
            <a:cxnSpLocks/>
          </p:cNvCxnSpPr>
          <p:nvPr/>
        </p:nvCxnSpPr>
        <p:spPr>
          <a:xfrm flipV="1">
            <a:off x="23162649" y="19646392"/>
            <a:ext cx="1638607" cy="32316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57695B8-4E89-62E4-9AFD-FD5D31776AA9}"/>
              </a:ext>
            </a:extLst>
          </p:cNvPr>
          <p:cNvSpPr txBox="1"/>
          <p:nvPr/>
        </p:nvSpPr>
        <p:spPr>
          <a:xfrm>
            <a:off x="20967392" y="19745726"/>
            <a:ext cx="21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Multi Media Filter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43F57C1-E758-360E-F69A-B2CC12008A8F}"/>
              </a:ext>
            </a:extLst>
          </p:cNvPr>
          <p:cNvSpPr/>
          <p:nvPr/>
        </p:nvSpPr>
        <p:spPr>
          <a:xfrm>
            <a:off x="27808120" y="19883878"/>
            <a:ext cx="2359742" cy="1262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41F9B3-4178-A59B-4B8D-DC12AECBF3AC}"/>
              </a:ext>
            </a:extLst>
          </p:cNvPr>
          <p:cNvSpPr/>
          <p:nvPr/>
        </p:nvSpPr>
        <p:spPr>
          <a:xfrm>
            <a:off x="28015189" y="20043324"/>
            <a:ext cx="318766" cy="331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A315C7-9704-CB9E-D6EB-7ECC7DB172D5}"/>
              </a:ext>
            </a:extLst>
          </p:cNvPr>
          <p:cNvCxnSpPr>
            <a:cxnSpLocks/>
          </p:cNvCxnSpPr>
          <p:nvPr/>
        </p:nvCxnSpPr>
        <p:spPr>
          <a:xfrm>
            <a:off x="28974062" y="21146654"/>
            <a:ext cx="13929" cy="9295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E0B3BD5-9A20-EA70-163C-363CE98E7AD3}"/>
              </a:ext>
            </a:extLst>
          </p:cNvPr>
          <p:cNvSpPr txBox="1"/>
          <p:nvPr/>
        </p:nvSpPr>
        <p:spPr>
          <a:xfrm>
            <a:off x="27975655" y="20375227"/>
            <a:ext cx="210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Filter 1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(5 Micron)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994DD79-7942-099F-3A93-74CAE5DED603}"/>
              </a:ext>
            </a:extLst>
          </p:cNvPr>
          <p:cNvSpPr/>
          <p:nvPr/>
        </p:nvSpPr>
        <p:spPr>
          <a:xfrm>
            <a:off x="30911266" y="19883878"/>
            <a:ext cx="2359742" cy="1262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9A9775-2AA4-2EF9-3530-3111EFE456E8}"/>
              </a:ext>
            </a:extLst>
          </p:cNvPr>
          <p:cNvSpPr/>
          <p:nvPr/>
        </p:nvSpPr>
        <p:spPr>
          <a:xfrm>
            <a:off x="31118335" y="20043324"/>
            <a:ext cx="318766" cy="331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9638FC-BF1A-B942-BE6E-F77BAFFED97B}"/>
              </a:ext>
            </a:extLst>
          </p:cNvPr>
          <p:cNvCxnSpPr>
            <a:cxnSpLocks/>
          </p:cNvCxnSpPr>
          <p:nvPr/>
        </p:nvCxnSpPr>
        <p:spPr>
          <a:xfrm>
            <a:off x="32077208" y="21146654"/>
            <a:ext cx="13929" cy="9295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9C30051-0142-AFA5-ABE9-7FD8ECABC21D}"/>
              </a:ext>
            </a:extLst>
          </p:cNvPr>
          <p:cNvSpPr txBox="1"/>
          <p:nvPr/>
        </p:nvSpPr>
        <p:spPr>
          <a:xfrm>
            <a:off x="31078801" y="20375227"/>
            <a:ext cx="210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Activated Carbon Filter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6F0E4FD-143D-0A2A-7EE3-CFAB9543E6E1}"/>
              </a:ext>
            </a:extLst>
          </p:cNvPr>
          <p:cNvSpPr/>
          <p:nvPr/>
        </p:nvSpPr>
        <p:spPr>
          <a:xfrm>
            <a:off x="34233880" y="19883878"/>
            <a:ext cx="2359742" cy="1262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A43452-D093-EA9A-C2FE-ABE6C0F98F99}"/>
              </a:ext>
            </a:extLst>
          </p:cNvPr>
          <p:cNvSpPr/>
          <p:nvPr/>
        </p:nvSpPr>
        <p:spPr>
          <a:xfrm>
            <a:off x="34440949" y="20043324"/>
            <a:ext cx="318766" cy="331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5E79EEF-BB97-98B9-EABE-58ACE8958D70}"/>
              </a:ext>
            </a:extLst>
          </p:cNvPr>
          <p:cNvCxnSpPr>
            <a:cxnSpLocks/>
          </p:cNvCxnSpPr>
          <p:nvPr/>
        </p:nvCxnSpPr>
        <p:spPr>
          <a:xfrm>
            <a:off x="35399822" y="21146654"/>
            <a:ext cx="13929" cy="9295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2FAFE87-61E2-57F6-AF5B-5408C67CE1E9}"/>
              </a:ext>
            </a:extLst>
          </p:cNvPr>
          <p:cNvSpPr txBox="1"/>
          <p:nvPr/>
        </p:nvSpPr>
        <p:spPr>
          <a:xfrm>
            <a:off x="34401415" y="20375227"/>
            <a:ext cx="210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Cartridge Filter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(1 Micron)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A475C90-2AA0-B38A-79C9-85FBC00D25DB}"/>
              </a:ext>
            </a:extLst>
          </p:cNvPr>
          <p:cNvSpPr/>
          <p:nvPr/>
        </p:nvSpPr>
        <p:spPr>
          <a:xfrm>
            <a:off x="36593622" y="24435697"/>
            <a:ext cx="2359742" cy="1262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D135D5-BB92-CED3-BDF1-200838C8009B}"/>
              </a:ext>
            </a:extLst>
          </p:cNvPr>
          <p:cNvSpPr/>
          <p:nvPr/>
        </p:nvSpPr>
        <p:spPr>
          <a:xfrm>
            <a:off x="36800691" y="24595143"/>
            <a:ext cx="318766" cy="331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AD41436-9065-A338-786C-059932F2758D}"/>
              </a:ext>
            </a:extLst>
          </p:cNvPr>
          <p:cNvCxnSpPr>
            <a:cxnSpLocks/>
          </p:cNvCxnSpPr>
          <p:nvPr/>
        </p:nvCxnSpPr>
        <p:spPr>
          <a:xfrm flipV="1">
            <a:off x="37773493" y="22961372"/>
            <a:ext cx="0" cy="14743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B4F038C-6D71-0AC7-88CD-56E707A15F31}"/>
              </a:ext>
            </a:extLst>
          </p:cNvPr>
          <p:cNvSpPr txBox="1"/>
          <p:nvPr/>
        </p:nvSpPr>
        <p:spPr>
          <a:xfrm>
            <a:off x="36960074" y="24595143"/>
            <a:ext cx="210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High Pressure Pump (18bar/260psi)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1AAD03-4582-27B1-689B-AF382914D57C}"/>
              </a:ext>
            </a:extLst>
          </p:cNvPr>
          <p:cNvSpPr/>
          <p:nvPr/>
        </p:nvSpPr>
        <p:spPr>
          <a:xfrm>
            <a:off x="25974213" y="17634696"/>
            <a:ext cx="2359742" cy="1262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5989A42-B89E-0BF5-59B7-822FCE2D2A30}"/>
              </a:ext>
            </a:extLst>
          </p:cNvPr>
          <p:cNvSpPr/>
          <p:nvPr/>
        </p:nvSpPr>
        <p:spPr>
          <a:xfrm>
            <a:off x="26181282" y="17794142"/>
            <a:ext cx="318766" cy="331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6F3D2C8-AF52-C2DB-C45E-6F1DE8E1EBE5}"/>
              </a:ext>
            </a:extLst>
          </p:cNvPr>
          <p:cNvCxnSpPr>
            <a:cxnSpLocks/>
          </p:cNvCxnSpPr>
          <p:nvPr/>
        </p:nvCxnSpPr>
        <p:spPr>
          <a:xfrm>
            <a:off x="27140155" y="18897472"/>
            <a:ext cx="0" cy="37620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F3EAC43-51A5-6A73-FC38-30B6848B5605}"/>
              </a:ext>
            </a:extLst>
          </p:cNvPr>
          <p:cNvSpPr txBox="1"/>
          <p:nvPr/>
        </p:nvSpPr>
        <p:spPr>
          <a:xfrm>
            <a:off x="26141748" y="18126045"/>
            <a:ext cx="210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RO Membrane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(BW-2521)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0C6ED2C-D02E-8AEC-E8A5-855FF7567A1A}"/>
              </a:ext>
            </a:extLst>
          </p:cNvPr>
          <p:cNvSpPr/>
          <p:nvPr/>
        </p:nvSpPr>
        <p:spPr>
          <a:xfrm>
            <a:off x="20954199" y="24543002"/>
            <a:ext cx="2359742" cy="1262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C6939EE-97B3-FDBF-F31D-C86EA1AFEEA4}"/>
              </a:ext>
            </a:extLst>
          </p:cNvPr>
          <p:cNvSpPr/>
          <p:nvPr/>
        </p:nvSpPr>
        <p:spPr>
          <a:xfrm>
            <a:off x="21161268" y="24702448"/>
            <a:ext cx="318766" cy="331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47171E3-C3D3-D7BD-455A-94ADE2EB1293}"/>
              </a:ext>
            </a:extLst>
          </p:cNvPr>
          <p:cNvCxnSpPr/>
          <p:nvPr/>
        </p:nvCxnSpPr>
        <p:spPr>
          <a:xfrm flipV="1">
            <a:off x="23225429" y="23975311"/>
            <a:ext cx="1371600" cy="6400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425D132-D9D4-49CC-AD0A-B90E53B47773}"/>
              </a:ext>
            </a:extLst>
          </p:cNvPr>
          <p:cNvSpPr txBox="1"/>
          <p:nvPr/>
        </p:nvSpPr>
        <p:spPr>
          <a:xfrm>
            <a:off x="21121734" y="24902514"/>
            <a:ext cx="210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Outlet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(Treated Water)</a:t>
            </a: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90E1E4E6-2FAD-4682-AC03-7D314463ACC8}"/>
</file>

<file path=customXml/itemProps2.xml><?xml version="1.0" encoding="utf-8"?>
<ds:datastoreItem xmlns:ds="http://schemas.openxmlformats.org/officeDocument/2006/customXml" ds:itemID="{3125768C-93C7-452D-A248-A5AD4EB4AB64}"/>
</file>

<file path=customXml/itemProps3.xml><?xml version="1.0" encoding="utf-8"?>
<ds:datastoreItem xmlns:ds="http://schemas.openxmlformats.org/officeDocument/2006/customXml" ds:itemID="{339070B9-AA9C-48EB-87AC-B8493FAD23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309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Abdullah Al-Harbi</cp:lastModifiedBy>
  <cp:revision>12</cp:revision>
  <dcterms:created xsi:type="dcterms:W3CDTF">2025-04-20T10:29:18Z</dcterms:created>
  <dcterms:modified xsi:type="dcterms:W3CDTF">2026-05-08T23:42:12Z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