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61"/>
  </p:normalViewPr>
  <p:slideViewPr>
    <p:cSldViewPr snapToGrid="0">
      <p:cViewPr>
        <p:scale>
          <a:sx n="27" d="100"/>
          <a:sy n="27" d="100"/>
        </p:scale>
        <p:origin x="12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465212" y="142728"/>
            <a:ext cx="31530660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DEEPFUSE-CS:  Deep-Learning Counter Stealth via Multi-Sensor FUSION</a:t>
            </a:r>
            <a:endParaRPr lang="en-US" sz="9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688544" y="3311860"/>
            <a:ext cx="26037108" cy="24055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Faisal Alhamdi, Naif Alenazi, Abdullah Alluqmani, Mohammed Bedaiwi, Mohammed Bin Mahfodh, Ibrahim Alowaidi</a:t>
            </a:r>
            <a:b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Dr. Bilal Qureshi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88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 dirty="0">
                <a:solidFill>
                  <a:srgbClr val="02616D"/>
                </a:solidFill>
              </a:rPr>
              <a:t>073</a:t>
            </a:r>
            <a:endParaRPr lang="en-SG" sz="8000" b="1" dirty="0">
              <a:solidFill>
                <a:srgbClr val="02616D"/>
              </a:solidFill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Introduction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5934" y="1373645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Prototype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Achievements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3400" b="1" dirty="0">
                <a:latin typeface="Nunito" panose="00000500000000000000" pitchFamily="2" charset="0"/>
              </a:rPr>
              <a:t>Constraints and Specifications</a:t>
            </a:r>
          </a:p>
        </p:txBody>
      </p:sp>
      <p:pic>
        <p:nvPicPr>
          <p:cNvPr id="3" name="Picture 2" descr="s2_card3.png">
            <a:extLst>
              <a:ext uri="{FF2B5EF4-FFF2-40B4-BE49-F238E27FC236}">
                <a16:creationId xmlns:a16="http://schemas.microsoft.com/office/drawing/2014/main" id="{11808FF0-C283-AE67-F843-B4ABF71D3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5872" y="164426"/>
            <a:ext cx="6182229" cy="5477721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E82DE64A-F2E9-E163-B169-96F87A88E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44" y="17756330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Problem Statement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710AFB7C-9039-CE1D-511F-68EA35E4A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1128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Deliverables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035901C-43E5-A33F-91CA-CDD03E74D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98712" y="6263328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Test and Validation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C462F903-72D3-A132-D37B-84C1DF1C7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9719" y="19234748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Conclusion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3544" y="7456017"/>
            <a:ext cx="9875520" cy="1015897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t"/>
          <a:lstStyle/>
          <a:p>
            <a:pPr algn="just"/>
            <a:r>
              <a:rPr sz="3600" b="0" i="0" dirty="0">
                <a:solidFill>
                  <a:srgbClr val="1C1C1C"/>
                </a:solidFill>
                <a:latin typeface="Calibri"/>
              </a:rPr>
              <a:t>Modern air-space monitoring struggles to detect </a:t>
            </a:r>
            <a:r>
              <a:rPr sz="3600" b="1" i="0" dirty="0">
                <a:solidFill>
                  <a:srgbClr val="003A34"/>
                </a:solidFill>
                <a:latin typeface="Calibri"/>
              </a:rPr>
              <a:t>low-observable (LO) aerial targets</a:t>
            </a:r>
            <a:r>
              <a:rPr sz="3600" b="0" i="0" dirty="0">
                <a:solidFill>
                  <a:srgbClr val="1C1C1C"/>
                </a:solidFill>
                <a:latin typeface="Calibri"/>
              </a:rPr>
              <a:t> using a single sensing modality. Stealth platforms shape their radar cross-section, absorb RF energy, and manage their thermal signature so they fall below fixed detection thresholds.</a:t>
            </a:r>
          </a:p>
          <a:p>
            <a:pPr algn="just"/>
            <a:r>
              <a:rPr sz="3600" b="0" i="0" dirty="0" err="1">
                <a:solidFill>
                  <a:srgbClr val="1C1C1C"/>
                </a:solidFill>
                <a:latin typeface="Calibri"/>
              </a:rPr>
              <a:t>DeepFuse</a:t>
            </a:r>
            <a:r>
              <a:rPr sz="3600" b="0" i="0" dirty="0">
                <a:solidFill>
                  <a:srgbClr val="1C1C1C"/>
                </a:solidFill>
                <a:latin typeface="Calibri"/>
              </a:rPr>
              <a:t>-CS is a multi-sensor edge-based detection system that fuses </a:t>
            </a:r>
            <a:r>
              <a:rPr sz="3600" b="1" i="0" dirty="0">
                <a:solidFill>
                  <a:srgbClr val="003A34"/>
                </a:solidFill>
                <a:latin typeface="Calibri"/>
              </a:rPr>
              <a:t>RF (PCL / SDR), IRST thermal, and motion</a:t>
            </a:r>
            <a:r>
              <a:rPr sz="3600" b="0" i="0" dirty="0">
                <a:solidFill>
                  <a:srgbClr val="1C1C1C"/>
                </a:solidFill>
                <a:latin typeface="Calibri"/>
              </a:rPr>
              <a:t> signals in real time inside a Transformer-based </a:t>
            </a:r>
            <a:r>
              <a:rPr sz="3600" b="1" i="0" dirty="0">
                <a:solidFill>
                  <a:srgbClr val="003A34"/>
                </a:solidFill>
                <a:latin typeface="Calibri"/>
              </a:rPr>
              <a:t>Track-Before-Detect</a:t>
            </a:r>
            <a:r>
              <a:rPr sz="3600" b="0" i="0" dirty="0">
                <a:solidFill>
                  <a:srgbClr val="1C1C1C"/>
                </a:solidFill>
                <a:latin typeface="Calibri"/>
              </a:rPr>
              <a:t> engine that accumulates weak evidence across time and sensors.</a:t>
            </a:r>
            <a:endParaRPr lang="en-US" sz="3600" b="0" i="0" dirty="0">
              <a:solidFill>
                <a:srgbClr val="1C1C1C"/>
              </a:solidFill>
              <a:latin typeface="Calibri"/>
            </a:endParaRPr>
          </a:p>
          <a:p>
            <a:pPr algn="just"/>
            <a:endParaRPr sz="3600" b="0" i="0" dirty="0">
              <a:solidFill>
                <a:srgbClr val="1C1C1C"/>
              </a:solidFill>
              <a:latin typeface="Calibri"/>
            </a:endParaRPr>
          </a:p>
          <a:p>
            <a:pPr algn="just"/>
            <a:r>
              <a:rPr sz="3600" b="0" i="1" dirty="0">
                <a:solidFill>
                  <a:srgbClr val="555555"/>
                </a:solidFill>
                <a:latin typeface="Calibri"/>
              </a:rPr>
              <a:t>Unlike radar-only or camera-only systems, </a:t>
            </a:r>
            <a:r>
              <a:rPr sz="3600" b="0" i="1" dirty="0" err="1">
                <a:solidFill>
                  <a:srgbClr val="555555"/>
                </a:solidFill>
                <a:latin typeface="Calibri"/>
              </a:rPr>
              <a:t>DeepFuse</a:t>
            </a:r>
            <a:r>
              <a:rPr sz="3600" b="0" i="1" dirty="0">
                <a:solidFill>
                  <a:srgbClr val="555555"/>
                </a:solidFill>
                <a:latin typeface="Calibri"/>
              </a:rPr>
              <a:t>-CS performs deterministic, synchronized multi-sensor integration on low-power edge hardware — enabling reliable detection under strict real-time constraints.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69264" y="18973537"/>
            <a:ext cx="9875520" cy="871449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t"/>
          <a:lstStyle/>
          <a:p>
            <a:pPr algn="just"/>
            <a:r>
              <a:rPr sz="3600" b="0" i="1" dirty="0">
                <a:solidFill>
                  <a:srgbClr val="1C1C1C"/>
                </a:solidFill>
                <a:latin typeface="Calibri"/>
              </a:rPr>
              <a:t>Design a research-safe system that reliably detects and tracks low-observable aerial targets under low-SNR conditions, using 100 % unclassified data and COTS hardware only.</a:t>
            </a:r>
          </a:p>
          <a:p>
            <a:pPr algn="just"/>
            <a:r>
              <a:rPr sz="3600" b="1" i="0" dirty="0">
                <a:solidFill>
                  <a:srgbClr val="003A34"/>
                </a:solidFill>
                <a:latin typeface="Calibri"/>
              </a:rPr>
              <a:t>Performance targets</a:t>
            </a:r>
          </a:p>
          <a:p>
            <a:pPr algn="just"/>
            <a:r>
              <a:rPr sz="3600" b="1" i="0" dirty="0">
                <a:solidFill>
                  <a:srgbClr val="C48E2A"/>
                </a:solidFill>
                <a:latin typeface="Calibri"/>
              </a:rPr>
              <a:t>Pd ≥ 0.80  @  FAR ≤ 0.05   over   SNR ∈ [−5, +5] dB</a:t>
            </a:r>
          </a:p>
          <a:p>
            <a:pPr algn="just"/>
            <a:r>
              <a:rPr sz="3600" b="1" i="0" dirty="0">
                <a:solidFill>
                  <a:srgbClr val="C48E2A"/>
                </a:solidFill>
                <a:latin typeface="Calibri"/>
              </a:rPr>
              <a:t>Real-time p99 latency &lt; 100 </a:t>
            </a:r>
            <a:r>
              <a:rPr sz="3600" b="1" i="0" dirty="0" err="1">
                <a:solidFill>
                  <a:srgbClr val="C48E2A"/>
                </a:solidFill>
                <a:latin typeface="Calibri"/>
              </a:rPr>
              <a:t>ms</a:t>
            </a:r>
            <a:r>
              <a:rPr sz="3600" b="1" i="0" dirty="0">
                <a:solidFill>
                  <a:srgbClr val="C48E2A"/>
                </a:solidFill>
                <a:latin typeface="Calibri"/>
              </a:rPr>
              <a:t> per detection cycle</a:t>
            </a:r>
          </a:p>
          <a:p>
            <a:pPr algn="just"/>
            <a:r>
              <a:rPr sz="3600" b="1" i="0" dirty="0">
                <a:solidFill>
                  <a:srgbClr val="C48E2A"/>
                </a:solidFill>
                <a:latin typeface="Calibri"/>
              </a:rPr>
              <a:t>Calibrated confidence: ECE ≤ 0.08 (10-bin)</a:t>
            </a:r>
          </a:p>
          <a:p>
            <a:pPr algn="just"/>
            <a:r>
              <a:rPr sz="3600" b="1" i="0" dirty="0">
                <a:solidFill>
                  <a:srgbClr val="C48E2A"/>
                </a:solidFill>
                <a:latin typeface="Calibri"/>
              </a:rPr>
              <a:t>System availability ≥ 90 % during 1-hour run</a:t>
            </a:r>
          </a:p>
          <a:p>
            <a:pPr algn="just"/>
            <a:r>
              <a:rPr sz="3600" b="1" i="0" dirty="0">
                <a:solidFill>
                  <a:srgbClr val="003A34"/>
                </a:solidFill>
                <a:latin typeface="Calibri"/>
              </a:rPr>
              <a:t>Scope boundaries</a:t>
            </a:r>
          </a:p>
          <a:p>
            <a:pPr algn="just"/>
            <a:r>
              <a:rPr sz="3600" b="0" i="0" dirty="0">
                <a:solidFill>
                  <a:srgbClr val="1C1C1C"/>
                </a:solidFill>
                <a:latin typeface="Calibri"/>
              </a:rPr>
              <a:t>Research, evaluation and training only — no targeting, no engagement, no autonomous decision-making. ITAR / EAR cleared; aligned with KFUPM ethics and Saudi Vision 2030.</a:t>
            </a:r>
          </a:p>
        </p:txBody>
      </p:sp>
      <p:pic>
        <p:nvPicPr>
          <p:cNvPr id="24" name="Picture 23" descr="arch_diagr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3094" y="7427196"/>
            <a:ext cx="9601200" cy="6140500"/>
          </a:xfrm>
          <a:prstGeom prst="rect">
            <a:avLst/>
          </a:prstGeom>
        </p:spPr>
      </p:pic>
      <p:pic>
        <p:nvPicPr>
          <p:cNvPr id="26" name="Picture 25" descr="ai_mode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1148" y="15073846"/>
            <a:ext cx="9601200" cy="61405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1561552" y="7316078"/>
            <a:ext cx="9875520" cy="87003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t"/>
          <a:lstStyle/>
          <a:p>
            <a:pPr algn="just"/>
            <a:r>
              <a:rPr sz="3200" b="1" i="0" dirty="0">
                <a:solidFill>
                  <a:srgbClr val="003A34"/>
                </a:solidFill>
                <a:latin typeface="Calibri"/>
              </a:rPr>
              <a:t>Verification across all 5 disciplines</a:t>
            </a:r>
          </a:p>
          <a:p>
            <a:pPr algn="just"/>
            <a:r>
              <a:rPr sz="3200" b="0" i="0" dirty="0">
                <a:solidFill>
                  <a:srgbClr val="1C1C1C"/>
                </a:solidFill>
                <a:latin typeface="Calibri"/>
              </a:rPr>
              <a:t>• Real-time dashboard streams 5 Hz detections and sensor-health telemetry.</a:t>
            </a:r>
          </a:p>
          <a:p>
            <a:pPr algn="just"/>
            <a:r>
              <a:rPr sz="3200" b="0" i="0" dirty="0">
                <a:solidFill>
                  <a:srgbClr val="1C1C1C"/>
                </a:solidFill>
                <a:latin typeface="Calibri"/>
              </a:rPr>
              <a:t>• Wind-tunnel + outdoor gust test: mount holds alignment to ≤ 1° at 10 m/s.</a:t>
            </a:r>
          </a:p>
          <a:p>
            <a:pPr algn="just"/>
            <a:r>
              <a:rPr sz="3200" b="0" i="0" dirty="0">
                <a:solidFill>
                  <a:srgbClr val="1C1C1C"/>
                </a:solidFill>
                <a:latin typeface="Calibri"/>
              </a:rPr>
              <a:t>• Placement MILP: ≥ 90 % area coverage, ≥ 70 % multi-angle observability.</a:t>
            </a:r>
          </a:p>
          <a:p>
            <a:pPr algn="just"/>
            <a:r>
              <a:rPr sz="3200" b="0" i="0" dirty="0">
                <a:solidFill>
                  <a:srgbClr val="1C1C1C"/>
                </a:solidFill>
                <a:latin typeface="Calibri"/>
              </a:rPr>
              <a:t>• Export-control checklist cleared at every design gate (CDR · PPR · UP2 · FPR).</a:t>
            </a:r>
            <a:endParaRPr lang="en-US" sz="3200" b="0" i="0" dirty="0">
              <a:solidFill>
                <a:srgbClr val="1C1C1C"/>
              </a:solidFill>
              <a:latin typeface="Calibri"/>
            </a:endParaRPr>
          </a:p>
          <a:p>
            <a:pPr algn="just"/>
            <a:endParaRPr lang="en-US" sz="3200" b="0" i="0" dirty="0">
              <a:solidFill>
                <a:srgbClr val="1C1C1C"/>
              </a:solidFill>
              <a:latin typeface="Calibri"/>
            </a:endParaRPr>
          </a:p>
          <a:p>
            <a:pPr algn="just"/>
            <a:r>
              <a:rPr lang="en-US" sz="3200" b="1" dirty="0">
                <a:solidFill>
                  <a:srgbClr val="003A34"/>
                </a:solidFill>
                <a:latin typeface="Calibri"/>
              </a:rPr>
              <a:t>Every specification &amp; constraint — met.</a:t>
            </a:r>
          </a:p>
          <a:p>
            <a:pPr algn="just"/>
            <a:r>
              <a:rPr lang="en-US" sz="3200" dirty="0">
                <a:solidFill>
                  <a:srgbClr val="1C1C1C"/>
                </a:solidFill>
                <a:latin typeface="Calibri"/>
              </a:rPr>
              <a:t>Real-time fusion on the edge: </a:t>
            </a:r>
            <a:r>
              <a:rPr lang="en-US" sz="3200" b="1" dirty="0">
                <a:solidFill>
                  <a:srgbClr val="C48E2A"/>
                </a:solidFill>
                <a:latin typeface="Calibri"/>
              </a:rPr>
              <a:t>p95 latency 10.49 </a:t>
            </a:r>
            <a:r>
              <a:rPr lang="en-US" sz="3200" b="1" dirty="0" err="1">
                <a:solidFill>
                  <a:srgbClr val="C48E2A"/>
                </a:solidFill>
                <a:latin typeface="Calibri"/>
              </a:rPr>
              <a:t>ms</a:t>
            </a:r>
            <a:r>
              <a:rPr lang="en-US" sz="3200" dirty="0">
                <a:solidFill>
                  <a:srgbClr val="1C1C1C"/>
                </a:solidFill>
                <a:latin typeface="Calibri"/>
              </a:rPr>
              <a:t> (10× under the 100 </a:t>
            </a:r>
            <a:r>
              <a:rPr lang="en-US" sz="3200" dirty="0" err="1">
                <a:solidFill>
                  <a:srgbClr val="1C1C1C"/>
                </a:solidFill>
                <a:latin typeface="Calibri"/>
              </a:rPr>
              <a:t>ms</a:t>
            </a:r>
            <a:r>
              <a:rPr lang="en-US" sz="3200" dirty="0">
                <a:solidFill>
                  <a:srgbClr val="1C1C1C"/>
                </a:solidFill>
                <a:latin typeface="Calibri"/>
              </a:rPr>
              <a:t> budget). Synchronized RF + IR ingestion with </a:t>
            </a:r>
            <a:r>
              <a:rPr lang="en-US" sz="3200" b="1" dirty="0">
                <a:solidFill>
                  <a:srgbClr val="C48E2A"/>
                </a:solidFill>
                <a:latin typeface="Calibri"/>
              </a:rPr>
              <a:t>p95 timing skew 13.17 </a:t>
            </a:r>
            <a:r>
              <a:rPr lang="en-US" sz="3200" b="1" dirty="0" err="1">
                <a:solidFill>
                  <a:srgbClr val="C48E2A"/>
                </a:solidFill>
                <a:latin typeface="Calibri"/>
              </a:rPr>
              <a:t>ms</a:t>
            </a:r>
            <a:r>
              <a:rPr lang="en-US" sz="3200" dirty="0">
                <a:solidFill>
                  <a:srgbClr val="1C1C1C"/>
                </a:solidFill>
                <a:latin typeface="Calibri"/>
              </a:rPr>
              <a:t> and drop-rate 10.5 %. Confidence calibrated to </a:t>
            </a:r>
            <a:r>
              <a:rPr lang="en-US" sz="3200" b="1" dirty="0">
                <a:solidFill>
                  <a:srgbClr val="C48E2A"/>
                </a:solidFill>
                <a:latin typeface="Calibri"/>
              </a:rPr>
              <a:t>ECE = 0.0166</a:t>
            </a:r>
            <a:r>
              <a:rPr lang="en-US" sz="3200" dirty="0">
                <a:solidFill>
                  <a:srgbClr val="1C1C1C"/>
                </a:solidFill>
                <a:latin typeface="Calibri"/>
              </a:rPr>
              <a:t> — well below the 0.08 ceiling. Detection performance </a:t>
            </a:r>
            <a:r>
              <a:rPr lang="en-US" sz="3200" b="1" dirty="0">
                <a:solidFill>
                  <a:srgbClr val="C48E2A"/>
                </a:solidFill>
                <a:latin typeface="Calibri"/>
              </a:rPr>
              <a:t>Pd ≥ 0.80 / FAR ≤ 0.05</a:t>
            </a:r>
            <a:r>
              <a:rPr lang="en-US" sz="3200" dirty="0">
                <a:solidFill>
                  <a:srgbClr val="1C1C1C"/>
                </a:solidFill>
                <a:latin typeface="Calibri"/>
              </a:rPr>
              <a:t> across SNR −5…+5 </a:t>
            </a:r>
            <a:r>
              <a:rPr lang="en-US" sz="3200" dirty="0" err="1">
                <a:solidFill>
                  <a:srgbClr val="1C1C1C"/>
                </a:solidFill>
                <a:latin typeface="Calibri"/>
              </a:rPr>
              <a:t>dB.</a:t>
            </a:r>
            <a:endParaRPr lang="en-US" sz="3200" dirty="0">
              <a:solidFill>
                <a:srgbClr val="1C1C1C"/>
              </a:solidFill>
              <a:latin typeface="Calibri"/>
            </a:endParaRPr>
          </a:p>
          <a:p>
            <a:pPr algn="l"/>
            <a:endParaRPr sz="1600" b="0" i="0" dirty="0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095440" y="7456017"/>
            <a:ext cx="9875520" cy="502920"/>
          </a:xfrm>
          <a:prstGeom prst="rect">
            <a:avLst/>
          </a:prstGeom>
          <a:solidFill>
            <a:srgbClr val="4A90E2"/>
          </a:solidFill>
          <a:ln>
            <a:solidFill>
              <a:srgbClr val="4A90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41" name="Rectangle 40"/>
          <p:cNvSpPr/>
          <p:nvPr/>
        </p:nvSpPr>
        <p:spPr>
          <a:xfrm>
            <a:off x="32095440" y="7456017"/>
            <a:ext cx="1371600" cy="502920"/>
          </a:xfrm>
          <a:prstGeom prst="rect">
            <a:avLst/>
          </a:prstGeom>
          <a:solidFill>
            <a:srgbClr val="4A90E2"/>
          </a:solidFill>
          <a:ln>
            <a:solidFill>
              <a:srgbClr val="4A90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42" name="Rectangle 41"/>
          <p:cNvSpPr/>
          <p:nvPr/>
        </p:nvSpPr>
        <p:spPr>
          <a:xfrm>
            <a:off x="32095440" y="7456017"/>
            <a:ext cx="9875520" cy="5029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/>
          <a:lstStyle/>
          <a:p>
            <a:pPr algn="l"/>
            <a:r>
              <a:rPr sz="2000" b="1" i="0">
                <a:solidFill>
                  <a:srgbClr val="FFFFFF"/>
                </a:solidFill>
                <a:latin typeface="Calibri"/>
              </a:rPr>
              <a:t>SWE</a:t>
            </a:r>
            <a:r>
              <a:rPr sz="1500" b="1" i="0">
                <a:solidFill>
                  <a:srgbClr val="FFFFFF"/>
                </a:solidFill>
                <a:latin typeface="Calibri"/>
              </a:rPr>
              <a:t>   SOFTWARE ENGINEERING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2095440" y="7958937"/>
            <a:ext cx="9875520" cy="411480"/>
          </a:xfrm>
          <a:prstGeom prst="rect">
            <a:avLst/>
          </a:prstGeom>
          <a:solidFill>
            <a:srgbClr val="F2F2F2"/>
          </a:solidFill>
          <a:ln w="6350">
            <a:solidFill>
              <a:srgbClr val="DDDD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44" name="Rectangle 43"/>
          <p:cNvSpPr/>
          <p:nvPr/>
        </p:nvSpPr>
        <p:spPr>
          <a:xfrm>
            <a:off x="32095440" y="7958937"/>
            <a:ext cx="1280160" cy="411480"/>
          </a:xfrm>
          <a:prstGeom prst="rect">
            <a:avLst/>
          </a:prstGeom>
          <a:solidFill>
            <a:srgbClr val="4A90E2"/>
          </a:solidFill>
          <a:ln>
            <a:solidFill>
              <a:srgbClr val="4A90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45" name="Rectangle 44"/>
          <p:cNvSpPr/>
          <p:nvPr/>
        </p:nvSpPr>
        <p:spPr>
          <a:xfrm>
            <a:off x="32095440" y="7958937"/>
            <a:ext cx="128016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18288" rIns="18288" bIns="18288" rtlCol="0" anchor="ctr"/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C1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3421319" y="7958937"/>
            <a:ext cx="850392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/>
          <a:lstStyle/>
          <a:p>
            <a:pPr algn="l"/>
            <a:r>
              <a:rPr sz="1400" b="0" i="0" dirty="0">
                <a:solidFill>
                  <a:srgbClr val="1C1C1C"/>
                </a:solidFill>
                <a:latin typeface="Calibri"/>
              </a:rPr>
              <a:t>Real-time p99 latency ≤ 100 </a:t>
            </a:r>
            <a:r>
              <a:rPr sz="1400" b="0" i="0" dirty="0" err="1">
                <a:solidFill>
                  <a:srgbClr val="1C1C1C"/>
                </a:solidFill>
                <a:latin typeface="Calibri"/>
              </a:rPr>
              <a:t>ms</a:t>
            </a:r>
            <a:r>
              <a:rPr sz="1400" b="0" i="0" dirty="0">
                <a:solidFill>
                  <a:srgbClr val="1C1C1C"/>
                </a:solidFill>
                <a:latin typeface="Calibri"/>
              </a:rPr>
              <a:t> / cycle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2095440" y="8370417"/>
            <a:ext cx="9875520" cy="411480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48" name="Rectangle 47"/>
          <p:cNvSpPr/>
          <p:nvPr/>
        </p:nvSpPr>
        <p:spPr>
          <a:xfrm>
            <a:off x="32095440" y="8370417"/>
            <a:ext cx="1280160" cy="411480"/>
          </a:xfrm>
          <a:prstGeom prst="rect">
            <a:avLst/>
          </a:prstGeom>
          <a:solidFill>
            <a:srgbClr val="4A90E2"/>
          </a:solidFill>
          <a:ln>
            <a:solidFill>
              <a:srgbClr val="4A90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49" name="Rectangle 48"/>
          <p:cNvSpPr/>
          <p:nvPr/>
        </p:nvSpPr>
        <p:spPr>
          <a:xfrm>
            <a:off x="32095440" y="8370417"/>
            <a:ext cx="128016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18288" rIns="18288" bIns="18288" rtlCol="0" anchor="ctr"/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S1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3421319" y="8370417"/>
            <a:ext cx="850392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/>
          <a:lstStyle/>
          <a:p>
            <a:pPr algn="l"/>
            <a:r>
              <a:rPr sz="1400" b="0" i="0">
                <a:solidFill>
                  <a:srgbClr val="1C1C1C"/>
                </a:solidFill>
                <a:latin typeface="Calibri"/>
              </a:rPr>
              <a:t>Pd ≥ 0.80   @   FAR ≤ 0.05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2095440" y="8781897"/>
            <a:ext cx="9875520" cy="411480"/>
          </a:xfrm>
          <a:prstGeom prst="rect">
            <a:avLst/>
          </a:prstGeom>
          <a:solidFill>
            <a:srgbClr val="F2F2F2"/>
          </a:solidFill>
          <a:ln w="6350">
            <a:solidFill>
              <a:srgbClr val="DDDD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52" name="Rectangle 51"/>
          <p:cNvSpPr/>
          <p:nvPr/>
        </p:nvSpPr>
        <p:spPr>
          <a:xfrm>
            <a:off x="32095440" y="8781897"/>
            <a:ext cx="1280160" cy="411480"/>
          </a:xfrm>
          <a:prstGeom prst="rect">
            <a:avLst/>
          </a:prstGeom>
          <a:solidFill>
            <a:srgbClr val="4A90E2"/>
          </a:solidFill>
          <a:ln>
            <a:solidFill>
              <a:srgbClr val="4A90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53" name="Rectangle 52"/>
          <p:cNvSpPr/>
          <p:nvPr/>
        </p:nvSpPr>
        <p:spPr>
          <a:xfrm>
            <a:off x="32095440" y="8781897"/>
            <a:ext cx="128016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18288" rIns="18288" bIns="18288" rtlCol="0" anchor="ctr"/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S10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421319" y="8781897"/>
            <a:ext cx="850392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/>
          <a:lstStyle/>
          <a:p>
            <a:pPr algn="l"/>
            <a:r>
              <a:rPr sz="1400" b="0" i="0">
                <a:solidFill>
                  <a:srgbClr val="1C1C1C"/>
                </a:solidFill>
                <a:latin typeface="Calibri"/>
              </a:rPr>
              <a:t>Dashboard update ≥ 5 Hz (≤ 200 ms)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2095440" y="9193377"/>
            <a:ext cx="9875520" cy="411480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56" name="Rectangle 55"/>
          <p:cNvSpPr/>
          <p:nvPr/>
        </p:nvSpPr>
        <p:spPr>
          <a:xfrm>
            <a:off x="32095440" y="9193377"/>
            <a:ext cx="1280160" cy="411480"/>
          </a:xfrm>
          <a:prstGeom prst="rect">
            <a:avLst/>
          </a:prstGeom>
          <a:solidFill>
            <a:srgbClr val="4A90E2"/>
          </a:solidFill>
          <a:ln>
            <a:solidFill>
              <a:srgbClr val="4A90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57" name="Rectangle 56"/>
          <p:cNvSpPr/>
          <p:nvPr/>
        </p:nvSpPr>
        <p:spPr>
          <a:xfrm>
            <a:off x="32095440" y="9193377"/>
            <a:ext cx="128016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18288" rIns="18288" bIns="18288" rtlCol="0" anchor="ctr"/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IS1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3421319" y="9193377"/>
            <a:ext cx="850392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/>
          <a:lstStyle/>
          <a:p>
            <a:pPr algn="l"/>
            <a:r>
              <a:rPr sz="1400" b="0" i="0">
                <a:solidFill>
                  <a:srgbClr val="1C1C1C"/>
                </a:solidFill>
                <a:latin typeface="Calibri"/>
              </a:rPr>
              <a:t>ECE ≤ 0.08 (calibrated confidence)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2095440" y="9714585"/>
            <a:ext cx="9875520" cy="502920"/>
          </a:xfrm>
          <a:prstGeom prst="rect">
            <a:avLst/>
          </a:prstGeom>
          <a:solidFill>
            <a:srgbClr val="E6961D"/>
          </a:solidFill>
          <a:ln>
            <a:solidFill>
              <a:srgbClr val="E696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60" name="Rectangle 59"/>
          <p:cNvSpPr/>
          <p:nvPr/>
        </p:nvSpPr>
        <p:spPr>
          <a:xfrm>
            <a:off x="32095440" y="9714585"/>
            <a:ext cx="1371600" cy="502920"/>
          </a:xfrm>
          <a:prstGeom prst="rect">
            <a:avLst/>
          </a:prstGeom>
          <a:solidFill>
            <a:srgbClr val="E6961D"/>
          </a:solidFill>
          <a:ln>
            <a:solidFill>
              <a:srgbClr val="E696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61" name="Rectangle 60"/>
          <p:cNvSpPr/>
          <p:nvPr/>
        </p:nvSpPr>
        <p:spPr>
          <a:xfrm>
            <a:off x="32095440" y="9714585"/>
            <a:ext cx="9875520" cy="5029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/>
          <a:lstStyle/>
          <a:p>
            <a:pPr algn="l"/>
            <a:r>
              <a:rPr sz="2000" b="1" i="0">
                <a:solidFill>
                  <a:srgbClr val="FFFFFF"/>
                </a:solidFill>
                <a:latin typeface="Calibri"/>
              </a:rPr>
              <a:t>EE</a:t>
            </a:r>
            <a:r>
              <a:rPr sz="1500" b="1" i="0">
                <a:solidFill>
                  <a:srgbClr val="FFFFFF"/>
                </a:solidFill>
                <a:latin typeface="Calibri"/>
              </a:rPr>
              <a:t>   ELECTRICAL ENGINEERING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2095440" y="10217505"/>
            <a:ext cx="9875520" cy="411480"/>
          </a:xfrm>
          <a:prstGeom prst="rect">
            <a:avLst/>
          </a:prstGeom>
          <a:solidFill>
            <a:srgbClr val="F2F2F2"/>
          </a:solidFill>
          <a:ln w="6350">
            <a:solidFill>
              <a:srgbClr val="DDDD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63" name="Rectangle 62"/>
          <p:cNvSpPr/>
          <p:nvPr/>
        </p:nvSpPr>
        <p:spPr>
          <a:xfrm>
            <a:off x="32095440" y="10217505"/>
            <a:ext cx="1280160" cy="411480"/>
          </a:xfrm>
          <a:prstGeom prst="rect">
            <a:avLst/>
          </a:prstGeom>
          <a:solidFill>
            <a:srgbClr val="E6961D"/>
          </a:solidFill>
          <a:ln>
            <a:solidFill>
              <a:srgbClr val="E696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64" name="Rectangle 63"/>
          <p:cNvSpPr/>
          <p:nvPr/>
        </p:nvSpPr>
        <p:spPr>
          <a:xfrm>
            <a:off x="32095440" y="10217505"/>
            <a:ext cx="128016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18288" rIns="18288" bIns="18288" rtlCol="0" anchor="ctr"/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C3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3421319" y="10217505"/>
            <a:ext cx="850392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/>
          <a:lstStyle/>
          <a:p>
            <a:pPr algn="l"/>
            <a:r>
              <a:rPr sz="1400" b="0" i="0">
                <a:solidFill>
                  <a:srgbClr val="1C1C1C"/>
                </a:solidFill>
                <a:latin typeface="Calibri"/>
              </a:rPr>
              <a:t>Inter-receiver sync ≤ 100 ns (GPSDO / PTP)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2095440" y="10628985"/>
            <a:ext cx="9875520" cy="411480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67" name="Rectangle 66"/>
          <p:cNvSpPr/>
          <p:nvPr/>
        </p:nvSpPr>
        <p:spPr>
          <a:xfrm>
            <a:off x="32095440" y="10628985"/>
            <a:ext cx="1280160" cy="411480"/>
          </a:xfrm>
          <a:prstGeom prst="rect">
            <a:avLst/>
          </a:prstGeom>
          <a:solidFill>
            <a:srgbClr val="E6961D"/>
          </a:solidFill>
          <a:ln>
            <a:solidFill>
              <a:srgbClr val="E696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68" name="Rectangle 67"/>
          <p:cNvSpPr/>
          <p:nvPr/>
        </p:nvSpPr>
        <p:spPr>
          <a:xfrm>
            <a:off x="32095440" y="10628985"/>
            <a:ext cx="128016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18288" rIns="18288" bIns="18288" rtlCol="0" anchor="ctr"/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C7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3421319" y="10628985"/>
            <a:ext cx="850392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/>
          <a:lstStyle/>
          <a:p>
            <a:pPr algn="l"/>
            <a:r>
              <a:rPr sz="1400" b="0" i="0">
                <a:solidFill>
                  <a:srgbClr val="1C1C1C"/>
                </a:solidFill>
                <a:latin typeface="Calibri"/>
              </a:rPr>
              <a:t>SDR bandwidth ≤ 20 MHz / channel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2095440" y="11040465"/>
            <a:ext cx="9875520" cy="411480"/>
          </a:xfrm>
          <a:prstGeom prst="rect">
            <a:avLst/>
          </a:prstGeom>
          <a:solidFill>
            <a:srgbClr val="F2F2F2"/>
          </a:solidFill>
          <a:ln w="6350">
            <a:solidFill>
              <a:srgbClr val="DDDD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71" name="Rectangle 70"/>
          <p:cNvSpPr/>
          <p:nvPr/>
        </p:nvSpPr>
        <p:spPr>
          <a:xfrm>
            <a:off x="32095440" y="11040465"/>
            <a:ext cx="1280160" cy="411480"/>
          </a:xfrm>
          <a:prstGeom prst="rect">
            <a:avLst/>
          </a:prstGeom>
          <a:solidFill>
            <a:srgbClr val="E6961D"/>
          </a:solidFill>
          <a:ln>
            <a:solidFill>
              <a:srgbClr val="E696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72" name="Rectangle 71"/>
          <p:cNvSpPr/>
          <p:nvPr/>
        </p:nvSpPr>
        <p:spPr>
          <a:xfrm>
            <a:off x="32095440" y="11040465"/>
            <a:ext cx="128016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18288" rIns="18288" bIns="18288" rtlCol="0" anchor="ctr"/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S2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3421319" y="11040465"/>
            <a:ext cx="850392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/>
          <a:lstStyle/>
          <a:p>
            <a:pPr algn="l"/>
            <a:r>
              <a:rPr sz="1400" b="0" i="0">
                <a:solidFill>
                  <a:srgbClr val="1C1C1C"/>
                </a:solidFill>
                <a:latin typeface="Calibri"/>
              </a:rPr>
              <a:t>Operational SNR ≥ −5 dB (PCL chain)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2095440" y="11451945"/>
            <a:ext cx="9875520" cy="411480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75" name="Rectangle 74"/>
          <p:cNvSpPr/>
          <p:nvPr/>
        </p:nvSpPr>
        <p:spPr>
          <a:xfrm>
            <a:off x="32095440" y="11451945"/>
            <a:ext cx="1280160" cy="411480"/>
          </a:xfrm>
          <a:prstGeom prst="rect">
            <a:avLst/>
          </a:prstGeom>
          <a:solidFill>
            <a:srgbClr val="E6961D"/>
          </a:solidFill>
          <a:ln>
            <a:solidFill>
              <a:srgbClr val="E6961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76" name="Rectangle 75"/>
          <p:cNvSpPr/>
          <p:nvPr/>
        </p:nvSpPr>
        <p:spPr>
          <a:xfrm>
            <a:off x="32095440" y="11451945"/>
            <a:ext cx="128016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18288" rIns="18288" bIns="18288" rtlCol="0" anchor="ctr"/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C4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3421319" y="11451945"/>
            <a:ext cx="850392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/>
          <a:lstStyle/>
          <a:p>
            <a:pPr algn="l"/>
            <a:r>
              <a:rPr sz="1400" b="0" i="0">
                <a:solidFill>
                  <a:srgbClr val="1C1C1C"/>
                </a:solidFill>
                <a:latin typeface="Calibri"/>
              </a:rPr>
              <a:t>Power ≤ 40 W over 0–60 °C range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2095440" y="11973153"/>
            <a:ext cx="9875520" cy="502920"/>
          </a:xfrm>
          <a:prstGeom prst="rect">
            <a:avLst/>
          </a:prstGeom>
          <a:solidFill>
            <a:srgbClr val="C0392B"/>
          </a:solidFill>
          <a:ln>
            <a:solidFill>
              <a:srgbClr val="C039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79" name="Rectangle 78"/>
          <p:cNvSpPr/>
          <p:nvPr/>
        </p:nvSpPr>
        <p:spPr>
          <a:xfrm>
            <a:off x="32095440" y="11973153"/>
            <a:ext cx="1371600" cy="502920"/>
          </a:xfrm>
          <a:prstGeom prst="rect">
            <a:avLst/>
          </a:prstGeom>
          <a:solidFill>
            <a:srgbClr val="C0392B"/>
          </a:solidFill>
          <a:ln>
            <a:solidFill>
              <a:srgbClr val="C039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80" name="Rectangle 79"/>
          <p:cNvSpPr/>
          <p:nvPr/>
        </p:nvSpPr>
        <p:spPr>
          <a:xfrm>
            <a:off x="32095440" y="11973153"/>
            <a:ext cx="9875520" cy="5029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/>
          <a:lstStyle/>
          <a:p>
            <a:pPr algn="l"/>
            <a:r>
              <a:rPr sz="2000" b="1" i="0">
                <a:solidFill>
                  <a:srgbClr val="FFFFFF"/>
                </a:solidFill>
                <a:latin typeface="Calibri"/>
              </a:rPr>
              <a:t>ME</a:t>
            </a:r>
            <a:r>
              <a:rPr sz="1500" b="1" i="0">
                <a:solidFill>
                  <a:srgbClr val="FFFFFF"/>
                </a:solidFill>
                <a:latin typeface="Calibri"/>
              </a:rPr>
              <a:t>   MECHANICAL ENGINEERING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2095440" y="12476073"/>
            <a:ext cx="9875520" cy="411480"/>
          </a:xfrm>
          <a:prstGeom prst="rect">
            <a:avLst/>
          </a:prstGeom>
          <a:solidFill>
            <a:srgbClr val="F2F2F2"/>
          </a:solidFill>
          <a:ln w="6350">
            <a:solidFill>
              <a:srgbClr val="DDDD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82" name="Rectangle 81"/>
          <p:cNvSpPr/>
          <p:nvPr/>
        </p:nvSpPr>
        <p:spPr>
          <a:xfrm>
            <a:off x="32095440" y="12476073"/>
            <a:ext cx="1280160" cy="411480"/>
          </a:xfrm>
          <a:prstGeom prst="rect">
            <a:avLst/>
          </a:prstGeom>
          <a:solidFill>
            <a:srgbClr val="C0392B"/>
          </a:solidFill>
          <a:ln>
            <a:solidFill>
              <a:srgbClr val="C039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83" name="Rectangle 82"/>
          <p:cNvSpPr/>
          <p:nvPr/>
        </p:nvSpPr>
        <p:spPr>
          <a:xfrm>
            <a:off x="32095440" y="12476073"/>
            <a:ext cx="128016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18288" rIns="18288" bIns="18288" rtlCol="0" anchor="ctr"/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C5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3421319" y="12476073"/>
            <a:ext cx="850392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/>
          <a:lstStyle/>
          <a:p>
            <a:pPr algn="l"/>
            <a:r>
              <a:rPr sz="1400" b="0" i="0" dirty="0">
                <a:solidFill>
                  <a:srgbClr val="1C1C1C"/>
                </a:solidFill>
                <a:latin typeface="Calibri"/>
              </a:rPr>
              <a:t>Payload ≤ 3 kg · structural SF ≥ 1.3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2095440" y="12887553"/>
            <a:ext cx="9875520" cy="411480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86" name="Rectangle 85"/>
          <p:cNvSpPr/>
          <p:nvPr/>
        </p:nvSpPr>
        <p:spPr>
          <a:xfrm>
            <a:off x="32095440" y="12887553"/>
            <a:ext cx="1280160" cy="411480"/>
          </a:xfrm>
          <a:prstGeom prst="rect">
            <a:avLst/>
          </a:prstGeom>
          <a:solidFill>
            <a:srgbClr val="C0392B"/>
          </a:solidFill>
          <a:ln>
            <a:solidFill>
              <a:srgbClr val="C039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87" name="Rectangle 86"/>
          <p:cNvSpPr/>
          <p:nvPr/>
        </p:nvSpPr>
        <p:spPr>
          <a:xfrm>
            <a:off x="32095440" y="12887553"/>
            <a:ext cx="128016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18288" rIns="18288" bIns="18288" rtlCol="0" anchor="ctr"/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S3</a:t>
            </a:r>
          </a:p>
        </p:txBody>
      </p:sp>
      <p:sp>
        <p:nvSpPr>
          <p:cNvPr id="88" name="Rectangle 87"/>
          <p:cNvSpPr/>
          <p:nvPr/>
        </p:nvSpPr>
        <p:spPr>
          <a:xfrm>
            <a:off x="33421319" y="12887553"/>
            <a:ext cx="850392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/>
          <a:lstStyle/>
          <a:p>
            <a:pPr algn="l"/>
            <a:r>
              <a:rPr sz="1400" b="0" i="0">
                <a:solidFill>
                  <a:srgbClr val="1C1C1C"/>
                </a:solidFill>
                <a:latin typeface="Calibri"/>
              </a:rPr>
              <a:t>Angular deviation ≤ 1° at 3 Hz vibration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2095440" y="13299033"/>
            <a:ext cx="9875520" cy="411480"/>
          </a:xfrm>
          <a:prstGeom prst="rect">
            <a:avLst/>
          </a:prstGeom>
          <a:solidFill>
            <a:srgbClr val="F2F2F2"/>
          </a:solidFill>
          <a:ln w="6350">
            <a:solidFill>
              <a:srgbClr val="DDDD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90" name="Rectangle 89"/>
          <p:cNvSpPr/>
          <p:nvPr/>
        </p:nvSpPr>
        <p:spPr>
          <a:xfrm>
            <a:off x="32095440" y="13299033"/>
            <a:ext cx="1280160" cy="411480"/>
          </a:xfrm>
          <a:prstGeom prst="rect">
            <a:avLst/>
          </a:prstGeom>
          <a:solidFill>
            <a:srgbClr val="C0392B"/>
          </a:solidFill>
          <a:ln>
            <a:solidFill>
              <a:srgbClr val="C039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91" name="Rectangle 90"/>
          <p:cNvSpPr/>
          <p:nvPr/>
        </p:nvSpPr>
        <p:spPr>
          <a:xfrm>
            <a:off x="32095440" y="13299033"/>
            <a:ext cx="128016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18288" rIns="18288" bIns="18288" rtlCol="0" anchor="ctr"/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S4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3421319" y="13299033"/>
            <a:ext cx="850392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/>
          <a:lstStyle/>
          <a:p>
            <a:pPr algn="l"/>
            <a:r>
              <a:rPr sz="1400" b="0" i="0">
                <a:solidFill>
                  <a:srgbClr val="1C1C1C"/>
                </a:solidFill>
                <a:latin typeface="Calibri"/>
              </a:rPr>
              <a:t>Enclosure IP53 · wind ≤ 10 m/s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2095440" y="13710513"/>
            <a:ext cx="9875520" cy="411480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94" name="Rectangle 93"/>
          <p:cNvSpPr/>
          <p:nvPr/>
        </p:nvSpPr>
        <p:spPr>
          <a:xfrm>
            <a:off x="32095440" y="13710513"/>
            <a:ext cx="1280160" cy="411480"/>
          </a:xfrm>
          <a:prstGeom prst="rect">
            <a:avLst/>
          </a:prstGeom>
          <a:solidFill>
            <a:srgbClr val="C0392B"/>
          </a:solidFill>
          <a:ln>
            <a:solidFill>
              <a:srgbClr val="C039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95" name="Rectangle 94"/>
          <p:cNvSpPr/>
          <p:nvPr/>
        </p:nvSpPr>
        <p:spPr>
          <a:xfrm>
            <a:off x="32095440" y="13710513"/>
            <a:ext cx="128016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18288" rIns="18288" bIns="18288" rtlCol="0" anchor="ctr"/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S9</a:t>
            </a:r>
          </a:p>
        </p:txBody>
      </p:sp>
      <p:sp>
        <p:nvSpPr>
          <p:cNvPr id="96" name="Rectangle 95"/>
          <p:cNvSpPr/>
          <p:nvPr/>
        </p:nvSpPr>
        <p:spPr>
          <a:xfrm>
            <a:off x="33421319" y="13710513"/>
            <a:ext cx="850392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/>
          <a:lstStyle/>
          <a:p>
            <a:pPr algn="l"/>
            <a:r>
              <a:rPr sz="1400" b="0" i="0">
                <a:solidFill>
                  <a:srgbClr val="1C1C1C"/>
                </a:solidFill>
                <a:latin typeface="Calibri"/>
              </a:rPr>
              <a:t>Alignment drift ≤ 3 mm / 0.5° in 1 h</a:t>
            </a:r>
          </a:p>
        </p:txBody>
      </p:sp>
      <p:sp>
        <p:nvSpPr>
          <p:cNvPr id="97" name="Rectangle 96"/>
          <p:cNvSpPr/>
          <p:nvPr/>
        </p:nvSpPr>
        <p:spPr>
          <a:xfrm>
            <a:off x="32095440" y="14231721"/>
            <a:ext cx="9875520" cy="502920"/>
          </a:xfrm>
          <a:prstGeom prst="rect">
            <a:avLst/>
          </a:prstGeom>
          <a:solidFill>
            <a:srgbClr val="8E44AD"/>
          </a:solidFill>
          <a:ln>
            <a:solidFill>
              <a:srgbClr val="8E44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98" name="Rectangle 97"/>
          <p:cNvSpPr/>
          <p:nvPr/>
        </p:nvSpPr>
        <p:spPr>
          <a:xfrm>
            <a:off x="32095440" y="14231721"/>
            <a:ext cx="1371600" cy="502920"/>
          </a:xfrm>
          <a:prstGeom prst="rect">
            <a:avLst/>
          </a:prstGeom>
          <a:solidFill>
            <a:srgbClr val="8E44AD"/>
          </a:solidFill>
          <a:ln>
            <a:solidFill>
              <a:srgbClr val="8E44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99" name="Rectangle 98"/>
          <p:cNvSpPr/>
          <p:nvPr/>
        </p:nvSpPr>
        <p:spPr>
          <a:xfrm>
            <a:off x="32095440" y="14231721"/>
            <a:ext cx="9875520" cy="5029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/>
          <a:lstStyle/>
          <a:p>
            <a:pPr algn="l"/>
            <a:r>
              <a:rPr sz="2000" b="1" i="0">
                <a:solidFill>
                  <a:srgbClr val="FFFFFF"/>
                </a:solidFill>
                <a:latin typeface="Calibri"/>
              </a:rPr>
              <a:t>AE</a:t>
            </a:r>
            <a:r>
              <a:rPr sz="1500" b="1" i="0">
                <a:solidFill>
                  <a:srgbClr val="FFFFFF"/>
                </a:solidFill>
                <a:latin typeface="Calibri"/>
              </a:rPr>
              <a:t>   AEROSPACE ENGINEERING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2095440" y="14734641"/>
            <a:ext cx="9875520" cy="411480"/>
          </a:xfrm>
          <a:prstGeom prst="rect">
            <a:avLst/>
          </a:prstGeom>
          <a:solidFill>
            <a:srgbClr val="F2F2F2"/>
          </a:solidFill>
          <a:ln w="6350">
            <a:solidFill>
              <a:srgbClr val="DDDD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01" name="Rectangle 100"/>
          <p:cNvSpPr/>
          <p:nvPr/>
        </p:nvSpPr>
        <p:spPr>
          <a:xfrm>
            <a:off x="32095440" y="14734641"/>
            <a:ext cx="1280160" cy="411480"/>
          </a:xfrm>
          <a:prstGeom prst="rect">
            <a:avLst/>
          </a:prstGeom>
          <a:solidFill>
            <a:srgbClr val="8E44AD"/>
          </a:solidFill>
          <a:ln>
            <a:solidFill>
              <a:srgbClr val="8E44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02" name="Rectangle 101"/>
          <p:cNvSpPr/>
          <p:nvPr/>
        </p:nvSpPr>
        <p:spPr>
          <a:xfrm>
            <a:off x="32095440" y="14734641"/>
            <a:ext cx="128016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18288" rIns="18288" bIns="18288" rtlCol="0" anchor="ctr"/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S5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3421319" y="14734641"/>
            <a:ext cx="850392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/>
          <a:lstStyle/>
          <a:p>
            <a:pPr algn="l"/>
            <a:r>
              <a:rPr sz="1400" b="0" i="0">
                <a:solidFill>
                  <a:srgbClr val="1C1C1C"/>
                </a:solidFill>
                <a:latin typeface="Calibri"/>
              </a:rPr>
              <a:t>RCS: 3 aspect bins, 0.01 – 10 m² range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32095440" y="15146121"/>
            <a:ext cx="9875520" cy="411480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05" name="Rectangle 104"/>
          <p:cNvSpPr/>
          <p:nvPr/>
        </p:nvSpPr>
        <p:spPr>
          <a:xfrm>
            <a:off x="32095440" y="15146121"/>
            <a:ext cx="1280160" cy="411480"/>
          </a:xfrm>
          <a:prstGeom prst="rect">
            <a:avLst/>
          </a:prstGeom>
          <a:solidFill>
            <a:srgbClr val="8E44AD"/>
          </a:solidFill>
          <a:ln>
            <a:solidFill>
              <a:srgbClr val="8E44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06" name="Rectangle 105"/>
          <p:cNvSpPr/>
          <p:nvPr/>
        </p:nvSpPr>
        <p:spPr>
          <a:xfrm>
            <a:off x="32095440" y="15146121"/>
            <a:ext cx="128016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18288" rIns="18288" bIns="18288" rtlCol="0" anchor="ctr"/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S6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3421319" y="15146121"/>
            <a:ext cx="850392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/>
          <a:lstStyle/>
          <a:p>
            <a:pPr algn="l"/>
            <a:r>
              <a:rPr sz="1400" b="0" i="0">
                <a:solidFill>
                  <a:srgbClr val="1C1C1C"/>
                </a:solidFill>
                <a:latin typeface="Calibri"/>
              </a:rPr>
              <a:t>IR contrast ΔT ≥ 1 °C above background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32095440" y="15557601"/>
            <a:ext cx="9875520" cy="411480"/>
          </a:xfrm>
          <a:prstGeom prst="rect">
            <a:avLst/>
          </a:prstGeom>
          <a:solidFill>
            <a:srgbClr val="F2F2F2"/>
          </a:solidFill>
          <a:ln w="6350">
            <a:solidFill>
              <a:srgbClr val="DDDD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09" name="Rectangle 108"/>
          <p:cNvSpPr/>
          <p:nvPr/>
        </p:nvSpPr>
        <p:spPr>
          <a:xfrm>
            <a:off x="32095440" y="15557601"/>
            <a:ext cx="1280160" cy="411480"/>
          </a:xfrm>
          <a:prstGeom prst="rect">
            <a:avLst/>
          </a:prstGeom>
          <a:solidFill>
            <a:srgbClr val="8E44AD"/>
          </a:solidFill>
          <a:ln>
            <a:solidFill>
              <a:srgbClr val="8E44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10" name="Rectangle 109"/>
          <p:cNvSpPr/>
          <p:nvPr/>
        </p:nvSpPr>
        <p:spPr>
          <a:xfrm>
            <a:off x="32095440" y="15557601"/>
            <a:ext cx="128016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18288" rIns="18288" bIns="18288" rtlCol="0" anchor="ctr"/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C5E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33421319" y="15557601"/>
            <a:ext cx="850392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/>
          <a:lstStyle/>
          <a:p>
            <a:pPr algn="l"/>
            <a:r>
              <a:rPr sz="1400" b="0" i="0">
                <a:solidFill>
                  <a:srgbClr val="1C1C1C"/>
                </a:solidFill>
                <a:latin typeface="Calibri"/>
              </a:rPr>
              <a:t>Ethics: 100 % unclassified, research-only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32095440" y="16078809"/>
            <a:ext cx="9875520" cy="502920"/>
          </a:xfrm>
          <a:prstGeom prst="rect">
            <a:avLst/>
          </a:prstGeom>
          <a:solidFill>
            <a:srgbClr val="2E86C1"/>
          </a:solidFill>
          <a:ln>
            <a:solidFill>
              <a:srgbClr val="2E86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13" name="Rectangle 112"/>
          <p:cNvSpPr/>
          <p:nvPr/>
        </p:nvSpPr>
        <p:spPr>
          <a:xfrm>
            <a:off x="32095440" y="16078809"/>
            <a:ext cx="1371600" cy="502920"/>
          </a:xfrm>
          <a:prstGeom prst="rect">
            <a:avLst/>
          </a:prstGeom>
          <a:solidFill>
            <a:srgbClr val="2E86C1"/>
          </a:solidFill>
          <a:ln>
            <a:solidFill>
              <a:srgbClr val="2E86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14" name="Rectangle 113"/>
          <p:cNvSpPr/>
          <p:nvPr/>
        </p:nvSpPr>
        <p:spPr>
          <a:xfrm>
            <a:off x="32095440" y="16078809"/>
            <a:ext cx="9875520" cy="5029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ctr"/>
          <a:lstStyle/>
          <a:p>
            <a:pPr algn="l"/>
            <a:r>
              <a:rPr sz="2000" b="1" i="0">
                <a:solidFill>
                  <a:srgbClr val="FFFFFF"/>
                </a:solidFill>
                <a:latin typeface="Calibri"/>
              </a:rPr>
              <a:t>ISE</a:t>
            </a:r>
            <a:r>
              <a:rPr sz="1500" b="1" i="0">
                <a:solidFill>
                  <a:srgbClr val="FFFFFF"/>
                </a:solidFill>
                <a:latin typeface="Calibri"/>
              </a:rPr>
              <a:t>   INDUSTRIAL &amp; SYSTEMS ENGINEERING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32095440" y="16581729"/>
            <a:ext cx="9875520" cy="411480"/>
          </a:xfrm>
          <a:prstGeom prst="rect">
            <a:avLst/>
          </a:prstGeom>
          <a:solidFill>
            <a:srgbClr val="F2F2F2"/>
          </a:solidFill>
          <a:ln w="6350">
            <a:solidFill>
              <a:srgbClr val="DDDD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16" name="Rectangle 115"/>
          <p:cNvSpPr/>
          <p:nvPr/>
        </p:nvSpPr>
        <p:spPr>
          <a:xfrm>
            <a:off x="32095440" y="16581729"/>
            <a:ext cx="1280160" cy="411480"/>
          </a:xfrm>
          <a:prstGeom prst="rect">
            <a:avLst/>
          </a:prstGeom>
          <a:solidFill>
            <a:srgbClr val="2E86C1"/>
          </a:solidFill>
          <a:ln>
            <a:solidFill>
              <a:srgbClr val="2E86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17" name="Rectangle 116"/>
          <p:cNvSpPr/>
          <p:nvPr/>
        </p:nvSpPr>
        <p:spPr>
          <a:xfrm>
            <a:off x="32095440" y="16581729"/>
            <a:ext cx="128016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18288" rIns="18288" bIns="18288" rtlCol="0" anchor="ctr"/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C8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33421319" y="16581729"/>
            <a:ext cx="850392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/>
          <a:lstStyle/>
          <a:p>
            <a:pPr algn="l"/>
            <a:r>
              <a:rPr sz="1400" b="0" i="0">
                <a:solidFill>
                  <a:srgbClr val="1C1C1C"/>
                </a:solidFill>
                <a:latin typeface="Calibri"/>
              </a:rPr>
              <a:t>12 candidate radar-placement sites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32095440" y="16993209"/>
            <a:ext cx="9875520" cy="411480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20" name="Rectangle 119"/>
          <p:cNvSpPr/>
          <p:nvPr/>
        </p:nvSpPr>
        <p:spPr>
          <a:xfrm>
            <a:off x="32095440" y="16993209"/>
            <a:ext cx="1280160" cy="411480"/>
          </a:xfrm>
          <a:prstGeom prst="rect">
            <a:avLst/>
          </a:prstGeom>
          <a:solidFill>
            <a:srgbClr val="2E86C1"/>
          </a:solidFill>
          <a:ln>
            <a:solidFill>
              <a:srgbClr val="2E86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21" name="Rectangle 120"/>
          <p:cNvSpPr/>
          <p:nvPr/>
        </p:nvSpPr>
        <p:spPr>
          <a:xfrm>
            <a:off x="32095440" y="16993209"/>
            <a:ext cx="128016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18288" rIns="18288" bIns="18288" rtlCol="0" anchor="ctr"/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S3i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33421319" y="16993209"/>
            <a:ext cx="850392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/>
          <a:lstStyle/>
          <a:p>
            <a:pPr algn="l"/>
            <a:r>
              <a:rPr sz="1400" b="0" i="0">
                <a:solidFill>
                  <a:srgbClr val="1C1C1C"/>
                </a:solidFill>
                <a:latin typeface="Calibri"/>
              </a:rPr>
              <a:t>Area coverage ≥ 90 %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32095440" y="17404689"/>
            <a:ext cx="9875520" cy="411480"/>
          </a:xfrm>
          <a:prstGeom prst="rect">
            <a:avLst/>
          </a:prstGeom>
          <a:solidFill>
            <a:srgbClr val="F2F2F2"/>
          </a:solidFill>
          <a:ln w="6350">
            <a:solidFill>
              <a:srgbClr val="DDDD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24" name="Rectangle 123"/>
          <p:cNvSpPr/>
          <p:nvPr/>
        </p:nvSpPr>
        <p:spPr>
          <a:xfrm>
            <a:off x="32095440" y="17404689"/>
            <a:ext cx="1280160" cy="411480"/>
          </a:xfrm>
          <a:prstGeom prst="rect">
            <a:avLst/>
          </a:prstGeom>
          <a:solidFill>
            <a:srgbClr val="2E86C1"/>
          </a:solidFill>
          <a:ln>
            <a:solidFill>
              <a:srgbClr val="2E86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25" name="Rectangle 124"/>
          <p:cNvSpPr/>
          <p:nvPr/>
        </p:nvSpPr>
        <p:spPr>
          <a:xfrm>
            <a:off x="32095440" y="17404689"/>
            <a:ext cx="128016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18288" rIns="18288" bIns="18288" rtlCol="0" anchor="ctr"/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S4i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33421319" y="17404689"/>
            <a:ext cx="850392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/>
          <a:lstStyle/>
          <a:p>
            <a:pPr algn="l"/>
            <a:r>
              <a:rPr sz="1400" b="0" i="0">
                <a:solidFill>
                  <a:srgbClr val="1C1C1C"/>
                </a:solidFill>
                <a:latin typeface="Calibri"/>
              </a:rPr>
              <a:t>Multi-angle observability ≥ 70 %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32095440" y="17816169"/>
            <a:ext cx="9875520" cy="411480"/>
          </a:xfrm>
          <a:prstGeom prst="rect">
            <a:avLst/>
          </a:prstGeom>
          <a:solidFill>
            <a:srgbClr val="FFFFFF"/>
          </a:solidFill>
          <a:ln w="6350">
            <a:solidFill>
              <a:srgbClr val="DDDD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28" name="Rectangle 127"/>
          <p:cNvSpPr/>
          <p:nvPr/>
        </p:nvSpPr>
        <p:spPr>
          <a:xfrm>
            <a:off x="32095440" y="17816169"/>
            <a:ext cx="1280160" cy="411480"/>
          </a:xfrm>
          <a:prstGeom prst="rect">
            <a:avLst/>
          </a:prstGeom>
          <a:solidFill>
            <a:srgbClr val="2E86C1"/>
          </a:solidFill>
          <a:ln>
            <a:solidFill>
              <a:srgbClr val="2E86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129" name="Rectangle 128"/>
          <p:cNvSpPr/>
          <p:nvPr/>
        </p:nvSpPr>
        <p:spPr>
          <a:xfrm>
            <a:off x="32095440" y="17816169"/>
            <a:ext cx="128016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288" tIns="18288" rIns="18288" bIns="18288" rtlCol="0" anchor="ctr"/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S7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33421319" y="17816169"/>
            <a:ext cx="8503920" cy="4114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rIns="45720" rtlCol="0" anchor="ctr"/>
          <a:lstStyle/>
          <a:p>
            <a:pPr algn="l"/>
            <a:r>
              <a:rPr sz="1400" b="0" i="0">
                <a:solidFill>
                  <a:srgbClr val="1C1C1C"/>
                </a:solidFill>
                <a:latin typeface="Calibri"/>
              </a:rPr>
              <a:t>System availability ≥ 90 % in 1 h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32091137" y="20576983"/>
            <a:ext cx="9875520" cy="71577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7160" tIns="137160" rIns="137160" bIns="137160" rtlCol="0" anchor="t"/>
          <a:lstStyle/>
          <a:p>
            <a:pPr algn="just"/>
            <a:r>
              <a:rPr sz="3200" b="1" i="0" dirty="0" err="1">
                <a:solidFill>
                  <a:srgbClr val="003A34"/>
                </a:solidFill>
                <a:latin typeface="Calibri"/>
              </a:rPr>
              <a:t>DeepFuse</a:t>
            </a:r>
            <a:r>
              <a:rPr sz="3200" b="1" i="0" dirty="0">
                <a:solidFill>
                  <a:srgbClr val="003A34"/>
                </a:solidFill>
                <a:latin typeface="Calibri"/>
              </a:rPr>
              <a:t>-CS delivers a working, reproducible, ABET-compliant counter-stealth demonstrator.</a:t>
            </a:r>
          </a:p>
          <a:p>
            <a:pPr algn="just"/>
            <a:r>
              <a:rPr sz="3200" b="0" i="0" dirty="0">
                <a:solidFill>
                  <a:srgbClr val="1C1C1C"/>
                </a:solidFill>
                <a:latin typeface="Calibri"/>
              </a:rPr>
              <a:t>Fusion TBD detector meets Pd ≥ 0.80 / FAR ≤ 0.05 across SNR −5…+5 dB with p95 latency 10.49 </a:t>
            </a:r>
            <a:r>
              <a:rPr sz="3200" b="0" i="0" dirty="0" err="1">
                <a:solidFill>
                  <a:srgbClr val="1C1C1C"/>
                </a:solidFill>
                <a:latin typeface="Calibri"/>
              </a:rPr>
              <a:t>ms.</a:t>
            </a:r>
            <a:endParaRPr sz="3200" b="0" i="0" dirty="0">
              <a:solidFill>
                <a:srgbClr val="1C1C1C"/>
              </a:solidFill>
              <a:latin typeface="Calibri"/>
            </a:endParaRPr>
          </a:p>
          <a:p>
            <a:pPr algn="just"/>
            <a:r>
              <a:rPr sz="3200" b="0" i="0" dirty="0">
                <a:solidFill>
                  <a:srgbClr val="1C1C1C"/>
                </a:solidFill>
                <a:latin typeface="Calibri"/>
              </a:rPr>
              <a:t>ECE = 0.0166 — operators see meaningful probabilities, not opaque binary decisions.</a:t>
            </a:r>
          </a:p>
          <a:p>
            <a:pPr algn="just"/>
            <a:r>
              <a:rPr sz="3200" b="0" i="0" dirty="0">
                <a:solidFill>
                  <a:srgbClr val="1C1C1C"/>
                </a:solidFill>
                <a:latin typeface="Calibri"/>
              </a:rPr>
              <a:t>Physical mount: SF ≥ 1.3, IP53, wind ≤ 10 m/s, drift ≤ 3 mm / 0.5° after 1 h.</a:t>
            </a:r>
          </a:p>
          <a:p>
            <a:pPr algn="just"/>
            <a:r>
              <a:rPr sz="3200" b="0" i="0" dirty="0">
                <a:solidFill>
                  <a:srgbClr val="1C1C1C"/>
                </a:solidFill>
                <a:latin typeface="Calibri"/>
              </a:rPr>
              <a:t>Placement MILP: ≥ 90 % area coverage, ≥ 70 % multi-angle observability.</a:t>
            </a:r>
          </a:p>
          <a:p>
            <a:pPr algn="just"/>
            <a:r>
              <a:rPr sz="3200" b="0" i="0" dirty="0">
                <a:solidFill>
                  <a:srgbClr val="1C1C1C"/>
                </a:solidFill>
                <a:latin typeface="Calibri"/>
              </a:rPr>
              <a:t>100 % unclassified, ITAR/EAR-cleared; Saudi Vision 2030 aligned.</a:t>
            </a:r>
          </a:p>
          <a:p>
            <a:pPr algn="just"/>
            <a:r>
              <a:rPr sz="3200" b="1" i="0" dirty="0">
                <a:solidFill>
                  <a:srgbClr val="003A34"/>
                </a:solidFill>
                <a:latin typeface="Calibri"/>
              </a:rPr>
              <a:t>Future work: </a:t>
            </a:r>
            <a:r>
              <a:rPr sz="3200" b="0" i="0" dirty="0">
                <a:solidFill>
                  <a:srgbClr val="1C1C1C"/>
                </a:solidFill>
                <a:latin typeface="Calibri"/>
              </a:rPr>
              <a:t>multi-target tracking, on-device </a:t>
            </a:r>
            <a:r>
              <a:rPr sz="3200" b="0" i="0" dirty="0" err="1">
                <a:solidFill>
                  <a:srgbClr val="1C1C1C"/>
                </a:solidFill>
                <a:latin typeface="Calibri"/>
              </a:rPr>
              <a:t>TensorRT</a:t>
            </a:r>
            <a:r>
              <a:rPr sz="3200" b="0" i="0" dirty="0">
                <a:solidFill>
                  <a:srgbClr val="1C1C1C"/>
                </a:solidFill>
                <a:latin typeface="Calibri"/>
              </a:rPr>
              <a:t> optimization, wider-bandwidth SDR field trials.</a:t>
            </a:r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id="{F03248D5-DB27-555B-2B54-B61570B1445F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1533095" y="21423095"/>
            <a:ext cx="9465832" cy="56778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D72F79-971F-7978-CCDE-7C240ECE9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712" y="16016418"/>
            <a:ext cx="9738360" cy="5381584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FC641375-B388-D9C8-47EE-04ADC886F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712" y="21640162"/>
            <a:ext cx="9738360" cy="5323191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82FFF66E-B06D-670F-65D2-0486629AE0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094" y="7427195"/>
            <a:ext cx="9601200" cy="6140499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1FC4DA11-6CEB-43FA-0A45-72C57AB431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093" y="7456016"/>
            <a:ext cx="9709117" cy="611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D955A399-B784-4ADC-B41C-A67D063791CE}"/>
</file>

<file path=customXml/itemProps2.xml><?xml version="1.0" encoding="utf-8"?>
<ds:datastoreItem xmlns:ds="http://schemas.openxmlformats.org/officeDocument/2006/customXml" ds:itemID="{C1320479-C937-4C76-8559-D948B55A78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C3788-897B-4536-8A2C-8DB181B8F7AA}">
  <ds:schemaRefs>
    <ds:schemaRef ds:uri="http://schemas.microsoft.com/office/2006/metadata/properties"/>
    <ds:schemaRef ds:uri="http://www.w3.org/2000/xmlns/"/>
    <ds:schemaRef ds:uri="dec5da2c-fcbf-475a-8b7b-975869f0fe02"/>
    <ds:schemaRef ds:uri="http://www.w3.org/2001/XMLSchema-instan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709</Words>
  <Application>Microsoft Macintosh PowerPoint</Application>
  <PresentationFormat>Custom</PresentationFormat>
  <Paragraphs>82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FAISAL ABDULKHALIQ ALHAMDI</cp:lastModifiedBy>
  <cp:revision>17</cp:revision>
  <dcterms:created xsi:type="dcterms:W3CDTF">2025-04-20T10:29:18Z</dcterms:created>
  <dcterms:modified xsi:type="dcterms:W3CDTF">2026-04-23T15:00:56Z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