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21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0.jpeg" /><Relationship Id="rId5" Type="http://schemas.openxmlformats.org/officeDocument/2006/relationships/image" Target="../media/image4.png" /><Relationship Id="rId10" Type="http://schemas.openxmlformats.org/officeDocument/2006/relationships/image" Target="../media/image9.jpeg" /><Relationship Id="rId4" Type="http://schemas.openxmlformats.org/officeDocument/2006/relationships/image" Target="../media/image3.png" /><Relationship Id="rId9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GB" sz="11500" b="1">
                <a:solidFill>
                  <a:srgbClr val="C5E0B3"/>
                </a:solidFill>
                <a:latin typeface="Calibri" panose="020F0502020204030204" pitchFamily="34" charset="0"/>
              </a:rPr>
              <a:t>Intelligent Industrial Air Quality Advisory System</a:t>
            </a:r>
            <a:endParaRPr lang="en-US" sz="115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579105" y="2630863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SWE-Muhammad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Alhosainy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COE-Ahmed Alghamdi, ME-Saeed Al-Jaran, EE-Mohammed Alas, CS-Basil Alharbi, CHE-Fayez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Alzaid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Hamzah Luqman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M071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756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400" dirty="0"/>
              <a:t>Current industrial air quality systems rely on threshold-based alarms that only react after dangerous concentrations are reached, causing alarm fatigue and failing to predict worker exposure. There is a critical gap between pollutant accumulation and alarm trigger — leaving workers at risk during the most dangerous window.</a:t>
            </a:r>
            <a:endParaRPr lang="en-GB" sz="4400" dirty="0">
              <a:latin typeface="Nunito"/>
              <a:ea typeface="Open Sans"/>
              <a:cs typeface="Arial"/>
            </a:endParaRPr>
          </a:p>
          <a:p>
            <a:endParaRPr lang="en-GB" sz="4600" dirty="0">
              <a:latin typeface="Nunito"/>
              <a:ea typeface="Open Sans"/>
              <a:cs typeface="Arial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Constraints &amp; Specifications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1893" y="616567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System Architecture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5725" y="7661258"/>
            <a:ext cx="9531190" cy="926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>
              <a:buFont typeface="Arial" panose="020B0604020202020204" pitchFamily="34" charset="0"/>
              <a:buChar char="•"/>
            </a:pPr>
            <a:r>
              <a:rPr lang="en-GB" sz="4600" b="1" dirty="0">
                <a:ea typeface="Open Sans"/>
                <a:cs typeface="Arial"/>
              </a:rPr>
              <a:t>Sensing:</a:t>
            </a:r>
            <a:r>
              <a:rPr lang="en-GB" sz="4600" dirty="0">
                <a:ea typeface="Open Sans"/>
                <a:cs typeface="Arial"/>
              </a:rPr>
              <a:t> CO2, CO, VOC, and PM2.5 sensor array </a:t>
            </a:r>
            <a:endParaRPr lang="en-US" dirty="0">
              <a:cs typeface="Arial"/>
            </a:endParaRP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GB" sz="4600" b="1" dirty="0">
                <a:ea typeface="Open Sans"/>
                <a:cs typeface="Arial"/>
              </a:rPr>
              <a:t>Integrated</a:t>
            </a:r>
            <a:r>
              <a:rPr lang="en-GB" sz="4600" dirty="0">
                <a:ea typeface="Open Sans"/>
                <a:cs typeface="Arial"/>
              </a:rPr>
              <a:t> with ESP32 and Raspberry Pi; </a:t>
            </a:r>
            <a:endParaRPr lang="en-US" dirty="0">
              <a:cs typeface="Arial"/>
            </a:endParaRP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GB" sz="4600" b="1" dirty="0">
                <a:ea typeface="Open Sans"/>
                <a:cs typeface="Arial"/>
              </a:rPr>
              <a:t>Intelligence:</a:t>
            </a:r>
            <a:r>
              <a:rPr lang="en-GB" sz="4600" dirty="0">
                <a:ea typeface="Open Sans"/>
                <a:cs typeface="Arial"/>
              </a:rPr>
              <a:t> backend engine using RK4-based transient mass balance modeling &amp; Harmness Index; </a:t>
            </a:r>
            <a:endParaRPr lang="en-US" dirty="0">
              <a:cs typeface="Arial"/>
            </a:endParaRP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GB" sz="4600" b="1" dirty="0">
                <a:ea typeface="Open Sans"/>
                <a:cs typeface="Arial"/>
              </a:rPr>
              <a:t>Hardware:</a:t>
            </a:r>
            <a:r>
              <a:rPr lang="en-GB" sz="4600" dirty="0">
                <a:ea typeface="Open Sans"/>
                <a:cs typeface="Arial"/>
              </a:rPr>
              <a:t> modular </a:t>
            </a:r>
            <a:r>
              <a:rPr lang="en-GB" sz="4600" dirty="0" err="1">
                <a:ea typeface="Open Sans"/>
                <a:cs typeface="Arial"/>
              </a:rPr>
              <a:t>aluminum</a:t>
            </a:r>
            <a:r>
              <a:rPr lang="en-GB" sz="4600" dirty="0">
                <a:ea typeface="Open Sans"/>
                <a:cs typeface="Arial"/>
              </a:rPr>
              <a:t> enclosure with dual axial fan purge system;</a:t>
            </a:r>
            <a:endParaRPr lang="en-US" dirty="0">
              <a:cs typeface="Arial"/>
            </a:endParaRP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GB" sz="4600" b="1" dirty="0">
                <a:ea typeface="Open Sans"/>
                <a:cs typeface="Arial"/>
              </a:rPr>
              <a:t>Interface:</a:t>
            </a:r>
            <a:r>
              <a:rPr lang="en-GB" sz="4600" dirty="0">
                <a:ea typeface="Open Sans"/>
                <a:cs typeface="Arial"/>
              </a:rPr>
              <a:t> Flutter dashboard displaying real-time risk levels (Safe, Warning, Danger).</a:t>
            </a:r>
            <a:endParaRPr lang="en-US" dirty="0">
              <a:cs typeface="Arial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9087331F-E144-2298-4AA9-200BA0D3D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78" y="21056203"/>
            <a:ext cx="9731884" cy="617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To develop an Intelligent Air Quality Advisory System that combines multi-pollutant sensing with a predictive time-to-harm model, delivering a real-time </a:t>
            </a:r>
            <a:r>
              <a:rPr lang="en-US" sz="4400" dirty="0" err="1"/>
              <a:t>Harmness</a:t>
            </a:r>
            <a:r>
              <a:rPr lang="en-US" sz="4400" dirty="0"/>
              <a:t> Index and automated reports — shifting industrial safety from reactive alarms to proactive evaluation.</a:t>
            </a:r>
            <a:endParaRPr lang="en-GB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457777B2-0AC3-7094-4F7F-6529A62A5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36" y="1992756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Objective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4A1233-1B1F-35C9-1E5D-6022F55AF8A1}"/>
              </a:ext>
            </a:extLst>
          </p:cNvPr>
          <p:cNvGrpSpPr/>
          <p:nvPr/>
        </p:nvGrpSpPr>
        <p:grpSpPr>
          <a:xfrm>
            <a:off x="36280989" y="956094"/>
            <a:ext cx="5533267" cy="4677086"/>
            <a:chOff x="17440275" y="16800513"/>
            <a:chExt cx="5533267" cy="467708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FCB993-CDA5-D7B7-565E-77E2BEF35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" r="47"/>
            <a:stretch>
              <a:fillRect/>
            </a:stretch>
          </p:blipFill>
          <p:spPr>
            <a:xfrm>
              <a:off x="17440275" y="16800513"/>
              <a:ext cx="1828800" cy="201136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495F136-5353-FB01-0B38-0481E4F07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" r="47"/>
            <a:stretch>
              <a:fillRect/>
            </a:stretch>
          </p:blipFill>
          <p:spPr>
            <a:xfrm>
              <a:off x="21144742" y="19466236"/>
              <a:ext cx="1828800" cy="2011363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725265-C75C-4B60-8115-FA4772A65537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637" y="3585616"/>
            <a:ext cx="1826808" cy="20073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A47CB2-8FA2-4CC6-BE6B-2AA2E738238B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456" y="1061372"/>
            <a:ext cx="1828800" cy="20092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DA327C-BAC1-48DA-9443-A64E71A0B7D0}"/>
              </a:ext>
            </a:extLst>
          </p:cNvPr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789" y="2257869"/>
            <a:ext cx="1821515" cy="2003667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57C0C85-4336-8B98-C312-61583FA43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4287"/>
              </p:ext>
            </p:extLst>
          </p:nvPr>
        </p:nvGraphicFramePr>
        <p:xfrm>
          <a:off x="11313936" y="7660112"/>
          <a:ext cx="10027919" cy="19208749"/>
        </p:xfrm>
        <a:graphic>
          <a:graphicData uri="http://schemas.openxmlformats.org/drawingml/2006/table">
            <a:tbl>
              <a:tblPr/>
              <a:tblGrid>
                <a:gridCol w="2036304">
                  <a:extLst>
                    <a:ext uri="{9D8B030D-6E8A-4147-A177-3AD203B41FA5}">
                      <a16:colId xmlns:a16="http://schemas.microsoft.com/office/drawing/2014/main" val="188285936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0314578"/>
                    </a:ext>
                  </a:extLst>
                </a:gridCol>
                <a:gridCol w="6924815">
                  <a:extLst>
                    <a:ext uri="{9D8B030D-6E8A-4147-A177-3AD203B41FA5}">
                      <a16:colId xmlns:a16="http://schemas.microsoft.com/office/drawing/2014/main" val="3034478618"/>
                    </a:ext>
                  </a:extLst>
                </a:gridCol>
              </a:tblGrid>
              <a:tr h="787967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Category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Type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Requirement / Detailed Specification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7447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827109"/>
                  </a:ext>
                </a:extLst>
              </a:tr>
              <a:tr h="1878427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Safety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C1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Controlled Testing: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Gas calibration must be conducted in sealed environments with concentrations strictly below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Threshold Limit Values (TLV)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.</a:t>
                      </a:r>
                    </a:p>
                  </a:txBody>
                  <a:tcPr marL="27447" marR="27447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107587"/>
                  </a:ext>
                </a:extLst>
              </a:tr>
              <a:tr h="1878427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Environmental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C2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Industrial Durability: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Hardware must operate reliably in environments up to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50°C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and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85% humidity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(non-condensing).</a:t>
                      </a:r>
                    </a:p>
                  </a:txBody>
                  <a:tcPr marL="27447" marR="27447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82838"/>
                  </a:ext>
                </a:extLst>
              </a:tr>
              <a:tr h="1514940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Networking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C3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Latency: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End-to-end communication from the sensor node to the dashboard must be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≤ 3.0 seconds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.</a:t>
                      </a:r>
                    </a:p>
                  </a:txBody>
                  <a:tcPr marL="27447" marR="27447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552029"/>
                  </a:ext>
                </a:extLst>
              </a:tr>
              <a:tr h="2241913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Security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C4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Data Privacy: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All telemetry must be stored on a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local industrial server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(Raspberry Pi) rather than public clouds to ensure factory data sovereignty.</a:t>
                      </a:r>
                    </a:p>
                  </a:txBody>
                  <a:tcPr marL="27447" marR="27447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647706"/>
                  </a:ext>
                </a:extLst>
              </a:tr>
              <a:tr h="1514940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Accuracy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S1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Gas Sensing: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Maintain a deviation of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&lt; 10%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compared to reference industrial-grade gas detectors.</a:t>
                      </a:r>
                    </a:p>
                  </a:txBody>
                  <a:tcPr marL="27447" marR="27447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665045"/>
                  </a:ext>
                </a:extLst>
              </a:tr>
              <a:tr h="1878427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Modeling</a:t>
                      </a:r>
                      <a:endParaRPr lang="en-GB" sz="2400" err="1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S2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Predictive Logic: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The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Time-to-Harm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prediction must maintain a calculation error of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&lt; 10%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using the 4th-order Runge-</a:t>
                      </a:r>
                      <a:r>
                        <a:rPr lang="en-GB" sz="240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Kutta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method.</a:t>
                      </a:r>
                    </a:p>
                  </a:txBody>
                  <a:tcPr marL="27447" marR="27447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54184"/>
                  </a:ext>
                </a:extLst>
              </a:tr>
              <a:tr h="1878427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Purge System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S3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Mechanical Response: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The ventilation subsystem must achieve a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99% reduction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in hazardous gas concentration within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30 seconds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.</a:t>
                      </a:r>
                    </a:p>
                  </a:txBody>
                  <a:tcPr marL="27447" marR="27447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759481"/>
                  </a:ext>
                </a:extLst>
              </a:tr>
              <a:tr h="1878427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Reliability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S4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Data Buffering: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Sensor nodes must support at least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48 hours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of local buffering to prevent data loss during network outages.</a:t>
                      </a:r>
                    </a:p>
                  </a:txBody>
                  <a:tcPr marL="27447" marR="27447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658320"/>
                  </a:ext>
                </a:extLst>
              </a:tr>
              <a:tr h="1878427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Stability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S5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System Uptime: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The integrated system must maintain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≥ 90% operational uptime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during 48-hour endurance test cycles.</a:t>
                      </a:r>
                    </a:p>
                  </a:txBody>
                  <a:tcPr marL="27447" marR="27447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779046"/>
                  </a:ext>
                </a:extLst>
              </a:tr>
              <a:tr h="1878427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Usability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S6</a:t>
                      </a:r>
                      <a:endParaRPr lang="en-GB" sz="2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7447" marR="22873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Advisory UI: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The dashboard must provide bilingual (AR/EN) alerts categorized into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Safe (Green)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,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Warning (Yellow)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, and </a:t>
                      </a:r>
                      <a:r>
                        <a:rPr lang="en-GB" sz="24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Danger (Red)</a:t>
                      </a:r>
                      <a:r>
                        <a:rPr lang="en-GB" sz="24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levels.</a:t>
                      </a:r>
                    </a:p>
                  </a:txBody>
                  <a:tcPr marL="27447" marR="27447" marT="30497" marB="3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437366"/>
                  </a:ext>
                </a:extLst>
              </a:tr>
            </a:tbl>
          </a:graphicData>
        </a:graphic>
      </p:graphicFrame>
      <p:pic>
        <p:nvPicPr>
          <p:cNvPr id="2" name="Picture 1" descr="A hand holding a device with a screen  AI-generated content may be incorrect.">
            <a:extLst>
              <a:ext uri="{FF2B5EF4-FFF2-40B4-BE49-F238E27FC236}">
                <a16:creationId xmlns:a16="http://schemas.microsoft.com/office/drawing/2014/main" id="{D78A3302-44A8-51E6-2E3D-FC7D0E6ED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74182" y="7581617"/>
            <a:ext cx="9531191" cy="8344183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1CFA50DB-7256-14D2-BAB1-73389294E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5076" y="618945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ea typeface="+mn-lt"/>
                <a:cs typeface="+mn-lt"/>
              </a:rPr>
              <a:t>Results &amp; Conclusion</a:t>
            </a:r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F5D420-24BA-0566-19C6-8C139F3E9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5725" y="1786481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Validation &amp; Results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B014E1EB-B996-2E7A-1712-24AE97D6E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6651" y="18993459"/>
            <a:ext cx="9875519" cy="78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GB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Predictive Accuracy: </a:t>
            </a:r>
            <a:r>
              <a:rPr lang="en-GB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Validated time-to-harm logic with &lt; 2.5% model error.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GB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Mechanical Purge: </a:t>
            </a:r>
            <a:r>
              <a:rPr lang="en-GB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Achieved 99% gas reduction in 30 seconds (113.26 m^3/h)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GB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Connectivity: </a:t>
            </a:r>
            <a:r>
              <a:rPr lang="en-GB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95% of data packets delivered in ≤ 2.1 seconds, meeting industrial latency standards.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GB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Uptime: </a:t>
            </a:r>
            <a:r>
              <a:rPr lang="en-GB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System maintained &gt; 90% operational stability during 48-hour endurance testing.</a:t>
            </a: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680903BC-7D1F-6DB2-4EF4-8526F06A0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7752" y="21790120"/>
            <a:ext cx="9811347" cy="620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GB" sz="4400" dirty="0"/>
              <a:t>The prototype demonstrated stable and reliable operation, accurate environmental sensing, and real-time data processing, confirming the feasibility of using an intelligent air quality monitoring system to enhance environmental awareness and reduce the need for manual monitoring.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15" name="Picture 14" descr="‪Gas Line Leak: How To Identify and Fix Them Safely?‬‏">
            <a:extLst>
              <a:ext uri="{FF2B5EF4-FFF2-40B4-BE49-F238E27FC236}">
                <a16:creationId xmlns:a16="http://schemas.microsoft.com/office/drawing/2014/main" id="{39B110D5-9E5F-6FC9-2A30-00F4FA449B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747" y="14394491"/>
            <a:ext cx="9827262" cy="5346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354FA8-210F-35EF-AAD7-3F34665594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3"/>
          <a:stretch>
            <a:fillRect/>
          </a:stretch>
        </p:blipFill>
        <p:spPr>
          <a:xfrm>
            <a:off x="37042286" y="15928760"/>
            <a:ext cx="4463087" cy="57955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1856F5-BB3C-5D93-9B1C-3EE8408683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/>
          <a:stretch>
            <a:fillRect/>
          </a:stretch>
        </p:blipFill>
        <p:spPr>
          <a:xfrm>
            <a:off x="31974182" y="15950633"/>
            <a:ext cx="4908515" cy="577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633C8DBA-D9AE-4293-9103-BC81B6536FC3}"/>
</file>

<file path=customXml/itemProps2.xml><?xml version="1.0" encoding="utf-8"?>
<ds:datastoreItem xmlns:ds="http://schemas.openxmlformats.org/officeDocument/2006/customXml" ds:itemID="{ECEA6E28-DCA4-40E7-A943-F6F690449471}"/>
</file>

<file path=customXml/itemProps3.xml><?xml version="1.0" encoding="utf-8"?>
<ds:datastoreItem xmlns:ds="http://schemas.openxmlformats.org/officeDocument/2006/customXml" ds:itemID="{6328FD42-7055-462F-808E-FBA2F5393D7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538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MOHAMMAD ALHUSAINY</cp:lastModifiedBy>
  <cp:revision>5</cp:revision>
  <dcterms:created xsi:type="dcterms:W3CDTF">2025-04-20T10:29:18Z</dcterms:created>
  <dcterms:modified xsi:type="dcterms:W3CDTF">2026-05-08T13:16:31Z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