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33" d="100"/>
          <a:sy n="33" d="100"/>
        </p:scale>
        <p:origin x="-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9000" b="1" dirty="0">
                <a:solidFill>
                  <a:srgbClr val="C5E0B3"/>
                </a:solidFill>
                <a:latin typeface="Calibri"/>
              </a:rPr>
              <a:t>Forecasting ESP Failures Using AI &amp; ML Models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448748" y="1544913"/>
            <a:ext cx="26426160" cy="2606040"/>
          </a:xfrm>
          <a:prstGeom prst="rect">
            <a:avLst/>
          </a:prstGeom>
        </p:spPr>
        <p:txBody>
          <a:bodyPr wrap="square" lIns="73152" tIns="18288" rIns="73152" bIns="18288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bg1"/>
                </a:solidFill>
                <a:latin typeface="Calibri"/>
              </a:rPr>
              <a:t>Ahmed Alhumaid (CS) • Basel Alzahrani (SWE)</a:t>
            </a:r>
          </a:p>
          <a:p>
            <a:pPr algn="ctr">
              <a:spcAft>
                <a:spcPts val="0"/>
              </a:spcAft>
            </a:pPr>
            <a:r>
              <a:rPr dirty="0">
                <a:solidFill>
                  <a:schemeClr val="bg1"/>
                </a:solidFill>
                <a:latin typeface="Calibri"/>
              </a:rPr>
              <a:t>Salim Alghamdi (PETE) • Hussain AlQahtani (PETE)</a:t>
            </a:r>
          </a:p>
          <a:p>
            <a:pPr algn="ctr">
              <a:spcAft>
                <a:spcPts val="0"/>
              </a:spcAft>
            </a:pPr>
            <a:r>
              <a:rPr dirty="0">
                <a:solidFill>
                  <a:schemeClr val="bg1"/>
                </a:solidFill>
                <a:latin typeface="Calibri"/>
              </a:rPr>
              <a:t>Hussain Al Sulaiman (EE) • Hussain Al-Ibrahim (CS)</a:t>
            </a:r>
          </a:p>
          <a:p>
            <a:pPr algn="ctr">
              <a:spcAft>
                <a:spcPts val="0"/>
              </a:spcAft>
            </a:pPr>
            <a:r>
              <a:rPr dirty="0">
                <a:solidFill>
                  <a:schemeClr val="bg1"/>
                </a:solidFill>
                <a:latin typeface="Calibri"/>
              </a:rPr>
              <a:t>Coach: Dr. Hamzah Luqman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576364"/>
          </a:xfrm>
          <a:prstGeom prst="rect">
            <a:avLst/>
          </a:prstGeom>
          <a:noFill/>
        </p:spPr>
        <p:txBody>
          <a:bodyPr wrap="square" lIns="73152" tIns="18288" rIns="73152" bIns="18288" rtlCol="0" anchor="t">
            <a:spAutoFit/>
          </a:bodyPr>
          <a:lstStyle/>
          <a:p>
            <a:pPr algn="ctr"/>
            <a:r>
              <a:rPr sz="11500" b="1" dirty="0">
                <a:solidFill>
                  <a:srgbClr val="02616D"/>
                </a:solidFill>
                <a:latin typeface="Calibri"/>
              </a:rPr>
              <a:t>TEAM</a:t>
            </a:r>
          </a:p>
          <a:p>
            <a:pPr algn="ctr"/>
            <a:r>
              <a:rPr sz="11500" b="1" dirty="0">
                <a:solidFill>
                  <a:srgbClr val="02616D"/>
                </a:solidFill>
                <a:latin typeface="Calibri"/>
              </a:rPr>
              <a:t>M067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square" lIns="73152" tIns="18288" rIns="73152" bIns="18288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7200" b="1" dirty="0">
                <a:solidFill>
                  <a:srgbClr val="1F1F1F"/>
                </a:solidFill>
                <a:latin typeface="Calibri"/>
              </a:rPr>
              <a:t>Context &amp; Need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square" lIns="73152" tIns="18288" rIns="73152" bIns="18288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7200" b="1" dirty="0">
                <a:solidFill>
                  <a:srgbClr val="1F1F1F"/>
                </a:solidFill>
                <a:latin typeface="Calibri"/>
              </a:rPr>
              <a:t>Requirements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square" lIns="73152" tIns="18288" rIns="73152" bIns="18288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7200" b="1" dirty="0">
                <a:solidFill>
                  <a:srgbClr val="1F1F1F"/>
                </a:solidFill>
                <a:latin typeface="Calibri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square" lIns="73152" tIns="18288" rIns="73152" bIns="18288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7200" b="1" dirty="0">
                <a:solidFill>
                  <a:srgbClr val="1F1F1F"/>
                </a:solidFill>
                <a:latin typeface="Calibri"/>
              </a:rPr>
              <a:t>Validation &amp; Outcomes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0A8C1F-3902-185D-8F21-00E2BE970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672" y="271116"/>
            <a:ext cx="5852160" cy="4998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0120" y="7452360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Introduction / Background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" y="8244352"/>
            <a:ext cx="9246377" cy="4345805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000000"/>
                </a:solidFill>
                <a:latin typeface="Calibri"/>
              </a:rPr>
              <a:t>ESP failures create uncertainty in budgeting, spare-part procurement, and maintenance readiness, while current planning often depends on historical averages and engineering judgment. Therefore, a data-driven and auditable forecast is needed to support proactive annual planning.</a:t>
            </a:r>
            <a:endParaRPr sz="40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120" y="12631658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Problem Statement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337" y="13410411"/>
            <a:ext cx="9326880" cy="3730252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000000"/>
                </a:solidFill>
                <a:latin typeface="Calibri"/>
              </a:rPr>
              <a:t>No auditable fleet-level tool was available to estimate next-year ESP failures from validated historical records, so the proposed solution was designed to remain planning-focused, usable within a company intranet, and understandable to non-programmers.</a:t>
            </a:r>
            <a:endParaRPr sz="40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5337" y="17193745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Observed Fleet Behavior</a:t>
            </a:r>
          </a:p>
        </p:txBody>
      </p:sp>
      <p:pic>
        <p:nvPicPr>
          <p:cNvPr id="23" name="Picture 22" descr="image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8233010"/>
            <a:ext cx="9536098" cy="47680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5840" y="23119289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Objective of Project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5840" y="24007999"/>
            <a:ext cx="9326880" cy="3730252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Forecast expected ESP failures for the next 12 months.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Convert validated historical records into a Jan–Dec forecast and yearly total.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Support budgeting, spare planning, and maintenance readiness for PETE/EE users.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47704" y="7452360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Constraints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347704" y="8138160"/>
            <a:ext cx="9326880" cy="4961358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Calibri"/>
              </a:rPr>
              <a:t>• C1: </a:t>
            </a:r>
            <a:r>
              <a:rPr sz="4000" b="0" dirty="0">
                <a:solidFill>
                  <a:srgbClr val="000000"/>
                </a:solidFill>
                <a:latin typeface="Calibri"/>
              </a:rPr>
              <a:t>Use only standard production / ESP run-pull report parameters.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Calibri"/>
              </a:rPr>
              <a:t>• C2: </a:t>
            </a:r>
            <a:r>
              <a:rPr sz="4000" b="0" dirty="0">
                <a:solidFill>
                  <a:srgbClr val="000000"/>
                </a:solidFill>
                <a:latin typeface="Calibri"/>
              </a:rPr>
              <a:t>Use electrical fields only when the source is reputable; otherwise discard them.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Calibri"/>
              </a:rPr>
              <a:t>• C3:</a:t>
            </a:r>
            <a:r>
              <a:rPr sz="4000" b="0" dirty="0">
                <a:solidFill>
                  <a:srgbClr val="000000"/>
                </a:solidFill>
                <a:latin typeface="Calibri"/>
              </a:rPr>
              <a:t> Use open-source software and libraries only.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Calibri"/>
              </a:rPr>
              <a:t>• C4:</a:t>
            </a:r>
            <a:r>
              <a:rPr sz="4000" b="0" dirty="0">
                <a:solidFill>
                  <a:srgbClr val="000000"/>
                </a:solidFill>
                <a:latin typeface="Calibri"/>
              </a:rPr>
              <a:t> Anonymize well IDs and sensitive operational identifiers.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47704" y="13149332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All Specifications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99419"/>
              </p:ext>
            </p:extLst>
          </p:nvPr>
        </p:nvGraphicFramePr>
        <p:xfrm>
          <a:off x="11347704" y="14225451"/>
          <a:ext cx="9326880" cy="135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FFFFFF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76200" marR="76200" marT="25400" marB="2540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</a:rPr>
                        <a:t>Requirement</a:t>
                      </a:r>
                    </a:p>
                  </a:txBody>
                  <a:tcPr marL="76200" marR="76200" marT="25400" marB="2540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 dirty="0">
                          <a:solidFill>
                            <a:srgbClr val="141414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100% audit logging (dataset/model/timestamp)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&lt;25% data discard + includes ≥1 failure case</a:t>
                      </a:r>
                      <a:endParaRPr sz="4000" b="0" dirty="0">
                        <a:solidFill>
                          <a:srgbClr val="141414"/>
                        </a:solidFill>
                        <a:latin typeface="Calibri"/>
                      </a:endParaRP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≥1 EE feature with ≥25% coverage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≥70% success rate on held-out test</a:t>
                      </a: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>
                          <a:solidFill>
                            <a:srgbClr val="141414"/>
                          </a:solidFill>
                          <a:latin typeface="Calibri"/>
                        </a:rPr>
                        <a:t>.csv/.xlsx upload ≤150 MB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>
                          <a:solidFill>
                            <a:srgbClr val="141414"/>
                          </a:solidFill>
                          <a:latin typeface="Calibri"/>
                        </a:rPr>
                        <a:t>12-month table + yearly total</a:t>
                      </a: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Flag 100% invalid / missing EE fields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>
                          <a:solidFill>
                            <a:srgbClr val="141414"/>
                          </a:solidFill>
                          <a:latin typeface="Calibri"/>
                        </a:rPr>
                        <a:t>Leakage-prevention partition verified</a:t>
                      </a: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IS1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≥36 consecutive validated months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IS2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>
                          <a:solidFill>
                            <a:srgbClr val="141414"/>
                          </a:solidFill>
                          <a:latin typeface="Calibri"/>
                        </a:rPr>
                        <a:t>End-to-end report &lt;30 min</a:t>
                      </a: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IS3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Forecast shown in &lt;6 steps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IS4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Annual run for planning</a:t>
                      </a:r>
                    </a:p>
                  </a:txBody>
                  <a:tcPr marL="76200" marR="76200" marT="25400" marB="25400" anchor="ctr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1">
                          <a:solidFill>
                            <a:srgbClr val="141414"/>
                          </a:solidFill>
                          <a:latin typeface="Calibri"/>
                        </a:rPr>
                        <a:t>IS5</a:t>
                      </a:r>
                    </a:p>
                  </a:txBody>
                  <a:tcPr marL="76200" marR="76200" marT="25400" marB="25400" anchor="ctr"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4000" b="0" dirty="0">
                          <a:solidFill>
                            <a:srgbClr val="141414"/>
                          </a:solidFill>
                          <a:latin typeface="Calibri"/>
                        </a:rPr>
                        <a:t>≥3 years of history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347704" y="22082760"/>
            <a:ext cx="9326880" cy="457200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1347704" y="22539960"/>
            <a:ext cx="9326880" cy="2560320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21735288" y="7452360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Integrated Prototype</a:t>
            </a:r>
          </a:p>
        </p:txBody>
      </p:sp>
      <p:pic>
        <p:nvPicPr>
          <p:cNvPr id="35" name="Picture 34" descr="image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1479" y="8367323"/>
            <a:ext cx="9937635" cy="101565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141160" y="18593814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Planning Dashboard</a:t>
            </a:r>
          </a:p>
        </p:txBody>
      </p:sp>
      <p:pic>
        <p:nvPicPr>
          <p:cNvPr id="38" name="Picture 37" descr="image2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5465" y="19935604"/>
            <a:ext cx="10236914" cy="664295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2122872" y="7452360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Testing / Validation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091137" y="8264056"/>
            <a:ext cx="3376485" cy="1872434"/>
          </a:xfrm>
          <a:prstGeom prst="roundRect">
            <a:avLst/>
          </a:prstGeom>
          <a:solidFill>
            <a:srgbClr val="F7FBF3"/>
          </a:solidFill>
          <a:ln w="15240">
            <a:solidFill>
              <a:srgbClr val="B7D4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18288" rtlCol="0" anchor="t"/>
          <a:lstStyle/>
          <a:p>
            <a:pPr algn="ctr"/>
            <a:r>
              <a:rPr lang="en-US" sz="3600" b="1" dirty="0">
                <a:solidFill>
                  <a:srgbClr val="02616D"/>
                </a:solidFill>
                <a:latin typeface="Calibri"/>
              </a:rPr>
              <a:t>90</a:t>
            </a:r>
            <a:r>
              <a:rPr sz="3600" b="1" dirty="0">
                <a:solidFill>
                  <a:srgbClr val="02616D"/>
                </a:solidFill>
                <a:latin typeface="Calibri"/>
              </a:rPr>
              <a:t>%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1F1F1F"/>
                </a:solidFill>
                <a:latin typeface="Calibri"/>
              </a:rPr>
              <a:t>Hit Rate</a:t>
            </a:r>
            <a:endParaRPr sz="2800" b="1" dirty="0">
              <a:solidFill>
                <a:srgbClr val="1F1F1F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666666"/>
                </a:solidFill>
                <a:latin typeface="Calibri"/>
              </a:rPr>
              <a:t>within ±6 weeks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554014" y="8279848"/>
            <a:ext cx="3376485" cy="1872434"/>
          </a:xfrm>
          <a:prstGeom prst="roundRect">
            <a:avLst/>
          </a:prstGeom>
          <a:solidFill>
            <a:srgbClr val="F7FBF3"/>
          </a:solidFill>
          <a:ln w="15240">
            <a:solidFill>
              <a:srgbClr val="B7D4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18288" rtlCol="0" anchor="t"/>
          <a:lstStyle/>
          <a:p>
            <a:pPr algn="ctr"/>
            <a:r>
              <a:rPr sz="3600" b="1" dirty="0">
                <a:solidFill>
                  <a:srgbClr val="02616D"/>
                </a:solidFill>
                <a:latin typeface="Calibri"/>
              </a:rPr>
              <a:t>0.97</a:t>
            </a:r>
          </a:p>
          <a:p>
            <a:pPr algn="ctr">
              <a:spcAft>
                <a:spcPts val="0"/>
              </a:spcAft>
            </a:pPr>
            <a:r>
              <a:rPr sz="2800" b="1" dirty="0">
                <a:solidFill>
                  <a:srgbClr val="1F1F1F"/>
                </a:solidFill>
                <a:latin typeface="Calibri"/>
              </a:rPr>
              <a:t>ROC-AUC</a:t>
            </a:r>
            <a:endParaRPr lang="en-US" sz="2800" b="1" dirty="0">
              <a:solidFill>
                <a:srgbClr val="1F1F1F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666666"/>
                </a:solidFill>
                <a:latin typeface="Calibri"/>
              </a:rPr>
              <a:t>ranking quality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9016892" y="8264056"/>
            <a:ext cx="3376485" cy="1872434"/>
          </a:xfrm>
          <a:prstGeom prst="roundRect">
            <a:avLst/>
          </a:prstGeom>
          <a:solidFill>
            <a:srgbClr val="F7FBF3"/>
          </a:solidFill>
          <a:ln w="15240">
            <a:solidFill>
              <a:srgbClr val="B7D4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18288" rtlCol="0" anchor="t"/>
          <a:lstStyle/>
          <a:p>
            <a:pPr algn="ctr"/>
            <a:r>
              <a:rPr sz="3600" b="1" dirty="0">
                <a:solidFill>
                  <a:srgbClr val="02616D"/>
                </a:solidFill>
                <a:latin typeface="Calibri"/>
              </a:rPr>
              <a:t>0.47</a:t>
            </a:r>
            <a:endParaRPr sz="4000" b="1" dirty="0">
              <a:solidFill>
                <a:srgbClr val="02616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sz="2800" b="1" dirty="0">
                <a:solidFill>
                  <a:srgbClr val="1F1F1F"/>
                </a:solidFill>
                <a:latin typeface="Calibri"/>
              </a:rPr>
              <a:t>PR-AUC</a:t>
            </a:r>
            <a:endParaRPr lang="en-US" sz="2800" b="1" dirty="0">
              <a:solidFill>
                <a:srgbClr val="1F1F1F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666666"/>
                </a:solidFill>
                <a:latin typeface="Calibri"/>
              </a:rPr>
              <a:t>positive-class focus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409827" y="10536797"/>
            <a:ext cx="3376485" cy="1872434"/>
          </a:xfrm>
          <a:prstGeom prst="roundRect">
            <a:avLst/>
          </a:prstGeom>
          <a:solidFill>
            <a:srgbClr val="F7FBF3"/>
          </a:solidFill>
          <a:ln w="15240">
            <a:solidFill>
              <a:srgbClr val="B7D4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18288" rtlCol="0" anchor="t"/>
          <a:lstStyle/>
          <a:p>
            <a:pPr algn="ctr"/>
            <a:r>
              <a:rPr sz="3600" b="1" dirty="0">
                <a:solidFill>
                  <a:srgbClr val="02616D"/>
                </a:solidFill>
                <a:latin typeface="Calibri"/>
              </a:rPr>
              <a:t>0.029</a:t>
            </a:r>
            <a:endParaRPr sz="4000" b="1" dirty="0">
              <a:solidFill>
                <a:srgbClr val="02616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sz="2800" b="1" dirty="0">
                <a:solidFill>
                  <a:srgbClr val="1F1F1F"/>
                </a:solidFill>
                <a:latin typeface="Calibri"/>
              </a:rPr>
              <a:t>Brier</a:t>
            </a:r>
            <a:endParaRPr lang="en-US" sz="2800" b="1" dirty="0">
              <a:solidFill>
                <a:srgbClr val="1F1F1F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666666"/>
                </a:solidFill>
                <a:latin typeface="Calibri"/>
              </a:rPr>
              <a:t>calibration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828172" y="10536797"/>
            <a:ext cx="3376485" cy="1872434"/>
          </a:xfrm>
          <a:prstGeom prst="roundRect">
            <a:avLst/>
          </a:prstGeom>
          <a:solidFill>
            <a:srgbClr val="F7FBF3"/>
          </a:solidFill>
          <a:ln w="15240">
            <a:solidFill>
              <a:srgbClr val="B7D4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18288" rtlCol="0" anchor="t"/>
          <a:lstStyle/>
          <a:p>
            <a:pPr algn="ctr"/>
            <a:r>
              <a:rPr lang="en-US" sz="3600" b="1" dirty="0">
                <a:solidFill>
                  <a:srgbClr val="02616D"/>
                </a:solidFill>
                <a:latin typeface="Calibri"/>
              </a:rPr>
              <a:t>6.4 </a:t>
            </a:r>
            <a:r>
              <a:rPr lang="en-US" sz="3600" b="1" dirty="0" err="1">
                <a:solidFill>
                  <a:srgbClr val="02616D"/>
                </a:solidFill>
                <a:latin typeface="Calibri"/>
              </a:rPr>
              <a:t>wks</a:t>
            </a:r>
            <a:endParaRPr lang="en-US" sz="3600" b="1" dirty="0">
              <a:solidFill>
                <a:srgbClr val="02616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1F1F1F"/>
                </a:solidFill>
                <a:latin typeface="Calibri"/>
              </a:rPr>
              <a:t>Timing MAE</a:t>
            </a: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666666"/>
                </a:solidFill>
                <a:latin typeface="Calibri"/>
              </a:rPr>
              <a:t>best timing rule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735288" y="18775909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Verification Summary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697777" y="19722270"/>
            <a:ext cx="9326880" cy="8039124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000000"/>
                </a:solidFill>
                <a:latin typeface="Calibri"/>
              </a:rPr>
              <a:t>•</a:t>
            </a:r>
            <a:r>
              <a:rPr sz="40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Constraints verified: standard inputs, reputable EE sources, open-source tools, anonymization.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000000"/>
                </a:solidFill>
                <a:latin typeface="Calibri"/>
              </a:rPr>
              <a:t>• Specs 1–8 verified; held-out hit rate </a:t>
            </a:r>
            <a:r>
              <a:rPr lang="en-US" sz="4000" dirty="0">
                <a:solidFill>
                  <a:srgbClr val="000000"/>
                </a:solidFill>
                <a:latin typeface="Calibri"/>
              </a:rPr>
              <a:t>90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% vs. ≥70% target.</a:t>
            </a: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Integrated specs verified: ≥36 validated months, ≥3 years history, &lt;30 min runtime, &lt;6 steps.</a:t>
            </a:r>
            <a:endParaRPr sz="4000" b="0" dirty="0">
              <a:solidFill>
                <a:srgbClr val="000000"/>
              </a:solidFill>
              <a:latin typeface="Calibri"/>
            </a:endParaRP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User test verified: CSV/XLSX ≤150 MB and 5-step workflow.</a:t>
            </a:r>
            <a:endParaRPr sz="4000" b="0" dirty="0">
              <a:solidFill>
                <a:srgbClr val="000000"/>
              </a:solidFill>
              <a:latin typeface="Calibri"/>
            </a:endParaRPr>
          </a:p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Audit verified: dataset/model versions and timestamps logged; no raw </a:t>
            </a:r>
            <a:r>
              <a:rPr lang="en-US" sz="4000" b="0" dirty="0" err="1">
                <a:solidFill>
                  <a:srgbClr val="000000"/>
                </a:solidFill>
                <a:latin typeface="Calibri"/>
              </a:rPr>
              <a:t>Well_ID</a:t>
            </a:r>
            <a:r>
              <a:rPr lang="en-US" sz="4000" b="0" dirty="0">
                <a:solidFill>
                  <a:srgbClr val="000000"/>
                </a:solidFill>
                <a:latin typeface="Calibri"/>
              </a:rPr>
              <a:t> in outputs.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91137" y="12373735"/>
            <a:ext cx="9326880" cy="775597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</a:rPr>
              <a:t>Conclusions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93846" y="13349360"/>
            <a:ext cx="9675051" cy="4961358"/>
          </a:xfrm>
          <a:prstGeom prst="rect">
            <a:avLst/>
          </a:prstGeom>
          <a:noFill/>
        </p:spPr>
        <p:txBody>
          <a:bodyPr wrap="square" lIns="73152" tIns="18288" rIns="73152" bIns="18288" anchor="t">
            <a:spAutoFit/>
          </a:bodyPr>
          <a:lstStyle/>
          <a:p>
            <a:pPr algn="justLow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000000"/>
                </a:solidFill>
                <a:latin typeface="Calibri"/>
              </a:rPr>
              <a:t>The prototype delivers an auditable annual ESP failure forecast with monthly detail through an integrated workflow that combines data validation, lifecycle modeling, fleet aggregation, and dashboard-based reporting. Overall, it serves as a practical planning tool for budgeting, procurement timing, and spare readiness.</a:t>
            </a:r>
            <a:endParaRPr sz="4000" b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225AE30D-F506-4F3D-81B1-731A1D6BB450}"/>
</file>

<file path=customXml/itemProps2.xml><?xml version="1.0" encoding="utf-8"?>
<ds:datastoreItem xmlns:ds="http://schemas.openxmlformats.org/officeDocument/2006/customXml" ds:itemID="{C5DB04D5-5DC8-47AE-941F-F8AC81C428AC}"/>
</file>

<file path=customXml/itemProps3.xml><?xml version="1.0" encoding="utf-8"?>
<ds:datastoreItem xmlns:ds="http://schemas.openxmlformats.org/officeDocument/2006/customXml" ds:itemID="{87F7C30C-41B5-4314-81C5-B30ED82809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525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SALIM SALAH ALGHAMDI</cp:lastModifiedBy>
  <cp:revision>18</cp:revision>
  <dcterms:created xsi:type="dcterms:W3CDTF">2025-04-20T10:29:18Z</dcterms:created>
  <dcterms:modified xsi:type="dcterms:W3CDTF">2026-05-02T16:41:59Z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