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2803763"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78"/>
  </p:normalViewPr>
  <p:slideViewPr>
    <p:cSldViewPr snapToGrid="0">
      <p:cViewPr varScale="1">
        <p:scale>
          <a:sx n="24" d="100"/>
          <a:sy n="24" d="100"/>
        </p:scale>
        <p:origin x="15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4711F-9134-4564-A9F0-0EB63EED2421}" type="datetimeFigureOut">
              <a:rPr lang="en-US" smtClean="0"/>
              <a:t>5/3/2026</a:t>
            </a:fld>
            <a:endParaRPr lang="en-US"/>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14818-E0A9-415C-B437-8B75F545DB44}" type="slidenum">
              <a:rPr lang="en-US" smtClean="0"/>
              <a:t>‹#›</a:t>
            </a:fld>
            <a:endParaRPr lang="en-US"/>
          </a:p>
        </p:txBody>
      </p:sp>
    </p:spTree>
    <p:extLst>
      <p:ext uri="{BB962C8B-B14F-4D97-AF65-F5344CB8AC3E}">
        <p14:creationId xmlns:p14="http://schemas.microsoft.com/office/powerpoint/2010/main" val="80479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14818-E0A9-415C-B437-8B75F545DB44}" type="slidenum">
              <a:rPr lang="en-US" smtClean="0"/>
              <a:t>1</a:t>
            </a:fld>
            <a:endParaRPr lang="en-US"/>
          </a:p>
        </p:txBody>
      </p:sp>
    </p:spTree>
    <p:extLst>
      <p:ext uri="{BB962C8B-B14F-4D97-AF65-F5344CB8AC3E}">
        <p14:creationId xmlns:p14="http://schemas.microsoft.com/office/powerpoint/2010/main" val="71133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a:t>Click to edit Master title style</a:t>
            </a:r>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48486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32273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8412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87947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a:t>Click to edit Master title style</a:t>
            </a:r>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tint val="82000"/>
                  </a:schemeClr>
                </a:solidFill>
              </a:defRPr>
            </a:lvl1pPr>
            <a:lvl2pPr marL="2018355" indent="0">
              <a:buNone/>
              <a:defRPr sz="8829">
                <a:solidFill>
                  <a:schemeClr val="tx1">
                    <a:tint val="82000"/>
                  </a:schemeClr>
                </a:solidFill>
              </a:defRPr>
            </a:lvl2pPr>
            <a:lvl3pPr marL="4036710" indent="0">
              <a:buNone/>
              <a:defRPr sz="7946">
                <a:solidFill>
                  <a:schemeClr val="tx1">
                    <a:tint val="82000"/>
                  </a:schemeClr>
                </a:solidFill>
              </a:defRPr>
            </a:lvl3pPr>
            <a:lvl4pPr marL="6055065" indent="0">
              <a:buNone/>
              <a:defRPr sz="7063">
                <a:solidFill>
                  <a:schemeClr val="tx1">
                    <a:tint val="82000"/>
                  </a:schemeClr>
                </a:solidFill>
              </a:defRPr>
            </a:lvl4pPr>
            <a:lvl5pPr marL="8073420" indent="0">
              <a:buNone/>
              <a:defRPr sz="7063">
                <a:solidFill>
                  <a:schemeClr val="tx1">
                    <a:tint val="82000"/>
                  </a:schemeClr>
                </a:solidFill>
              </a:defRPr>
            </a:lvl5pPr>
            <a:lvl6pPr marL="10091776" indent="0">
              <a:buNone/>
              <a:defRPr sz="7063">
                <a:solidFill>
                  <a:schemeClr val="tx1">
                    <a:tint val="82000"/>
                  </a:schemeClr>
                </a:solidFill>
              </a:defRPr>
            </a:lvl6pPr>
            <a:lvl7pPr marL="12110131" indent="0">
              <a:buNone/>
              <a:defRPr sz="7063">
                <a:solidFill>
                  <a:schemeClr val="tx1">
                    <a:tint val="82000"/>
                  </a:schemeClr>
                </a:solidFill>
              </a:defRPr>
            </a:lvl7pPr>
            <a:lvl8pPr marL="14128486" indent="0">
              <a:buNone/>
              <a:defRPr sz="7063">
                <a:solidFill>
                  <a:schemeClr val="tx1">
                    <a:tint val="82000"/>
                  </a:schemeClr>
                </a:solidFill>
              </a:defRPr>
            </a:lvl8pPr>
            <a:lvl9pPr marL="16146841" indent="0">
              <a:buNone/>
              <a:defRPr sz="706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0383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2759"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1669405"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0794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a:t>Click to edit Master title style</a:t>
            </a:r>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15CABD-16CE-4F1A-8158-AEA5E90F7EA3}" type="datetimeFigureOut">
              <a:rPr lang="en-SG" smtClean="0"/>
              <a:t>3/5/2026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24970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15CABD-16CE-4F1A-8158-AEA5E90F7EA3}" type="datetimeFigureOut">
              <a:rPr lang="en-SG" smtClean="0"/>
              <a:t>3/5/2026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1618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5CABD-16CE-4F1A-8158-AEA5E90F7EA3}" type="datetimeFigureOut">
              <a:rPr lang="en-SG" smtClean="0"/>
              <a:t>3/5/2026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66274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7243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57190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82000"/>
                  </a:schemeClr>
                </a:solidFill>
              </a:defRPr>
            </a:lvl1pPr>
          </a:lstStyle>
          <a:p>
            <a:fld id="{C315CABD-16CE-4F1A-8158-AEA5E90F7EA3}" type="datetimeFigureOut">
              <a:rPr lang="en-SG" smtClean="0"/>
              <a:t>3/5/2026</a:t>
            </a:fld>
            <a:endParaRPr lang="en-SG"/>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82000"/>
                  </a:schemeClr>
                </a:solidFill>
              </a:defRPr>
            </a:lvl1pPr>
          </a:lstStyle>
          <a:p>
            <a:endParaRPr lang="en-SG"/>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82000"/>
                  </a:schemeClr>
                </a:solidFill>
              </a:defRPr>
            </a:lvl1pPr>
          </a:lstStyle>
          <a:p>
            <a:fld id="{ABA9747C-E882-4A12-9F78-A604ABF2E836}" type="slidenum">
              <a:rPr lang="en-SG" smtClean="0"/>
              <a:t>‹#›</a:t>
            </a:fld>
            <a:endParaRPr lang="en-SG"/>
          </a:p>
        </p:txBody>
      </p:sp>
    </p:spTree>
    <p:extLst>
      <p:ext uri="{BB962C8B-B14F-4D97-AF65-F5344CB8AC3E}">
        <p14:creationId xmlns:p14="http://schemas.microsoft.com/office/powerpoint/2010/main" val="2665248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C8630ED-EEE8-E770-2D2C-EBDEB61CA410}"/>
              </a:ext>
            </a:extLst>
          </p:cNvPr>
          <p:cNvSpPr txBox="1"/>
          <p:nvPr/>
        </p:nvSpPr>
        <p:spPr>
          <a:xfrm>
            <a:off x="4898066" y="142728"/>
            <a:ext cx="30217153" cy="5255143"/>
          </a:xfrm>
          <a:prstGeom prst="rect">
            <a:avLst/>
          </a:prstGeom>
        </p:spPr>
        <p:txBody>
          <a:bodyPr lIns="0" tIns="0" rIns="0" bIns="0" anchor="t">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ts val="20"/>
              </a:spcBef>
              <a:defRPr/>
            </a:pPr>
            <a:r>
              <a:rPr lang="en-US" sz="9000" b="1">
                <a:solidFill>
                  <a:srgbClr val="C5E0B3"/>
                </a:solidFill>
                <a:latin typeface="Calibri"/>
                <a:ea typeface="Calibri"/>
                <a:cs typeface="Calibri"/>
              </a:rPr>
              <a:t>Near-infrared Vein Detection AR Glasses with </a:t>
            </a:r>
          </a:p>
          <a:p>
            <a:pPr algn="ctr" defTabSz="3458319">
              <a:spcBef>
                <a:spcPct val="20000"/>
              </a:spcBef>
              <a:defRPr/>
            </a:pPr>
            <a:r>
              <a:rPr lang="en-US" sz="9000" b="1">
                <a:solidFill>
                  <a:srgbClr val="C5E0B3"/>
                </a:solidFill>
                <a:latin typeface="Calibri"/>
                <a:ea typeface="Calibri"/>
                <a:cs typeface="Calibri"/>
              </a:rPr>
              <a:t>Safest-Segment Recommendation</a:t>
            </a:r>
          </a:p>
        </p:txBody>
      </p:sp>
      <p:sp>
        <p:nvSpPr>
          <p:cNvPr id="5" name="Text Placeholder 5">
            <a:extLst>
              <a:ext uri="{FF2B5EF4-FFF2-40B4-BE49-F238E27FC236}">
                <a16:creationId xmlns:a16="http://schemas.microsoft.com/office/drawing/2014/main" id="{5AC44153-2A22-CDA7-FA17-3151AC82BCB6}"/>
              </a:ext>
            </a:extLst>
          </p:cNvPr>
          <p:cNvSpPr txBox="1"/>
          <p:nvPr/>
        </p:nvSpPr>
        <p:spPr>
          <a:xfrm>
            <a:off x="5669280" y="42416"/>
            <a:ext cx="29555378" cy="6056457"/>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endParaRPr lang="en-US" sz="4046">
              <a:solidFill>
                <a:schemeClr val="bg1"/>
              </a:solidFill>
              <a:latin typeface="Calibri" panose="020F0502020204030204" pitchFamily="34" charset="0"/>
            </a:endParaRPr>
          </a:p>
        </p:txBody>
      </p:sp>
      <p:sp>
        <p:nvSpPr>
          <p:cNvPr id="6" name="Text Placeholder 5">
            <a:extLst>
              <a:ext uri="{FF2B5EF4-FFF2-40B4-BE49-F238E27FC236}">
                <a16:creationId xmlns:a16="http://schemas.microsoft.com/office/drawing/2014/main" id="{BF9BA1BF-A04E-D147-1738-4227D27711F6}"/>
              </a:ext>
            </a:extLst>
          </p:cNvPr>
          <p:cNvSpPr txBox="1"/>
          <p:nvPr/>
        </p:nvSpPr>
        <p:spPr>
          <a:xfrm>
            <a:off x="5676628" y="3486419"/>
            <a:ext cx="29177675" cy="2716822"/>
          </a:xfrm>
          <a:prstGeom prst="rect">
            <a:avLst/>
          </a:prstGeom>
        </p:spPr>
        <p:txBody>
          <a:bodyPr lIns="0" tIns="0" rIns="0" bIns="0" anchor="t">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r>
              <a:rPr lang="en-US" sz="4800" err="1">
                <a:solidFill>
                  <a:schemeClr val="bg1"/>
                </a:solidFill>
                <a:latin typeface="Calibri"/>
                <a:ea typeface="Calibri"/>
                <a:cs typeface="Calibri"/>
              </a:rPr>
              <a:t>Abdulaziz</a:t>
            </a:r>
            <a:r>
              <a:rPr lang="en-US" sz="4800">
                <a:solidFill>
                  <a:schemeClr val="bg1"/>
                </a:solidFill>
                <a:latin typeface="Calibri"/>
                <a:ea typeface="Calibri"/>
                <a:cs typeface="Calibri"/>
              </a:rPr>
              <a:t> </a:t>
            </a:r>
            <a:r>
              <a:rPr lang="en-US" sz="4800" err="1">
                <a:solidFill>
                  <a:schemeClr val="bg1"/>
                </a:solidFill>
                <a:latin typeface="Calibri"/>
                <a:ea typeface="Calibri"/>
                <a:cs typeface="Calibri"/>
              </a:rPr>
              <a:t>Almoghairi</a:t>
            </a:r>
            <a:r>
              <a:rPr lang="en-US" sz="4800">
                <a:solidFill>
                  <a:schemeClr val="bg1"/>
                </a:solidFill>
                <a:latin typeface="Calibri"/>
                <a:ea typeface="Calibri"/>
                <a:cs typeface="Calibri"/>
              </a:rPr>
              <a:t>, </a:t>
            </a:r>
            <a:r>
              <a:rPr lang="en-US" sz="4800" err="1">
                <a:solidFill>
                  <a:schemeClr val="bg1"/>
                </a:solidFill>
                <a:latin typeface="Calibri"/>
                <a:ea typeface="Calibri"/>
                <a:cs typeface="Calibri"/>
              </a:rPr>
              <a:t>Thamer</a:t>
            </a:r>
            <a:r>
              <a:rPr lang="en-US" sz="4800">
                <a:solidFill>
                  <a:schemeClr val="bg1"/>
                </a:solidFill>
                <a:latin typeface="Calibri"/>
                <a:ea typeface="Calibri"/>
                <a:cs typeface="Calibri"/>
              </a:rPr>
              <a:t> Alotaibi, Hisham Alghamdi, Nawaf Alshammari, Saqer Alshehri, Abdulaziz </a:t>
            </a:r>
            <a:r>
              <a:rPr lang="en-US" sz="4800" err="1">
                <a:solidFill>
                  <a:schemeClr val="bg1"/>
                </a:solidFill>
                <a:latin typeface="Calibri"/>
                <a:ea typeface="Calibri"/>
                <a:cs typeface="Calibri"/>
              </a:rPr>
              <a:t>Alrashidi</a:t>
            </a:r>
            <a:br>
              <a:rPr lang="en-US" sz="4800">
                <a:latin typeface="Calibri" panose="020F0502020204030204" pitchFamily="34" charset="0"/>
                <a:cs typeface="Calibri" panose="020F0502020204030204" pitchFamily="34" charset="0"/>
              </a:rPr>
            </a:br>
            <a:r>
              <a:rPr lang="en-US" sz="4800">
                <a:solidFill>
                  <a:schemeClr val="bg1"/>
                </a:solidFill>
                <a:latin typeface="Calibri"/>
                <a:ea typeface="Calibri"/>
                <a:cs typeface="Calibri"/>
              </a:rPr>
              <a:t>Coach: Hamzah Luqman</a:t>
            </a:r>
            <a:endParaRPr lang="en-US">
              <a:solidFill>
                <a:schemeClr val="bg1"/>
              </a:solidFill>
            </a:endParaRPr>
          </a:p>
        </p:txBody>
      </p:sp>
      <p:sp>
        <p:nvSpPr>
          <p:cNvPr id="7" name="TextBox 6">
            <a:extLst>
              <a:ext uri="{FF2B5EF4-FFF2-40B4-BE49-F238E27FC236}">
                <a16:creationId xmlns:a16="http://schemas.microsoft.com/office/drawing/2014/main" id="{A06CAE16-36A2-0680-9435-44BBC2373751}"/>
              </a:ext>
            </a:extLst>
          </p:cNvPr>
          <p:cNvSpPr txBox="1"/>
          <p:nvPr/>
        </p:nvSpPr>
        <p:spPr>
          <a:xfrm>
            <a:off x="547701" y="1562882"/>
            <a:ext cx="4109611" cy="3339376"/>
          </a:xfrm>
          <a:prstGeom prst="rect">
            <a:avLst/>
          </a:prstGeom>
          <a:noFill/>
        </p:spPr>
        <p:txBody>
          <a:bodyPr wrap="square" lIns="91440" tIns="45720" rIns="91440" bIns="45720" rtlCol="0" anchor="t">
            <a:spAutoFit/>
          </a:bodyPr>
          <a:lstStyle/>
          <a:p>
            <a:pPr algn="ctr"/>
            <a:r>
              <a:rPr lang="en-US" sz="9600" b="1">
                <a:solidFill>
                  <a:srgbClr val="02616D"/>
                </a:solidFill>
              </a:rPr>
              <a:t>TEAM</a:t>
            </a:r>
            <a:r>
              <a:rPr lang="en-US" sz="8800" b="1">
                <a:solidFill>
                  <a:srgbClr val="02616D"/>
                </a:solidFill>
              </a:rPr>
              <a:t> </a:t>
            </a:r>
          </a:p>
          <a:p>
            <a:pPr algn="ctr"/>
            <a:r>
              <a:rPr lang="en-SG" sz="11500" b="1">
                <a:solidFill>
                  <a:srgbClr val="02616D"/>
                </a:solidFill>
              </a:rPr>
              <a:t>M066</a:t>
            </a:r>
            <a:endParaRPr lang="en-SG" sz="8000" b="1">
              <a:solidFill>
                <a:srgbClr val="02616D"/>
              </a:solidFill>
            </a:endParaRPr>
          </a:p>
        </p:txBody>
      </p:sp>
      <p:sp>
        <p:nvSpPr>
          <p:cNvPr id="9" name="Rectangle 10">
            <a:extLst>
              <a:ext uri="{FF2B5EF4-FFF2-40B4-BE49-F238E27FC236}">
                <a16:creationId xmlns:a16="http://schemas.microsoft.com/office/drawing/2014/main" id="{0AEAB2CC-F32C-69D9-FC00-E64397B6DB63}"/>
              </a:ext>
            </a:extLst>
          </p:cNvPr>
          <p:cNvSpPr>
            <a:spLocks noChangeArrowheads="1"/>
          </p:cNvSpPr>
          <p:nvPr/>
        </p:nvSpPr>
        <p:spPr bwMode="auto">
          <a:xfrm>
            <a:off x="706776" y="6144790"/>
            <a:ext cx="13411467"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a:rPr>
              <a:t>Introduction</a:t>
            </a:r>
            <a:endParaRPr lang="en-US"/>
          </a:p>
        </p:txBody>
      </p:sp>
      <p:sp>
        <p:nvSpPr>
          <p:cNvPr id="10" name="Rectangle 10">
            <a:extLst>
              <a:ext uri="{FF2B5EF4-FFF2-40B4-BE49-F238E27FC236}">
                <a16:creationId xmlns:a16="http://schemas.microsoft.com/office/drawing/2014/main" id="{8DEB6504-74CF-2A50-F26A-53409F3CB5E0}"/>
              </a:ext>
            </a:extLst>
          </p:cNvPr>
          <p:cNvSpPr>
            <a:spLocks noChangeArrowheads="1"/>
          </p:cNvSpPr>
          <p:nvPr/>
        </p:nvSpPr>
        <p:spPr bwMode="auto">
          <a:xfrm>
            <a:off x="706777" y="12703769"/>
            <a:ext cx="13300133"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panose="00000500000000000000" pitchFamily="2" charset="0"/>
              </a:rPr>
              <a:t>Constraints &amp; Specifications </a:t>
            </a:r>
          </a:p>
        </p:txBody>
      </p:sp>
      <p:sp>
        <p:nvSpPr>
          <p:cNvPr id="11" name="Rectangle 10">
            <a:extLst>
              <a:ext uri="{FF2B5EF4-FFF2-40B4-BE49-F238E27FC236}">
                <a16:creationId xmlns:a16="http://schemas.microsoft.com/office/drawing/2014/main" id="{65BBDC38-55EC-46B5-C2E1-C851E5A941F3}"/>
              </a:ext>
            </a:extLst>
          </p:cNvPr>
          <p:cNvSpPr>
            <a:spLocks noChangeArrowheads="1"/>
          </p:cNvSpPr>
          <p:nvPr/>
        </p:nvSpPr>
        <p:spPr bwMode="auto">
          <a:xfrm>
            <a:off x="28180110" y="20918280"/>
            <a:ext cx="13916876"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panose="00000500000000000000" pitchFamily="2" charset="0"/>
              </a:rPr>
              <a:t>Conclusion</a:t>
            </a:r>
          </a:p>
        </p:txBody>
      </p:sp>
      <p:sp>
        <p:nvSpPr>
          <p:cNvPr id="12" name="Rectangle 10">
            <a:extLst>
              <a:ext uri="{FF2B5EF4-FFF2-40B4-BE49-F238E27FC236}">
                <a16:creationId xmlns:a16="http://schemas.microsoft.com/office/drawing/2014/main" id="{06CE33DB-EC92-DE01-8293-97A192E33D8E}"/>
              </a:ext>
            </a:extLst>
          </p:cNvPr>
          <p:cNvSpPr>
            <a:spLocks noChangeArrowheads="1"/>
          </p:cNvSpPr>
          <p:nvPr/>
        </p:nvSpPr>
        <p:spPr bwMode="auto">
          <a:xfrm>
            <a:off x="15686881" y="16647177"/>
            <a:ext cx="1143000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a:rPr>
              <a:t>System Architecture</a:t>
            </a:r>
          </a:p>
        </p:txBody>
      </p:sp>
      <p:sp>
        <p:nvSpPr>
          <p:cNvPr id="2" name="TextBox 1">
            <a:extLst>
              <a:ext uri="{FF2B5EF4-FFF2-40B4-BE49-F238E27FC236}">
                <a16:creationId xmlns:a16="http://schemas.microsoft.com/office/drawing/2014/main" id="{3455A298-471A-4972-2B1B-E3D340B0321A}"/>
              </a:ext>
            </a:extLst>
          </p:cNvPr>
          <p:cNvSpPr txBox="1"/>
          <p:nvPr/>
        </p:nvSpPr>
        <p:spPr>
          <a:xfrm>
            <a:off x="35706165" y="896185"/>
            <a:ext cx="6741998" cy="923330"/>
          </a:xfrm>
          <a:prstGeom prst="rect">
            <a:avLst/>
          </a:prstGeom>
          <a:noFill/>
        </p:spPr>
        <p:txBody>
          <a:bodyPr wrap="square" lIns="91440" tIns="45720" rIns="91440" bIns="45720" rtlCol="0" anchor="t">
            <a:spAutoFit/>
          </a:bodyPr>
          <a:lstStyle/>
          <a:p>
            <a:pPr algn="ctr"/>
            <a:r>
              <a:rPr lang="en-US" sz="5400" b="1">
                <a:solidFill>
                  <a:srgbClr val="02616D"/>
                </a:solidFill>
              </a:rPr>
              <a:t> </a:t>
            </a:r>
          </a:p>
        </p:txBody>
      </p:sp>
      <p:pic>
        <p:nvPicPr>
          <p:cNvPr id="3" name="Picture 2">
            <a:extLst>
              <a:ext uri="{FF2B5EF4-FFF2-40B4-BE49-F238E27FC236}">
                <a16:creationId xmlns:a16="http://schemas.microsoft.com/office/drawing/2014/main" id="{F540D066-AE94-CA29-7EB3-5A0E4B56FA3C}"/>
              </a:ext>
            </a:extLst>
          </p:cNvPr>
          <p:cNvPicPr>
            <a:picLocks noChangeAspect="1"/>
          </p:cNvPicPr>
          <p:nvPr/>
        </p:nvPicPr>
        <p:blipFill>
          <a:blip r:embed="rId4"/>
          <a:stretch>
            <a:fillRect/>
          </a:stretch>
        </p:blipFill>
        <p:spPr>
          <a:xfrm>
            <a:off x="35878452" y="194250"/>
            <a:ext cx="6579943" cy="5200650"/>
          </a:xfrm>
          <a:prstGeom prst="rect">
            <a:avLst/>
          </a:prstGeom>
        </p:spPr>
      </p:pic>
      <p:sp>
        <p:nvSpPr>
          <p:cNvPr id="20" name="Rectangle 10">
            <a:extLst>
              <a:ext uri="{FF2B5EF4-FFF2-40B4-BE49-F238E27FC236}">
                <a16:creationId xmlns:a16="http://schemas.microsoft.com/office/drawing/2014/main" id="{3BDBF316-E571-8433-48C7-2024CB761BC8}"/>
              </a:ext>
            </a:extLst>
          </p:cNvPr>
          <p:cNvSpPr>
            <a:spLocks noChangeArrowheads="1"/>
          </p:cNvSpPr>
          <p:nvPr/>
        </p:nvSpPr>
        <p:spPr bwMode="auto">
          <a:xfrm>
            <a:off x="15686881" y="6199185"/>
            <a:ext cx="1143000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panose="00000500000000000000" pitchFamily="2" charset="0"/>
              </a:rPr>
              <a:t>Prototype Design</a:t>
            </a:r>
          </a:p>
        </p:txBody>
      </p:sp>
      <p:sp>
        <p:nvSpPr>
          <p:cNvPr id="8" name="Rectangle 10">
            <a:extLst>
              <a:ext uri="{FF2B5EF4-FFF2-40B4-BE49-F238E27FC236}">
                <a16:creationId xmlns:a16="http://schemas.microsoft.com/office/drawing/2014/main" id="{F2DEB02E-A886-9BDF-977F-6F036B0D8692}"/>
              </a:ext>
            </a:extLst>
          </p:cNvPr>
          <p:cNvSpPr>
            <a:spLocks noChangeArrowheads="1"/>
          </p:cNvSpPr>
          <p:nvPr/>
        </p:nvSpPr>
        <p:spPr bwMode="auto">
          <a:xfrm>
            <a:off x="28175593" y="6185184"/>
            <a:ext cx="13680263"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a:latin typeface="Nunito" panose="00000500000000000000" pitchFamily="2" charset="0"/>
              </a:rPr>
              <a:t>Testing &amp; Validation</a:t>
            </a:r>
          </a:p>
        </p:txBody>
      </p:sp>
      <p:pic>
        <p:nvPicPr>
          <p:cNvPr id="23" name="Picture 22" descr="A graph showing different colored lines&#10;&#10;Description automatically generated">
            <a:extLst>
              <a:ext uri="{FF2B5EF4-FFF2-40B4-BE49-F238E27FC236}">
                <a16:creationId xmlns:a16="http://schemas.microsoft.com/office/drawing/2014/main" id="{535D7DD7-247C-915D-E163-AEAECEBB1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5593" y="7527548"/>
            <a:ext cx="8026164" cy="3609490"/>
          </a:xfrm>
          <a:prstGeom prst="rect">
            <a:avLst/>
          </a:prstGeom>
        </p:spPr>
      </p:pic>
      <p:sp>
        <p:nvSpPr>
          <p:cNvPr id="25" name="TextBox 19">
            <a:extLst>
              <a:ext uri="{FF2B5EF4-FFF2-40B4-BE49-F238E27FC236}">
                <a16:creationId xmlns:a16="http://schemas.microsoft.com/office/drawing/2014/main" id="{24D13FDF-2913-82DD-7319-28ED3C31DC65}"/>
              </a:ext>
            </a:extLst>
          </p:cNvPr>
          <p:cNvSpPr txBox="1">
            <a:spLocks noChangeArrowheads="1"/>
          </p:cNvSpPr>
          <p:nvPr/>
        </p:nvSpPr>
        <p:spPr bwMode="auto">
          <a:xfrm>
            <a:off x="36207416" y="7459571"/>
            <a:ext cx="6151549" cy="34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r>
              <a:rPr lang="en-US" sz="4400" dirty="0"/>
              <a:t>U-Net (MobileNetV2 </a:t>
            </a:r>
          </a:p>
          <a:p>
            <a:r>
              <a:rPr lang="en-US" sz="4400" dirty="0"/>
              <a:t>+ </a:t>
            </a:r>
            <a:r>
              <a:rPr lang="en-US" sz="4400" dirty="0" err="1"/>
              <a:t>scSE</a:t>
            </a:r>
            <a:r>
              <a:rPr lang="en-US" sz="4400" dirty="0"/>
              <a:t>) at 448×448. Dice score reaches 0.8545, exceeding </a:t>
            </a:r>
          </a:p>
          <a:p>
            <a:r>
              <a:rPr lang="en-US" sz="4400" dirty="0"/>
              <a:t>the 0.85 target.</a:t>
            </a:r>
            <a:endParaRPr lang="en-US" sz="4600" dirty="0">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DFB0ED2-7E03-A073-B5E6-6B9592D714C1}"/>
              </a:ext>
            </a:extLst>
          </p:cNvPr>
          <p:cNvPicPr>
            <a:picLocks noChangeAspect="1"/>
          </p:cNvPicPr>
          <p:nvPr/>
        </p:nvPicPr>
        <p:blipFill>
          <a:blip r:embed="rId6"/>
          <a:srcRect t="3562" r="-3072" b="24605"/>
          <a:stretch>
            <a:fillRect/>
          </a:stretch>
        </p:blipFill>
        <p:spPr>
          <a:xfrm>
            <a:off x="27902018" y="17972864"/>
            <a:ext cx="6455786" cy="2828269"/>
          </a:xfrm>
          <a:prstGeom prst="rect">
            <a:avLst/>
          </a:prstGeom>
        </p:spPr>
      </p:pic>
      <p:sp>
        <p:nvSpPr>
          <p:cNvPr id="19" name="TextBox 18">
            <a:extLst>
              <a:ext uri="{FF2B5EF4-FFF2-40B4-BE49-F238E27FC236}">
                <a16:creationId xmlns:a16="http://schemas.microsoft.com/office/drawing/2014/main" id="{1813E3D4-0084-197C-4D37-74BD48E64984}"/>
              </a:ext>
            </a:extLst>
          </p:cNvPr>
          <p:cNvSpPr txBox="1"/>
          <p:nvPr/>
        </p:nvSpPr>
        <p:spPr>
          <a:xfrm>
            <a:off x="36234414" y="18431164"/>
            <a:ext cx="5276408"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600" dirty="0">
                <a:latin typeface="Calibri" panose="020F0502020204030204" pitchFamily="34" charset="0"/>
                <a:ea typeface="Calibri" panose="020F0502020204030204" pitchFamily="34" charset="0"/>
                <a:cs typeface="Calibri" panose="020F0502020204030204" pitchFamily="34" charset="0"/>
              </a:rPr>
              <a:t>Buck converter efficiency of 87.5%</a:t>
            </a:r>
          </a:p>
        </p:txBody>
      </p:sp>
      <p:graphicFrame>
        <p:nvGraphicFramePr>
          <p:cNvPr id="35" name="Table 34">
            <a:extLst>
              <a:ext uri="{FF2B5EF4-FFF2-40B4-BE49-F238E27FC236}">
                <a16:creationId xmlns:a16="http://schemas.microsoft.com/office/drawing/2014/main" id="{663B5886-5AEA-7416-1C3A-FFCD44A3758C}"/>
              </a:ext>
            </a:extLst>
          </p:cNvPr>
          <p:cNvGraphicFramePr>
            <a:graphicFrameLocks noGrp="1"/>
          </p:cNvGraphicFramePr>
          <p:nvPr>
            <p:extLst>
              <p:ext uri="{D42A27DB-BD31-4B8C-83A1-F6EECF244321}">
                <p14:modId xmlns:p14="http://schemas.microsoft.com/office/powerpoint/2010/main" val="1682114287"/>
              </p:ext>
            </p:extLst>
          </p:nvPr>
        </p:nvGraphicFramePr>
        <p:xfrm>
          <a:off x="706777" y="13963906"/>
          <a:ext cx="13411468" cy="13807440"/>
        </p:xfrm>
        <a:graphic>
          <a:graphicData uri="http://schemas.openxmlformats.org/drawingml/2006/table">
            <a:tbl>
              <a:tblPr firstRow="1" bandRow="1">
                <a:tableStyleId>{2D5ABB26-0587-4C30-8999-92F81FD0307C}</a:tableStyleId>
              </a:tblPr>
              <a:tblGrid>
                <a:gridCol w="6505901">
                  <a:extLst>
                    <a:ext uri="{9D8B030D-6E8A-4147-A177-3AD203B41FA5}">
                      <a16:colId xmlns:a16="http://schemas.microsoft.com/office/drawing/2014/main" val="1716918939"/>
                    </a:ext>
                  </a:extLst>
                </a:gridCol>
                <a:gridCol w="6905567">
                  <a:extLst>
                    <a:ext uri="{9D8B030D-6E8A-4147-A177-3AD203B41FA5}">
                      <a16:colId xmlns:a16="http://schemas.microsoft.com/office/drawing/2014/main" val="2789314315"/>
                    </a:ext>
                  </a:extLst>
                </a:gridCol>
              </a:tblGrid>
              <a:tr h="2551991">
                <a:tc>
                  <a:txBody>
                    <a:bodyPr/>
                    <a:lstStyle/>
                    <a:p>
                      <a:pPr marL="0" indent="0" algn="l">
                        <a:lnSpc>
                          <a:spcPct val="100000"/>
                        </a:lnSpc>
                        <a:buFont typeface="Arial" panose="020B0604020202020204" pitchFamily="34" charset="0"/>
                        <a:buNone/>
                      </a:pPr>
                      <a:r>
                        <a:rPr lang="en-US" sz="3900" b="1" dirty="0">
                          <a:latin typeface="Calibri" panose="020F0502020204030204" pitchFamily="34" charset="0"/>
                          <a:ea typeface="Calibri" panose="020F0502020204030204" pitchFamily="34" charset="0"/>
                          <a:cs typeface="Calibri" panose="020F0502020204030204" pitchFamily="34" charset="0"/>
                        </a:rPr>
                        <a:t>Constraints</a:t>
                      </a:r>
                    </a:p>
                    <a:p>
                      <a:pPr marL="571500" marR="0" lvl="0" indent="-571500" algn="l" defTabSz="403671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sz="3900" dirty="0">
                          <a:effectLst/>
                          <a:latin typeface="Calibri" panose="020F0502020204030204" pitchFamily="34" charset="0"/>
                          <a:ea typeface="Calibri" panose="020F0502020204030204" pitchFamily="34" charset="0"/>
                          <a:cs typeface="Calibri" panose="020F0502020204030204" pitchFamily="34" charset="0"/>
                        </a:rPr>
                        <a:t>Video format 1080p @ 30 fps</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Continuous operation ≥ 60 min</a:t>
                      </a:r>
                    </a:p>
                    <a:p>
                      <a:pPr marL="571500" marR="0" lvl="0" indent="-571500" algn="l" defTabSz="403671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sz="3900" dirty="0">
                          <a:effectLst/>
                          <a:latin typeface="Calibri" panose="020F0502020204030204" pitchFamily="34" charset="0"/>
                          <a:ea typeface="Calibri" panose="020F0502020204030204" pitchFamily="34" charset="0"/>
                          <a:cs typeface="Calibri" panose="020F0502020204030204" pitchFamily="34" charset="0"/>
                        </a:rPr>
                        <a:t> Software reliability ±5% memory stability</a:t>
                      </a:r>
                      <a:endParaRPr lang="en-US" sz="39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571500" indent="-571500" algn="l">
                        <a:lnSpc>
                          <a:spcPct val="100000"/>
                        </a:lnSpc>
                        <a:buFont typeface="Arial" panose="020B0604020202020204" pitchFamily="34" charset="0"/>
                        <a:buChar char="•"/>
                      </a:pPr>
                      <a:endParaRPr lang="en-US" sz="3900" b="1" dirty="0">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403671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sz="3900" dirty="0">
                          <a:effectLst/>
                          <a:latin typeface="Calibri" panose="020F0502020204030204" pitchFamily="34" charset="0"/>
                          <a:ea typeface="Calibri" panose="020F0502020204030204" pitchFamily="34" charset="0"/>
                          <a:cs typeface="Calibri" panose="020F0502020204030204" pitchFamily="34" charset="0"/>
                        </a:rPr>
                        <a:t>Added procedure time ≤ 5 min</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Hybrid IDSS Rule-governed</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Real-time processing No frame backlog</a:t>
                      </a:r>
                    </a:p>
                  </a:txBody>
                  <a:tcPr/>
                </a:tc>
                <a:extLst>
                  <a:ext uri="{0D108BD9-81ED-4DB2-BD59-A6C34878D82A}">
                    <a16:rowId xmlns:a16="http://schemas.microsoft.com/office/drawing/2014/main" val="1861066906"/>
                  </a:ext>
                </a:extLst>
              </a:tr>
              <a:tr h="535043">
                <a:tc>
                  <a:txBody>
                    <a:bodyPr/>
                    <a:lstStyle/>
                    <a:p>
                      <a:pPr marL="0" indent="0" algn="l">
                        <a:lnSpc>
                          <a:spcPct val="100000"/>
                        </a:lnSpc>
                        <a:spcAft>
                          <a:spcPts val="1000"/>
                        </a:spcAft>
                        <a:buFont typeface="Arial" panose="020B0604020202020204" pitchFamily="34" charset="0"/>
                        <a:buNone/>
                      </a:pPr>
                      <a:r>
                        <a:rPr lang="en-US" sz="3900" b="1">
                          <a:latin typeface="Calibri" panose="020F0502020204030204" pitchFamily="34" charset="0"/>
                          <a:ea typeface="Calibri" panose="020F0502020204030204" pitchFamily="34" charset="0"/>
                          <a:cs typeface="Calibri" panose="020F0502020204030204" pitchFamily="34" charset="0"/>
                        </a:rPr>
                        <a:t>Specification</a:t>
                      </a:r>
                      <a:endParaRPr lang="en-SA" sz="39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571500" indent="-571500" algn="l">
                        <a:lnSpc>
                          <a:spcPct val="100000"/>
                        </a:lnSpc>
                        <a:spcAft>
                          <a:spcPts val="1000"/>
                        </a:spcAft>
                        <a:buFont typeface="Arial" panose="020B0604020202020204" pitchFamily="34" charset="0"/>
                        <a:buChar char="•"/>
                      </a:pPr>
                      <a:endParaRPr lang="en-SA" sz="39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62803557"/>
                  </a:ext>
                </a:extLst>
              </a:tr>
              <a:tr h="4355166">
                <a:tc>
                  <a:txBody>
                    <a:bodyPr/>
                    <a:lstStyle/>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End-to-end latency &lt; 150 </a:t>
                      </a:r>
                      <a:r>
                        <a:rPr lang="en-US" sz="3900" dirty="0" err="1">
                          <a:effectLst/>
                          <a:latin typeface="Calibri" panose="020F0502020204030204" pitchFamily="34" charset="0"/>
                          <a:ea typeface="Calibri" panose="020F0502020204030204" pitchFamily="34" charset="0"/>
                          <a:cs typeface="Calibri" panose="020F0502020204030204" pitchFamily="34" charset="0"/>
                        </a:rPr>
                        <a:t>ms</a:t>
                      </a:r>
                      <a:endParaRPr lang="en-US" sz="3900" dirty="0">
                        <a:effectLst/>
                        <a:latin typeface="Calibri" panose="020F0502020204030204" pitchFamily="34" charset="0"/>
                        <a:ea typeface="Calibri" panose="020F0502020204030204" pitchFamily="34" charset="0"/>
                        <a:cs typeface="Calibri" panose="020F0502020204030204" pitchFamily="34" charset="0"/>
                      </a:endParaRP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Device weight &lt; 350 g</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Operating distance :5 – 20 cm</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NIR wavelength 850 nm ± 10</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Battery capacity &gt; 4000 </a:t>
                      </a:r>
                      <a:r>
                        <a:rPr lang="en-US" sz="3900" dirty="0" err="1">
                          <a:effectLst/>
                          <a:latin typeface="Calibri" panose="020F0502020204030204" pitchFamily="34" charset="0"/>
                          <a:ea typeface="Calibri" panose="020F0502020204030204" pitchFamily="34" charset="0"/>
                          <a:cs typeface="Calibri" panose="020F0502020204030204" pitchFamily="34" charset="0"/>
                        </a:rPr>
                        <a:t>mAh</a:t>
                      </a:r>
                      <a:endParaRPr lang="en-US" sz="3900" dirty="0">
                        <a:effectLst/>
                        <a:latin typeface="Calibri" panose="020F0502020204030204" pitchFamily="34" charset="0"/>
                        <a:ea typeface="Calibri" panose="020F0502020204030204" pitchFamily="34" charset="0"/>
                        <a:cs typeface="Calibri" panose="020F0502020204030204" pitchFamily="34" charset="0"/>
                      </a:endParaRP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Converter efficiency ≥ 85%</a:t>
                      </a:r>
                      <a:endParaRPr lang="en-SA" sz="39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Usability ≥ 90% setup success</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Comfort ≥ 4 / 5</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Segmentation accuracy dice ≥ 0.85</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AR spatial error ≤ 5 mm</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Reproducibility ≥ 90% consistent outputs</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Confidence stability ≤ 15% variation</a:t>
                      </a:r>
                      <a:endParaRPr lang="en-SA" sz="39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69010852"/>
                  </a:ext>
                </a:extLst>
              </a:tr>
              <a:tr h="2459322">
                <a:tc gridSpan="2">
                  <a:txBody>
                    <a:bodyPr/>
                    <a:lstStyle/>
                    <a:p>
                      <a:pPr marL="0" marR="0" indent="0" algn="l" defTabSz="403671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900" b="1" dirty="0">
                          <a:latin typeface="Calibri" panose="020F0502020204030204" pitchFamily="34" charset="0"/>
                          <a:ea typeface="Calibri" panose="020F0502020204030204" pitchFamily="34" charset="0"/>
                          <a:cs typeface="Calibri" panose="020F0502020204030204" pitchFamily="34" charset="0"/>
                        </a:rPr>
                        <a:t>Integrated Specs </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Valid safest segment ≥ 95% frames</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Vein geometry D ≥ 2.44 mm, L = 6.25–12.7 mm, S ≥ 85%</a:t>
                      </a:r>
                    </a:p>
                    <a:p>
                      <a:pPr marL="571500" indent="-571500" algn="l">
                        <a:lnSpc>
                          <a:spcPct val="100000"/>
                        </a:lnSpc>
                        <a:spcAft>
                          <a:spcPts val="1000"/>
                        </a:spcAft>
                        <a:buFont typeface="Arial" panose="020B0604020202020204" pitchFamily="34" charset="0"/>
                        <a:buChar char="•"/>
                      </a:pPr>
                      <a:r>
                        <a:rPr lang="en-US" sz="3900" dirty="0">
                          <a:effectLst/>
                          <a:latin typeface="Calibri" panose="020F0502020204030204" pitchFamily="34" charset="0"/>
                          <a:ea typeface="Calibri" panose="020F0502020204030204" pitchFamily="34" charset="0"/>
                          <a:cs typeface="Calibri" panose="020F0502020204030204" pitchFamily="34" charset="0"/>
                        </a:rPr>
                        <a:t>Bifurcation clearance ≥ 3 mm</a:t>
                      </a:r>
                      <a:endParaRPr lang="en-SA" sz="3900" dirty="0">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l" defTabSz="4036710" rtl="0" eaLnBrk="1" fontAlgn="auto" latinLnBrk="0" hangingPunct="1">
                        <a:lnSpc>
                          <a:spcPct val="100000"/>
                        </a:lnSpc>
                        <a:spcBef>
                          <a:spcPts val="0"/>
                        </a:spcBef>
                        <a:spcAft>
                          <a:spcPts val="0"/>
                        </a:spcAft>
                        <a:buClrTx/>
                        <a:buSzTx/>
                        <a:buFontTx/>
                        <a:buNone/>
                        <a:tabLst/>
                        <a:defRPr/>
                      </a:pPr>
                      <a:endParaRPr lang="en-US" sz="46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67028479"/>
                  </a:ext>
                </a:extLst>
              </a:tr>
            </a:tbl>
          </a:graphicData>
        </a:graphic>
      </p:graphicFrame>
      <p:pic>
        <p:nvPicPr>
          <p:cNvPr id="15" name="Picture 14" descr="A close-up of a helmet&#10;&#10;AI-generated content may be incorrect.">
            <a:extLst>
              <a:ext uri="{FF2B5EF4-FFF2-40B4-BE49-F238E27FC236}">
                <a16:creationId xmlns:a16="http://schemas.microsoft.com/office/drawing/2014/main" id="{F550D1E8-1C51-FADC-F25A-0226290C27D8}"/>
              </a:ext>
            </a:extLst>
          </p:cNvPr>
          <p:cNvPicPr>
            <a:picLocks noChangeAspect="1"/>
          </p:cNvPicPr>
          <p:nvPr/>
        </p:nvPicPr>
        <p:blipFill>
          <a:blip r:embed="rId7"/>
          <a:stretch>
            <a:fillRect/>
          </a:stretch>
        </p:blipFill>
        <p:spPr>
          <a:xfrm>
            <a:off x="15065623" y="7646410"/>
            <a:ext cx="12375387" cy="8795589"/>
          </a:xfrm>
          <a:prstGeom prst="rect">
            <a:avLst/>
          </a:prstGeom>
        </p:spPr>
      </p:pic>
      <p:sp>
        <p:nvSpPr>
          <p:cNvPr id="21" name="TextBox 20">
            <a:extLst>
              <a:ext uri="{FF2B5EF4-FFF2-40B4-BE49-F238E27FC236}">
                <a16:creationId xmlns:a16="http://schemas.microsoft.com/office/drawing/2014/main" id="{D02C7D69-CC25-A606-F6F0-8B5A7D39AF51}"/>
              </a:ext>
            </a:extLst>
          </p:cNvPr>
          <p:cNvSpPr txBox="1"/>
          <p:nvPr/>
        </p:nvSpPr>
        <p:spPr>
          <a:xfrm>
            <a:off x="706777" y="7478752"/>
            <a:ext cx="13300133"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600">
                <a:latin typeface="Calibri"/>
                <a:ea typeface="Calibri"/>
                <a:cs typeface="Calibri"/>
              </a:rPr>
              <a:t>IV insertion is often challenging, leading to multiple attempts, patient discomfort, and delays, while existing systems offer limited guidance on optimal site selection. </a:t>
            </a:r>
            <a:r>
              <a:rPr lang="en-US" sz="4600" b="1">
                <a:latin typeface="Calibri"/>
                <a:ea typeface="Calibri"/>
                <a:cs typeface="Calibri"/>
              </a:rPr>
              <a:t>To address this</a:t>
            </a:r>
            <a:r>
              <a:rPr lang="en-US" sz="4600">
                <a:latin typeface="Calibri"/>
                <a:ea typeface="Calibri"/>
                <a:cs typeface="Calibri"/>
              </a:rPr>
              <a:t>, a near-infrared augmented reality system visualizes veins in real time and uses AI with rule-based analysis to recommend the safest insertion point.</a:t>
            </a:r>
          </a:p>
        </p:txBody>
      </p:sp>
      <p:pic>
        <p:nvPicPr>
          <p:cNvPr id="22" name="Picture 21" descr="A close-up of a hand&#10;&#10;AI-generated content may be incorrect.">
            <a:extLst>
              <a:ext uri="{FF2B5EF4-FFF2-40B4-BE49-F238E27FC236}">
                <a16:creationId xmlns:a16="http://schemas.microsoft.com/office/drawing/2014/main" id="{32E4C0F4-5F71-FFDA-F06B-01154C8DA31A}"/>
              </a:ext>
            </a:extLst>
          </p:cNvPr>
          <p:cNvPicPr>
            <a:picLocks noChangeAspect="1"/>
          </p:cNvPicPr>
          <p:nvPr/>
        </p:nvPicPr>
        <p:blipFill>
          <a:blip r:embed="rId8"/>
          <a:stretch>
            <a:fillRect/>
          </a:stretch>
        </p:blipFill>
        <p:spPr>
          <a:xfrm>
            <a:off x="28152167" y="11034415"/>
            <a:ext cx="8026164" cy="4606280"/>
          </a:xfrm>
          <a:prstGeom prst="rect">
            <a:avLst/>
          </a:prstGeom>
        </p:spPr>
      </p:pic>
      <p:sp>
        <p:nvSpPr>
          <p:cNvPr id="24" name="TextBox 23">
            <a:extLst>
              <a:ext uri="{FF2B5EF4-FFF2-40B4-BE49-F238E27FC236}">
                <a16:creationId xmlns:a16="http://schemas.microsoft.com/office/drawing/2014/main" id="{87C5F14A-1BBF-7513-2422-41B0F17E0216}"/>
              </a:ext>
            </a:extLst>
          </p:cNvPr>
          <p:cNvSpPr txBox="1"/>
          <p:nvPr/>
        </p:nvSpPr>
        <p:spPr>
          <a:xfrm>
            <a:off x="29231303" y="23066477"/>
            <a:ext cx="184731" cy="369332"/>
          </a:xfrm>
          <a:prstGeom prst="rect">
            <a:avLst/>
          </a:prstGeom>
          <a:noFill/>
        </p:spPr>
        <p:txBody>
          <a:bodyPr wrap="none" rtlCol="0">
            <a:spAutoFit/>
          </a:bodyPr>
          <a:lstStyle/>
          <a:p>
            <a:endParaRPr lang="en-US"/>
          </a:p>
        </p:txBody>
      </p:sp>
      <p:sp>
        <p:nvSpPr>
          <p:cNvPr id="27" name="TextBox 26">
            <a:extLst>
              <a:ext uri="{FF2B5EF4-FFF2-40B4-BE49-F238E27FC236}">
                <a16:creationId xmlns:a16="http://schemas.microsoft.com/office/drawing/2014/main" id="{DA248AB4-594C-5005-E3FE-FFCC1CA32718}"/>
              </a:ext>
            </a:extLst>
          </p:cNvPr>
          <p:cNvSpPr txBox="1"/>
          <p:nvPr/>
        </p:nvSpPr>
        <p:spPr>
          <a:xfrm>
            <a:off x="28175594" y="22196726"/>
            <a:ext cx="13921392" cy="5755422"/>
          </a:xfrm>
          <a:prstGeom prst="rect">
            <a:avLst/>
          </a:prstGeom>
          <a:noFill/>
        </p:spPr>
        <p:txBody>
          <a:bodyPr wrap="square" rtlCol="0">
            <a:spAutoFit/>
          </a:bodyPr>
          <a:lstStyle/>
          <a:p>
            <a:pPr algn="just"/>
            <a:r>
              <a:rPr lang="en-US" sz="4600">
                <a:latin typeface="Calibri" panose="020F0502020204030204" pitchFamily="34" charset="0"/>
                <a:ea typeface="Calibri" panose="020F0502020204030204" pitchFamily="34" charset="0"/>
                <a:cs typeface="Calibri" panose="020F0502020204030204" pitchFamily="34" charset="0"/>
              </a:rPr>
              <a:t>This project developed a wearable NIR AR system for real-time vein visualization and AI-guided IV insertion, achieving 0.8545 Dice accuracy, ~30 </a:t>
            </a:r>
            <a:r>
              <a:rPr lang="en-US" sz="4600" err="1">
                <a:latin typeface="Calibri" panose="020F0502020204030204" pitchFamily="34" charset="0"/>
                <a:ea typeface="Calibri" panose="020F0502020204030204" pitchFamily="34" charset="0"/>
                <a:cs typeface="Calibri" panose="020F0502020204030204" pitchFamily="34" charset="0"/>
              </a:rPr>
              <a:t>ms</a:t>
            </a:r>
            <a:r>
              <a:rPr lang="en-US" sz="4600">
                <a:latin typeface="Calibri" panose="020F0502020204030204" pitchFamily="34" charset="0"/>
                <a:ea typeface="Calibri" panose="020F0502020204030204" pitchFamily="34" charset="0"/>
                <a:cs typeface="Calibri" panose="020F0502020204030204" pitchFamily="34" charset="0"/>
              </a:rPr>
              <a:t> latency, and 87.5% efficiency. It met key constraints: &lt;350 g weight, &gt;60 min operation, consistent vein selection, and BOM &lt;6000, below commercial alternatives. Results show a portable, low-cost tool that can reduce insertion attempts and improve patient comfort.</a:t>
            </a:r>
          </a:p>
        </p:txBody>
      </p:sp>
      <p:pic>
        <p:nvPicPr>
          <p:cNvPr id="26" name="Picture 25" descr="A person sitting in a chair with a monitor&#10;&#10;AI-generated content may be incorrect.">
            <a:extLst>
              <a:ext uri="{FF2B5EF4-FFF2-40B4-BE49-F238E27FC236}">
                <a16:creationId xmlns:a16="http://schemas.microsoft.com/office/drawing/2014/main" id="{C11A2779-295F-560D-D8B5-13E45AB78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6961" y="15662686"/>
            <a:ext cx="4324987" cy="2113134"/>
          </a:xfrm>
          <a:prstGeom prst="rect">
            <a:avLst/>
          </a:prstGeom>
        </p:spPr>
      </p:pic>
      <p:pic>
        <p:nvPicPr>
          <p:cNvPr id="30" name="Picture 29" descr="A person sitting in a chair looking at a monitor&#10;&#10;AI-generated content may be incorrect.">
            <a:extLst>
              <a:ext uri="{FF2B5EF4-FFF2-40B4-BE49-F238E27FC236}">
                <a16:creationId xmlns:a16="http://schemas.microsoft.com/office/drawing/2014/main" id="{01ABBF75-2926-CB48-475F-F272CD18F4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75592" y="15662685"/>
            <a:ext cx="3558791" cy="2115673"/>
          </a:xfrm>
          <a:prstGeom prst="rect">
            <a:avLst/>
          </a:prstGeom>
        </p:spPr>
      </p:pic>
      <p:sp>
        <p:nvSpPr>
          <p:cNvPr id="37" name="TextBox 36">
            <a:extLst>
              <a:ext uri="{FF2B5EF4-FFF2-40B4-BE49-F238E27FC236}">
                <a16:creationId xmlns:a16="http://schemas.microsoft.com/office/drawing/2014/main" id="{9FE78028-8457-FD64-83FA-4C5591A722AC}"/>
              </a:ext>
            </a:extLst>
          </p:cNvPr>
          <p:cNvSpPr txBox="1"/>
          <p:nvPr/>
        </p:nvSpPr>
        <p:spPr>
          <a:xfrm>
            <a:off x="36200909" y="11050704"/>
            <a:ext cx="6569349" cy="6463308"/>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The Intelligent Decision Support System scores each detected vein segment using weighted clinical criteria and ranks them to identify the safest IV insertion point, displayed live on AR glasses in under 150 </a:t>
            </a:r>
            <a:r>
              <a:rPr lang="en-US" sz="4400" dirty="0" err="1">
                <a:latin typeface="Arial" panose="020B0604020202020204" pitchFamily="34" charset="0"/>
                <a:cs typeface="Arial" panose="020B0604020202020204" pitchFamily="34" charset="0"/>
              </a:rPr>
              <a:t>ms.</a:t>
            </a:r>
            <a:endParaRPr lang="en-US" sz="4400" dirty="0">
              <a:latin typeface="Arial" panose="020B0604020202020204" pitchFamily="34" charset="0"/>
              <a:cs typeface="Arial" panose="020B0604020202020204" pitchFamily="34" charset="0"/>
            </a:endParaRPr>
          </a:p>
          <a:p>
            <a:endParaRPr lang="en-SA" dirty="0"/>
          </a:p>
        </p:txBody>
      </p:sp>
      <p:pic>
        <p:nvPicPr>
          <p:cNvPr id="16" name="Picture 15">
            <a:extLst>
              <a:ext uri="{FF2B5EF4-FFF2-40B4-BE49-F238E27FC236}">
                <a16:creationId xmlns:a16="http://schemas.microsoft.com/office/drawing/2014/main" id="{75ACD013-819A-44D8-B3BD-4E90C253C922}"/>
              </a:ext>
            </a:extLst>
          </p:cNvPr>
          <p:cNvPicPr>
            <a:picLocks noChangeAspect="1"/>
          </p:cNvPicPr>
          <p:nvPr/>
        </p:nvPicPr>
        <p:blipFill rotWithShape="1">
          <a:blip r:embed="rId11"/>
          <a:srcRect t="7722" b="5381"/>
          <a:stretch/>
        </p:blipFill>
        <p:spPr>
          <a:xfrm>
            <a:off x="15641689" y="17980997"/>
            <a:ext cx="11520383" cy="9494103"/>
          </a:xfrm>
          <a:prstGeom prst="rect">
            <a:avLst/>
          </a:prstGeom>
        </p:spPr>
      </p:pic>
    </p:spTree>
    <p:extLst>
      <p:ext uri="{BB962C8B-B14F-4D97-AF65-F5344CB8AC3E}">
        <p14:creationId xmlns:p14="http://schemas.microsoft.com/office/powerpoint/2010/main" val="3898667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C504F1786A834AB0A43A8D2AD0E2A1" ma:contentTypeVersion="17" ma:contentTypeDescription="Create a new document." ma:contentTypeScope="" ma:versionID="1dd54b39039cc3a2789d5d1d3fc10e6e">
  <xsd:schema xmlns:xsd="http://www.w3.org/2001/XMLSchema" xmlns:xs="http://www.w3.org/2001/XMLSchema" xmlns:p="http://schemas.microsoft.com/office/2006/metadata/properties" xmlns:ns2="feb4cfa2-2a6f-43b7-9935-58898877aa70" xmlns:ns3="23f71ece-6f79-4b9a-94f9-3a27ffba8014" targetNamespace="http://schemas.microsoft.com/office/2006/metadata/properties" ma:root="true" ma:fieldsID="9ed85d63b31bb9f0e74e4febb6f854bd" ns2:_="" ns3:_="">
    <xsd:import namespace="feb4cfa2-2a6f-43b7-9935-58898877aa70"/>
    <xsd:import namespace="23f71ece-6f79-4b9a-94f9-3a27ffba80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4cfa2-2a6f-43b7-9935-58898877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f4d030-a2bd-4159-b459-856363f4e7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f71ece-6f79-4b9a-94f9-3a27ffba80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0740f3-2cf5-4288-af9a-52d3becc7e83}" ma:internalName="TaxCatchAll" ma:showField="CatchAllData" ma:web="23f71ece-6f79-4b9a-94f9-3a27ffba80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b4cfa2-2a6f-43b7-9935-58898877aa70">
      <Terms xmlns="http://schemas.microsoft.com/office/infopath/2007/PartnerControls"/>
    </lcf76f155ced4ddcb4097134ff3c332f>
    <TaxCatchAll xmlns="23f71ece-6f79-4b9a-94f9-3a27ffba8014" xsi:nil="true"/>
  </documentManagement>
</p:properties>
</file>

<file path=customXml/itemProps1.xml><?xml version="1.0" encoding="utf-8"?>
<ds:datastoreItem xmlns:ds="http://schemas.openxmlformats.org/officeDocument/2006/customXml" ds:itemID="{F1E206F4-D904-4D0E-B8BD-266A0DA77A5C}"/>
</file>

<file path=customXml/itemProps2.xml><?xml version="1.0" encoding="utf-8"?>
<ds:datastoreItem xmlns:ds="http://schemas.openxmlformats.org/officeDocument/2006/customXml" ds:itemID="{1703E753-69DF-47E9-AE08-2A2C1ABAC0DC}"/>
</file>

<file path=customXml/itemProps3.xml><?xml version="1.0" encoding="utf-8"?>
<ds:datastoreItem xmlns:ds="http://schemas.openxmlformats.org/officeDocument/2006/customXml" ds:itemID="{B808BC86-1204-427D-8575-04B11706CE34}"/>
</file>

<file path=docProps/app.xml><?xml version="1.0" encoding="utf-8"?>
<Properties xmlns="http://schemas.openxmlformats.org/officeDocument/2006/extended-properties" xmlns:vt="http://schemas.openxmlformats.org/officeDocument/2006/docPropsVTypes">
  <Template>Office Theme</Template>
  <TotalTime>2</TotalTime>
  <Words>370</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Calibri</vt:lpstr>
      <vt:lpstr>Franklin Gothic Heavy</vt:lpstr>
      <vt:lpstr>Nunito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Darim Ferry</dc:creator>
  <cp:lastModifiedBy>HISHAM ALI ALGHAMDI</cp:lastModifiedBy>
  <cp:revision>4</cp:revision>
  <dcterms:created xsi:type="dcterms:W3CDTF">2025-04-20T10:29:18Z</dcterms:created>
  <dcterms:modified xsi:type="dcterms:W3CDTF">2026-05-03T16:56:56Z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0x0101007EC504F1786A834AB0A43A8D2AD0E2A1</vt:lpwstr>
  </property>
</Properties>
</file>