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E8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27" d="100"/>
          <a:sy n="27" d="100"/>
        </p:scale>
        <p:origin x="18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2F3E4-B736-324B-A360-DA77523EB9C6}" type="datetimeFigureOut">
              <a:rPr lang="en-US" smtClean="0"/>
              <a:t>5/10/26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69D35-BBAC-AC4B-8CFF-4BF89006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9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AAE56-A235-9348-AE24-77CE29EFE4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46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10/5/26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10/5/26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10/5/26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10/5/26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10/5/26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10/5/26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10/5/26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10/5/26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10/5/26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10/5/26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10/5/26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10/5/26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34817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58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0" b="1" i="0" u="none" strike="noStrike" kern="1200" cap="none" spc="0" normalizeH="0" baseline="0" noProof="0">
                <a:ln>
                  <a:noFill/>
                </a:ln>
                <a:solidFill>
                  <a:srgbClr val="C5E0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 Conversion of Date Pit Waste via Pyrolysis</a:t>
            </a:r>
            <a:endParaRPr kumimoji="0" lang="en-GB" sz="9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0" b="1" i="0" u="none" strike="noStrike" kern="1200" cap="none" spc="0" normalizeH="0" baseline="0" noProof="0">
                <a:ln>
                  <a:noFill/>
                </a:ln>
                <a:solidFill>
                  <a:srgbClr val="C5E0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Distillation into Valuable Fuel Fractions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40126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58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6142650" y="3060072"/>
            <a:ext cx="28608638" cy="15667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58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Abdulaziz Alahamri (CHE), Sami Alesaa (CHE), Ahmad Aldawood (ISE)</a:t>
            </a:r>
          </a:p>
          <a:p>
            <a:pPr marL="0" marR="0" lvl="0" indent="0" algn="ctr" defTabSz="3458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Rashed Jafry (SWE), Khalid Alghamdi (ME), Muteb </a:t>
            </a:r>
            <a:r>
              <a:rPr kumimoji="0" lang="en-GB" sz="4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Aljohani</a:t>
            </a: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(CIE) </a:t>
            </a:r>
          </a:p>
          <a:p>
            <a:pPr lvl="0" algn="ctr"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Coach: Dr. Muhammad Niazi</a:t>
            </a:r>
            <a:r>
              <a:rPr lang="en-GB" sz="4800" b="1">
                <a:solidFill>
                  <a:srgbClr val="FFFFFF"/>
                </a:solidFill>
                <a:latin typeface="Calibri"/>
              </a:rPr>
              <a:t>, Chemical Engineering Department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37" y="5755637"/>
            <a:ext cx="8133318" cy="1188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Background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35" y="15156287"/>
            <a:ext cx="8133318" cy="1188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Problem Statement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35" y="22940410"/>
            <a:ext cx="8133318" cy="1188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Objective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4583" y="20153732"/>
            <a:ext cx="12086346" cy="1188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Prototype Design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F73957DD-A2B1-3E62-C563-04E41138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502" y="5755637"/>
            <a:ext cx="9875520" cy="1188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Constrains 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5AB64A57-C1AE-5B4F-2F0D-268148C9A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502" y="12452631"/>
            <a:ext cx="9858136" cy="1188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Specifications 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DD50950-9F49-67D2-D192-F4944C44B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502" y="23214894"/>
            <a:ext cx="9846335" cy="1188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Integrated Specifications </a:t>
            </a: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25964AD9-4E33-E52A-A0D0-CEF4D05BC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7797" y="5755637"/>
            <a:ext cx="23840366" cy="1188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Testing &amp; Validation  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0F531533-0AD1-87DE-E6C4-26F0B4218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8843" y="20153732"/>
            <a:ext cx="11579320" cy="1188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Conclusion </a:t>
            </a:r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4BEBB1C4-ECD2-B9CC-5B5F-E4DF25CC987E}"/>
              </a:ext>
            </a:extLst>
          </p:cNvPr>
          <p:cNvSpPr/>
          <p:nvPr/>
        </p:nvSpPr>
        <p:spPr>
          <a:xfrm>
            <a:off x="315739" y="6938879"/>
            <a:ext cx="8133314" cy="814703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 wrap="square" lIns="91440" tIns="45720" rIns="91440" bIns="45720" rtlCol="0" anchor="t"/>
          <a:lstStyle/>
          <a:p>
            <a:pPr algn="just" defTabSz="9144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4600">
                <a:solidFill>
                  <a:srgbClr val="1A1A1A"/>
                </a:solidFill>
                <a:ea typeface="+mn-lt"/>
                <a:cs typeface="+mn-lt"/>
              </a:rPr>
              <a:t> Saudi Arabia generates ~1.6 M </a:t>
            </a:r>
            <a:r>
              <a:rPr lang="en-US" sz="4600" err="1">
                <a:solidFill>
                  <a:srgbClr val="1A1A1A"/>
                </a:solidFill>
                <a:ea typeface="+mn-lt"/>
                <a:cs typeface="+mn-lt"/>
              </a:rPr>
              <a:t>tonnes</a:t>
            </a:r>
            <a:r>
              <a:rPr lang="en-US" sz="4600">
                <a:solidFill>
                  <a:srgbClr val="1A1A1A"/>
                </a:solidFill>
                <a:ea typeface="+mn-lt"/>
                <a:cs typeface="+mn-lt"/>
              </a:rPr>
              <a:t>/yr of date palm waste.</a:t>
            </a:r>
            <a:endParaRPr lang="en-US"/>
          </a:p>
          <a:p>
            <a:pPr algn="just" defTabSz="9144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4600">
                <a:solidFill>
                  <a:srgbClr val="1A1A1A"/>
                </a:solidFill>
                <a:ea typeface="+mn-lt"/>
                <a:cs typeface="+mn-lt"/>
              </a:rPr>
              <a:t>Date pits contain high-value carbon-rich biomass suitable for pyrolysis.</a:t>
            </a:r>
            <a:endParaRPr lang="en-US">
              <a:ea typeface="+mn-lt"/>
              <a:cs typeface="+mn-lt"/>
            </a:endParaRPr>
          </a:p>
          <a:p>
            <a:pPr algn="just" defTabSz="9144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4600">
                <a:solidFill>
                  <a:srgbClr val="1A1A1A"/>
                </a:solidFill>
                <a:ea typeface="+mn-lt"/>
                <a:cs typeface="+mn-lt"/>
              </a:rPr>
              <a:t> The large volume of date pits creates a scalable opportunity for fuel recovery.</a:t>
            </a:r>
            <a:endParaRPr lang="en-US">
              <a:ea typeface="+mn-lt"/>
              <a:cs typeface="+mn-lt"/>
            </a:endParaRPr>
          </a:p>
          <a:p>
            <a:pPr marL="685800" indent="-685800" defTabSz="914400">
              <a:lnSpc>
                <a:spcPct val="112000"/>
              </a:lnSpc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sz="4600">
              <a:solidFill>
                <a:srgbClr val="1A1A1A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DC8F9774-7BCF-87C8-7E4B-7D61D51879DB}"/>
              </a:ext>
            </a:extLst>
          </p:cNvPr>
          <p:cNvSpPr/>
          <p:nvPr/>
        </p:nvSpPr>
        <p:spPr>
          <a:xfrm>
            <a:off x="315738" y="16414658"/>
            <a:ext cx="8133316" cy="650987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 wrap="square" lIns="91440" tIns="45720" rIns="91440" bIns="45720" rtlCol="0" anchor="t"/>
          <a:lstStyle/>
          <a:p>
            <a:pPr defTabSz="9144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4600">
                <a:solidFill>
                  <a:srgbClr val="1A1A1A"/>
                </a:solidFill>
                <a:ea typeface="+mn-lt"/>
                <a:cs typeface="+mn-lt"/>
              </a:rPr>
              <a:t>Date pits remain a wasted fuel opportunity.</a:t>
            </a:r>
            <a:endParaRPr lang="en-US"/>
          </a:p>
          <a:p>
            <a:pPr defTabSz="9144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4600">
                <a:solidFill>
                  <a:srgbClr val="1A1A1A"/>
                </a:solidFill>
                <a:ea typeface="+mn-lt"/>
                <a:cs typeface="+mn-lt"/>
              </a:rPr>
              <a:t>No integrated system links conversion, separation, prediction, and monitoring.</a:t>
            </a:r>
            <a:endParaRPr lang="en-US">
              <a:ea typeface="+mn-lt"/>
              <a:cs typeface="+mn-lt"/>
            </a:endParaRPr>
          </a:p>
          <a:p>
            <a:pPr marL="685800" marR="0" lvl="0" indent="-685800" algn="l" defTabSz="914400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sz="46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67189D29-8130-A81E-B298-AE55B67014AB}"/>
              </a:ext>
            </a:extLst>
          </p:cNvPr>
          <p:cNvSpPr/>
          <p:nvPr/>
        </p:nvSpPr>
        <p:spPr>
          <a:xfrm>
            <a:off x="315738" y="24188312"/>
            <a:ext cx="7978420" cy="360741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 wrap="square" rtlCol="0" anchor="t"/>
          <a:lstStyle/>
          <a:p>
            <a:pPr marL="685800" marR="0" lvl="0" indent="-68580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Design &amp; validate an integrated waste-to-fuel system converting date pits into naphtha, diesel</a:t>
            </a: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22">
            <a:extLst>
              <a:ext uri="{FF2B5EF4-FFF2-40B4-BE49-F238E27FC236}">
                <a16:creationId xmlns:a16="http://schemas.microsoft.com/office/drawing/2014/main" id="{AD22C534-33C2-1A7E-03B4-7E39124658B1}"/>
              </a:ext>
            </a:extLst>
          </p:cNvPr>
          <p:cNvSpPr/>
          <p:nvPr/>
        </p:nvSpPr>
        <p:spPr>
          <a:xfrm>
            <a:off x="8576501" y="7107523"/>
            <a:ext cx="4791297" cy="1162593"/>
          </a:xfrm>
          <a:prstGeom prst="roundRect">
            <a:avLst>
              <a:gd name="adj" fmla="val 18182"/>
            </a:avLst>
          </a:prstGeom>
          <a:solidFill>
            <a:srgbClr val="739E84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Text 23">
            <a:extLst>
              <a:ext uri="{FF2B5EF4-FFF2-40B4-BE49-F238E27FC236}">
                <a16:creationId xmlns:a16="http://schemas.microsoft.com/office/drawing/2014/main" id="{6E035236-B2A5-5873-453B-E8D97D8DC102}"/>
              </a:ext>
            </a:extLst>
          </p:cNvPr>
          <p:cNvSpPr/>
          <p:nvPr/>
        </p:nvSpPr>
        <p:spPr>
          <a:xfrm>
            <a:off x="8664415" y="7183724"/>
            <a:ext cx="4615470" cy="10318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>
              <a:lnSpc>
                <a:spcPct val="105000"/>
              </a:lnSpc>
              <a:defRPr/>
            </a:pPr>
            <a:r>
              <a:rPr lang="en-US" sz="3600">
                <a:solidFill>
                  <a:srgbClr val="1A1A1A"/>
                </a:solidFill>
                <a:latin typeface="Calibri" pitchFamily="34" charset="0"/>
                <a:cs typeface="Calibri" pitchFamily="34" charset="-120"/>
              </a:rPr>
              <a:t>Feed: C6–C16 hydrocarbons</a:t>
            </a:r>
          </a:p>
        </p:txBody>
      </p:sp>
      <p:sp>
        <p:nvSpPr>
          <p:cNvPr id="31" name="Shape 24">
            <a:extLst>
              <a:ext uri="{FF2B5EF4-FFF2-40B4-BE49-F238E27FC236}">
                <a16:creationId xmlns:a16="http://schemas.microsoft.com/office/drawing/2014/main" id="{2DC5D3CB-E045-739C-FE36-7D405A0731FC}"/>
              </a:ext>
            </a:extLst>
          </p:cNvPr>
          <p:cNvSpPr/>
          <p:nvPr/>
        </p:nvSpPr>
        <p:spPr>
          <a:xfrm>
            <a:off x="13631540" y="7107524"/>
            <a:ext cx="4791297" cy="1166016"/>
          </a:xfrm>
          <a:prstGeom prst="roundRect">
            <a:avLst>
              <a:gd name="adj" fmla="val 18182"/>
            </a:avLst>
          </a:prstGeom>
          <a:solidFill>
            <a:srgbClr val="5BAE89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Text 25">
            <a:extLst>
              <a:ext uri="{FF2B5EF4-FFF2-40B4-BE49-F238E27FC236}">
                <a16:creationId xmlns:a16="http://schemas.microsoft.com/office/drawing/2014/main" id="{B635B26F-195B-B49C-D642-D09F7AF954A2}"/>
              </a:ext>
            </a:extLst>
          </p:cNvPr>
          <p:cNvSpPr/>
          <p:nvPr/>
        </p:nvSpPr>
        <p:spPr>
          <a:xfrm>
            <a:off x="13719453" y="7183724"/>
            <a:ext cx="4615470" cy="10318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Reboiler Duty ≤ 1,000 MJ/h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" name="Shape 26">
            <a:extLst>
              <a:ext uri="{FF2B5EF4-FFF2-40B4-BE49-F238E27FC236}">
                <a16:creationId xmlns:a16="http://schemas.microsoft.com/office/drawing/2014/main" id="{64934730-52C4-7333-03E3-EDC136C39C57}"/>
              </a:ext>
            </a:extLst>
          </p:cNvPr>
          <p:cNvSpPr/>
          <p:nvPr/>
        </p:nvSpPr>
        <p:spPr>
          <a:xfrm>
            <a:off x="8576501" y="8322627"/>
            <a:ext cx="9846336" cy="1283838"/>
          </a:xfrm>
          <a:prstGeom prst="roundRect">
            <a:avLst>
              <a:gd name="adj" fmla="val 18182"/>
            </a:avLst>
          </a:prstGeom>
          <a:solidFill>
            <a:srgbClr val="739E84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Text 27">
            <a:extLst>
              <a:ext uri="{FF2B5EF4-FFF2-40B4-BE49-F238E27FC236}">
                <a16:creationId xmlns:a16="http://schemas.microsoft.com/office/drawing/2014/main" id="{60D6790F-67D7-C27C-A915-085A859F2F59}"/>
              </a:ext>
            </a:extLst>
          </p:cNvPr>
          <p:cNvSpPr/>
          <p:nvPr/>
        </p:nvSpPr>
        <p:spPr>
          <a:xfrm>
            <a:off x="8664415" y="8383251"/>
            <a:ext cx="9670509" cy="1180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1A1A1A"/>
                </a:solidFill>
                <a:latin typeface="Calibri" pitchFamily="34" charset="0"/>
                <a:cs typeface="Calibri" pitchFamily="34" charset="-120"/>
              </a:rPr>
              <a:t>Software/ML cannot override primary safety interlocks (operator approval required)</a:t>
            </a:r>
          </a:p>
        </p:txBody>
      </p:sp>
      <p:sp>
        <p:nvSpPr>
          <p:cNvPr id="37" name="Shape 28">
            <a:extLst>
              <a:ext uri="{FF2B5EF4-FFF2-40B4-BE49-F238E27FC236}">
                <a16:creationId xmlns:a16="http://schemas.microsoft.com/office/drawing/2014/main" id="{E6520365-3C77-0C95-2A10-0964B64D7EE6}"/>
              </a:ext>
            </a:extLst>
          </p:cNvPr>
          <p:cNvSpPr/>
          <p:nvPr/>
        </p:nvSpPr>
        <p:spPr>
          <a:xfrm>
            <a:off x="8576501" y="9658976"/>
            <a:ext cx="9846336" cy="1232802"/>
          </a:xfrm>
          <a:prstGeom prst="roundRect">
            <a:avLst>
              <a:gd name="adj" fmla="val 18182"/>
            </a:avLst>
          </a:prstGeom>
          <a:solidFill>
            <a:srgbClr val="5BAE89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Text 29">
            <a:extLst>
              <a:ext uri="{FF2B5EF4-FFF2-40B4-BE49-F238E27FC236}">
                <a16:creationId xmlns:a16="http://schemas.microsoft.com/office/drawing/2014/main" id="{8A29B3CA-8C1F-D554-7D73-A6157FD7E979}"/>
              </a:ext>
            </a:extLst>
          </p:cNvPr>
          <p:cNvSpPr/>
          <p:nvPr/>
        </p:nvSpPr>
        <p:spPr>
          <a:xfrm>
            <a:off x="8664415" y="9658976"/>
            <a:ext cx="9670509" cy="12504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NSGA-2 search space: </a:t>
            </a:r>
          </a:p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Reflux Ratio ∈ [1.5, 5.0], Q ≤ 1,000 MJ/h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Shape 30">
            <a:extLst>
              <a:ext uri="{FF2B5EF4-FFF2-40B4-BE49-F238E27FC236}">
                <a16:creationId xmlns:a16="http://schemas.microsoft.com/office/drawing/2014/main" id="{278036EC-3406-8317-DF0E-99429F193AF8}"/>
              </a:ext>
            </a:extLst>
          </p:cNvPr>
          <p:cNvSpPr/>
          <p:nvPr/>
        </p:nvSpPr>
        <p:spPr>
          <a:xfrm>
            <a:off x="8576501" y="10934704"/>
            <a:ext cx="9846336" cy="1311266"/>
          </a:xfrm>
          <a:prstGeom prst="roundRect">
            <a:avLst>
              <a:gd name="adj" fmla="val 16667"/>
            </a:avLst>
          </a:prstGeom>
          <a:solidFill>
            <a:srgbClr val="739E84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Text 31">
            <a:extLst>
              <a:ext uri="{FF2B5EF4-FFF2-40B4-BE49-F238E27FC236}">
                <a16:creationId xmlns:a16="http://schemas.microsoft.com/office/drawing/2014/main" id="{28E8DB5C-4938-6B90-1A0D-C0FE1E224C39}"/>
              </a:ext>
            </a:extLst>
          </p:cNvPr>
          <p:cNvSpPr/>
          <p:nvPr/>
        </p:nvSpPr>
        <p:spPr>
          <a:xfrm>
            <a:off x="8664415" y="10934704"/>
            <a:ext cx="9670509" cy="13305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1A1A1A"/>
                </a:solidFill>
                <a:latin typeface="Calibri" pitchFamily="34" charset="0"/>
                <a:cs typeface="Calibri" pitchFamily="34" charset="-120"/>
              </a:rPr>
              <a:t>Stable closed-loop response under feed disturbances 80–120 t/day</a:t>
            </a:r>
          </a:p>
        </p:txBody>
      </p:sp>
      <p:sp>
        <p:nvSpPr>
          <p:cNvPr id="48" name="Shape 34">
            <a:extLst>
              <a:ext uri="{FF2B5EF4-FFF2-40B4-BE49-F238E27FC236}">
                <a16:creationId xmlns:a16="http://schemas.microsoft.com/office/drawing/2014/main" id="{E6ADE036-C1CC-3BF2-EFA3-2DF38C9A06FB}"/>
              </a:ext>
            </a:extLst>
          </p:cNvPr>
          <p:cNvSpPr/>
          <p:nvPr/>
        </p:nvSpPr>
        <p:spPr>
          <a:xfrm>
            <a:off x="8576501" y="13862025"/>
            <a:ext cx="4791297" cy="1470070"/>
          </a:xfrm>
          <a:prstGeom prst="roundRect">
            <a:avLst>
              <a:gd name="adj" fmla="val 18182"/>
            </a:avLst>
          </a:prstGeom>
          <a:solidFill>
            <a:srgbClr val="739E84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Text 35">
            <a:extLst>
              <a:ext uri="{FF2B5EF4-FFF2-40B4-BE49-F238E27FC236}">
                <a16:creationId xmlns:a16="http://schemas.microsoft.com/office/drawing/2014/main" id="{332D1C48-1B3E-D5CE-C472-F6B3841811E7}"/>
              </a:ext>
            </a:extLst>
          </p:cNvPr>
          <p:cNvSpPr/>
          <p:nvPr/>
        </p:nvSpPr>
        <p:spPr>
          <a:xfrm>
            <a:off x="8664415" y="13862024"/>
            <a:ext cx="4615470" cy="15089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Feed flow 80–120 kg/hr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0" name="Shape 36">
            <a:extLst>
              <a:ext uri="{FF2B5EF4-FFF2-40B4-BE49-F238E27FC236}">
                <a16:creationId xmlns:a16="http://schemas.microsoft.com/office/drawing/2014/main" id="{EAAAF3AB-E3AD-6FFE-255E-DBAF11FB5C19}"/>
              </a:ext>
            </a:extLst>
          </p:cNvPr>
          <p:cNvSpPr/>
          <p:nvPr/>
        </p:nvSpPr>
        <p:spPr>
          <a:xfrm>
            <a:off x="13631540" y="13862024"/>
            <a:ext cx="4791297" cy="1470071"/>
          </a:xfrm>
          <a:prstGeom prst="roundRect">
            <a:avLst>
              <a:gd name="adj" fmla="val 18182"/>
            </a:avLst>
          </a:prstGeom>
          <a:solidFill>
            <a:srgbClr val="5BAE89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1" name="Text 37">
            <a:extLst>
              <a:ext uri="{FF2B5EF4-FFF2-40B4-BE49-F238E27FC236}">
                <a16:creationId xmlns:a16="http://schemas.microsoft.com/office/drawing/2014/main" id="{C374C25C-D701-8D0A-BB0A-DE0AA4C19344}"/>
              </a:ext>
            </a:extLst>
          </p:cNvPr>
          <p:cNvSpPr/>
          <p:nvPr/>
        </p:nvSpPr>
        <p:spPr>
          <a:xfrm>
            <a:off x="13719453" y="13862025"/>
            <a:ext cx="4615470" cy="150894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ΔT 60–250 °C (no cracking)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2" name="Shape 38">
            <a:extLst>
              <a:ext uri="{FF2B5EF4-FFF2-40B4-BE49-F238E27FC236}">
                <a16:creationId xmlns:a16="http://schemas.microsoft.com/office/drawing/2014/main" id="{B1D48705-7110-4914-76E0-144204B7C2EB}"/>
              </a:ext>
            </a:extLst>
          </p:cNvPr>
          <p:cNvSpPr/>
          <p:nvPr/>
        </p:nvSpPr>
        <p:spPr>
          <a:xfrm>
            <a:off x="8576501" y="15370971"/>
            <a:ext cx="4791297" cy="1483709"/>
          </a:xfrm>
          <a:prstGeom prst="roundRect">
            <a:avLst>
              <a:gd name="adj" fmla="val 18182"/>
            </a:avLst>
          </a:prstGeom>
          <a:solidFill>
            <a:srgbClr val="5BAE89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3" name="Text 39">
            <a:extLst>
              <a:ext uri="{FF2B5EF4-FFF2-40B4-BE49-F238E27FC236}">
                <a16:creationId xmlns:a16="http://schemas.microsoft.com/office/drawing/2014/main" id="{06FA5502-EDCB-D52F-B9FE-48401C9FE3AE}"/>
              </a:ext>
            </a:extLst>
          </p:cNvPr>
          <p:cNvSpPr/>
          <p:nvPr/>
        </p:nvSpPr>
        <p:spPr>
          <a:xfrm>
            <a:off x="8664415" y="15370972"/>
            <a:ext cx="4615470" cy="14837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≥ 70% purity in all fuel cuts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4" name="Shape 40">
            <a:extLst>
              <a:ext uri="{FF2B5EF4-FFF2-40B4-BE49-F238E27FC236}">
                <a16:creationId xmlns:a16="http://schemas.microsoft.com/office/drawing/2014/main" id="{844E6AD2-17BD-8896-04E3-24EEEBB39848}"/>
              </a:ext>
            </a:extLst>
          </p:cNvPr>
          <p:cNvSpPr/>
          <p:nvPr/>
        </p:nvSpPr>
        <p:spPr>
          <a:xfrm>
            <a:off x="13631540" y="15370972"/>
            <a:ext cx="4791297" cy="1483708"/>
          </a:xfrm>
          <a:prstGeom prst="roundRect">
            <a:avLst>
              <a:gd name="adj" fmla="val 18182"/>
            </a:avLst>
          </a:prstGeom>
          <a:solidFill>
            <a:srgbClr val="739E84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5" name="Text 41">
            <a:extLst>
              <a:ext uri="{FF2B5EF4-FFF2-40B4-BE49-F238E27FC236}">
                <a16:creationId xmlns:a16="http://schemas.microsoft.com/office/drawing/2014/main" id="{300CD486-4D52-A9CA-344A-C81CAC3FD101}"/>
              </a:ext>
            </a:extLst>
          </p:cNvPr>
          <p:cNvSpPr/>
          <p:nvPr/>
        </p:nvSpPr>
        <p:spPr>
          <a:xfrm>
            <a:off x="13719453" y="15370972"/>
            <a:ext cx="4615470" cy="14837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Shell rated ≤ 1 bar(g)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6" name="Shape 42">
            <a:extLst>
              <a:ext uri="{FF2B5EF4-FFF2-40B4-BE49-F238E27FC236}">
                <a16:creationId xmlns:a16="http://schemas.microsoft.com/office/drawing/2014/main" id="{B5B3BACD-DB8D-016E-C9DA-03AD64ABBF42}"/>
              </a:ext>
            </a:extLst>
          </p:cNvPr>
          <p:cNvSpPr/>
          <p:nvPr/>
        </p:nvSpPr>
        <p:spPr>
          <a:xfrm>
            <a:off x="8576501" y="16879918"/>
            <a:ext cx="9846336" cy="1470072"/>
          </a:xfrm>
          <a:prstGeom prst="roundRect">
            <a:avLst>
              <a:gd name="adj" fmla="val 18182"/>
            </a:avLst>
          </a:prstGeom>
          <a:solidFill>
            <a:srgbClr val="2A8068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7" name="Text 43">
            <a:extLst>
              <a:ext uri="{FF2B5EF4-FFF2-40B4-BE49-F238E27FC236}">
                <a16:creationId xmlns:a16="http://schemas.microsoft.com/office/drawing/2014/main" id="{1FFEE4C7-C967-D69D-EFF4-4AAE849950B3}"/>
              </a:ext>
            </a:extLst>
          </p:cNvPr>
          <p:cNvSpPr/>
          <p:nvPr/>
        </p:nvSpPr>
        <p:spPr>
          <a:xfrm>
            <a:off x="8664415" y="16879918"/>
            <a:ext cx="9670509" cy="14943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≥ 15 Pareto-optimal operating points </a:t>
            </a:r>
          </a:p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(Diesel &amp; Naphtha purities vs. energy)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Shape 44">
            <a:extLst>
              <a:ext uri="{FF2B5EF4-FFF2-40B4-BE49-F238E27FC236}">
                <a16:creationId xmlns:a16="http://schemas.microsoft.com/office/drawing/2014/main" id="{A48BBD96-4384-2BAE-C30C-DEE9141A6248}"/>
              </a:ext>
            </a:extLst>
          </p:cNvPr>
          <p:cNvSpPr/>
          <p:nvPr/>
        </p:nvSpPr>
        <p:spPr>
          <a:xfrm>
            <a:off x="8576501" y="18388864"/>
            <a:ext cx="4791297" cy="1446151"/>
          </a:xfrm>
          <a:prstGeom prst="roundRect">
            <a:avLst>
              <a:gd name="adj" fmla="val 18182"/>
            </a:avLst>
          </a:prstGeom>
          <a:solidFill>
            <a:srgbClr val="739E84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9" name="Text 45">
            <a:extLst>
              <a:ext uri="{FF2B5EF4-FFF2-40B4-BE49-F238E27FC236}">
                <a16:creationId xmlns:a16="http://schemas.microsoft.com/office/drawing/2014/main" id="{894031BD-9250-AEDC-9F26-445E08FBA162}"/>
              </a:ext>
            </a:extLst>
          </p:cNvPr>
          <p:cNvSpPr/>
          <p:nvPr/>
        </p:nvSpPr>
        <p:spPr>
          <a:xfrm>
            <a:off x="8664415" y="18388864"/>
            <a:ext cx="4615470" cy="147007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Surrogate model </a:t>
            </a:r>
          </a:p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R² ≥ 0.85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0" name="Shape 46">
            <a:extLst>
              <a:ext uri="{FF2B5EF4-FFF2-40B4-BE49-F238E27FC236}">
                <a16:creationId xmlns:a16="http://schemas.microsoft.com/office/drawing/2014/main" id="{0F257D64-4A0B-6D8A-49C6-856EABE23F01}"/>
              </a:ext>
            </a:extLst>
          </p:cNvPr>
          <p:cNvSpPr/>
          <p:nvPr/>
        </p:nvSpPr>
        <p:spPr>
          <a:xfrm>
            <a:off x="13631540" y="18388864"/>
            <a:ext cx="4791297" cy="1456437"/>
          </a:xfrm>
          <a:prstGeom prst="roundRect">
            <a:avLst>
              <a:gd name="adj" fmla="val 18182"/>
            </a:avLst>
          </a:prstGeom>
          <a:solidFill>
            <a:srgbClr val="5BAE89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Text 47">
            <a:extLst>
              <a:ext uri="{FF2B5EF4-FFF2-40B4-BE49-F238E27FC236}">
                <a16:creationId xmlns:a16="http://schemas.microsoft.com/office/drawing/2014/main" id="{0B0A3F6F-C317-B10A-A0FA-7F6022A655CA}"/>
              </a:ext>
            </a:extLst>
          </p:cNvPr>
          <p:cNvSpPr/>
          <p:nvPr/>
        </p:nvSpPr>
        <p:spPr>
          <a:xfrm>
            <a:off x="13719453" y="18388865"/>
            <a:ext cx="4615470" cy="14461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ML purity MAE &lt; 10%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2" name="Shape 48">
            <a:extLst>
              <a:ext uri="{FF2B5EF4-FFF2-40B4-BE49-F238E27FC236}">
                <a16:creationId xmlns:a16="http://schemas.microsoft.com/office/drawing/2014/main" id="{1754BE35-37E0-7974-B163-9DF967D50E37}"/>
              </a:ext>
            </a:extLst>
          </p:cNvPr>
          <p:cNvSpPr/>
          <p:nvPr/>
        </p:nvSpPr>
        <p:spPr>
          <a:xfrm>
            <a:off x="8576501" y="19897812"/>
            <a:ext cx="4791297" cy="1333016"/>
          </a:xfrm>
          <a:prstGeom prst="roundRect">
            <a:avLst>
              <a:gd name="adj" fmla="val 18182"/>
            </a:avLst>
          </a:prstGeom>
          <a:solidFill>
            <a:srgbClr val="5BAE89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3" name="Text 49">
            <a:extLst>
              <a:ext uri="{FF2B5EF4-FFF2-40B4-BE49-F238E27FC236}">
                <a16:creationId xmlns:a16="http://schemas.microsoft.com/office/drawing/2014/main" id="{5369AE70-33F1-0022-479D-E1B242B174FB}"/>
              </a:ext>
            </a:extLst>
          </p:cNvPr>
          <p:cNvSpPr/>
          <p:nvPr/>
        </p:nvSpPr>
        <p:spPr>
          <a:xfrm>
            <a:off x="8664415" y="19897812"/>
            <a:ext cx="4615470" cy="1333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Sensor → dashboard &lt; 2 s latency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4" name="Shape 50">
            <a:extLst>
              <a:ext uri="{FF2B5EF4-FFF2-40B4-BE49-F238E27FC236}">
                <a16:creationId xmlns:a16="http://schemas.microsoft.com/office/drawing/2014/main" id="{B336019E-B543-6350-FA8F-2C6340590882}"/>
              </a:ext>
            </a:extLst>
          </p:cNvPr>
          <p:cNvSpPr/>
          <p:nvPr/>
        </p:nvSpPr>
        <p:spPr>
          <a:xfrm>
            <a:off x="13631540" y="19897812"/>
            <a:ext cx="4791297" cy="1333016"/>
          </a:xfrm>
          <a:prstGeom prst="roundRect">
            <a:avLst>
              <a:gd name="adj" fmla="val 18182"/>
            </a:avLst>
          </a:prstGeom>
          <a:solidFill>
            <a:srgbClr val="739E84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5" name="Text 51">
            <a:extLst>
              <a:ext uri="{FF2B5EF4-FFF2-40B4-BE49-F238E27FC236}">
                <a16:creationId xmlns:a16="http://schemas.microsoft.com/office/drawing/2014/main" id="{57D9EFD9-5EFE-D4E2-4991-54C11A119105}"/>
              </a:ext>
            </a:extLst>
          </p:cNvPr>
          <p:cNvSpPr/>
          <p:nvPr/>
        </p:nvSpPr>
        <p:spPr>
          <a:xfrm>
            <a:off x="13719453" y="19897812"/>
            <a:ext cx="4615470" cy="1333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RR within ± 10% of setpoint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6" name="Shape 52">
            <a:extLst>
              <a:ext uri="{FF2B5EF4-FFF2-40B4-BE49-F238E27FC236}">
                <a16:creationId xmlns:a16="http://schemas.microsoft.com/office/drawing/2014/main" id="{92524026-0723-158A-6E70-1E3269A98B87}"/>
              </a:ext>
            </a:extLst>
          </p:cNvPr>
          <p:cNvSpPr/>
          <p:nvPr/>
        </p:nvSpPr>
        <p:spPr>
          <a:xfrm>
            <a:off x="8576501" y="21269702"/>
            <a:ext cx="9846336" cy="1712439"/>
          </a:xfrm>
          <a:prstGeom prst="roundRect">
            <a:avLst>
              <a:gd name="adj" fmla="val 15385"/>
            </a:avLst>
          </a:prstGeom>
          <a:solidFill>
            <a:srgbClr val="739E84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7" name="Text 53">
            <a:extLst>
              <a:ext uri="{FF2B5EF4-FFF2-40B4-BE49-F238E27FC236}">
                <a16:creationId xmlns:a16="http://schemas.microsoft.com/office/drawing/2014/main" id="{A831087B-8FCB-AA23-D313-075DB668BA14}"/>
              </a:ext>
            </a:extLst>
          </p:cNvPr>
          <p:cNvSpPr/>
          <p:nvPr/>
        </p:nvSpPr>
        <p:spPr>
          <a:xfrm>
            <a:off x="8664415" y="21293624"/>
            <a:ext cx="9670509" cy="16885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T_top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/ T_bot recover to ± 3% of SS within 10 min after ± 20% feed disturbance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0" name="Shape 56">
            <a:extLst>
              <a:ext uri="{FF2B5EF4-FFF2-40B4-BE49-F238E27FC236}">
                <a16:creationId xmlns:a16="http://schemas.microsoft.com/office/drawing/2014/main" id="{E5FAD034-295A-A024-0F9A-F3FF88511C54}"/>
              </a:ext>
            </a:extLst>
          </p:cNvPr>
          <p:cNvSpPr/>
          <p:nvPr/>
        </p:nvSpPr>
        <p:spPr>
          <a:xfrm>
            <a:off x="8576502" y="24578914"/>
            <a:ext cx="9846336" cy="1375126"/>
          </a:xfrm>
          <a:prstGeom prst="roundRect">
            <a:avLst>
              <a:gd name="adj" fmla="val 18182"/>
            </a:avLst>
          </a:prstGeom>
          <a:solidFill>
            <a:srgbClr val="2A8068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1" name="Text 57">
            <a:extLst>
              <a:ext uri="{FF2B5EF4-FFF2-40B4-BE49-F238E27FC236}">
                <a16:creationId xmlns:a16="http://schemas.microsoft.com/office/drawing/2014/main" id="{FCB00491-ADAF-06DE-9D57-E7447858231F}"/>
              </a:ext>
            </a:extLst>
          </p:cNvPr>
          <p:cNvSpPr/>
          <p:nvPr/>
        </p:nvSpPr>
        <p:spPr>
          <a:xfrm>
            <a:off x="8731876" y="24578914"/>
            <a:ext cx="9720142" cy="13854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Continuous fuel cuts at ≥ 75% avg purity under nominal conditions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2" name="Shape 58">
            <a:extLst>
              <a:ext uri="{FF2B5EF4-FFF2-40B4-BE49-F238E27FC236}">
                <a16:creationId xmlns:a16="http://schemas.microsoft.com/office/drawing/2014/main" id="{429D4629-C21F-2F6C-30C1-81BCAA00ED51}"/>
              </a:ext>
            </a:extLst>
          </p:cNvPr>
          <p:cNvSpPr/>
          <p:nvPr/>
        </p:nvSpPr>
        <p:spPr>
          <a:xfrm>
            <a:off x="8576501" y="25964350"/>
            <a:ext cx="4791297" cy="1385435"/>
          </a:xfrm>
          <a:prstGeom prst="roundRect">
            <a:avLst>
              <a:gd name="adj" fmla="val 18182"/>
            </a:avLst>
          </a:prstGeom>
          <a:solidFill>
            <a:srgbClr val="5BAE89"/>
          </a:solidFill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3" name="Text 59">
            <a:extLst>
              <a:ext uri="{FF2B5EF4-FFF2-40B4-BE49-F238E27FC236}">
                <a16:creationId xmlns:a16="http://schemas.microsoft.com/office/drawing/2014/main" id="{4924224D-3A9A-8966-F1E2-CCEDA49D0121}"/>
              </a:ext>
            </a:extLst>
          </p:cNvPr>
          <p:cNvSpPr/>
          <p:nvPr/>
        </p:nvSpPr>
        <p:spPr>
          <a:xfrm>
            <a:off x="8487080" y="26165313"/>
            <a:ext cx="5013941" cy="9732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Real-time fuel quality estimation MAE ≤ ± 10%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4" name="Shape 60">
            <a:extLst>
              <a:ext uri="{FF2B5EF4-FFF2-40B4-BE49-F238E27FC236}">
                <a16:creationId xmlns:a16="http://schemas.microsoft.com/office/drawing/2014/main" id="{43267B1A-B112-B135-C8C9-A4F2E48F621A}"/>
              </a:ext>
            </a:extLst>
          </p:cNvPr>
          <p:cNvSpPr/>
          <p:nvPr/>
        </p:nvSpPr>
        <p:spPr>
          <a:xfrm>
            <a:off x="13650142" y="25964350"/>
            <a:ext cx="4738472" cy="1385436"/>
          </a:xfrm>
          <a:prstGeom prst="roundRect">
            <a:avLst>
              <a:gd name="adj" fmla="val 18182"/>
            </a:avLst>
          </a:prstGeom>
          <a:solidFill>
            <a:srgbClr val="739E84"/>
          </a:solidFill>
          <a:ln/>
        </p:spPr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5" name="Text 61">
            <a:extLst>
              <a:ext uri="{FF2B5EF4-FFF2-40B4-BE49-F238E27FC236}">
                <a16:creationId xmlns:a16="http://schemas.microsoft.com/office/drawing/2014/main" id="{D00608EA-77EA-B6AA-0B47-9198F11B9B92}"/>
              </a:ext>
            </a:extLst>
          </p:cNvPr>
          <p:cNvSpPr/>
          <p:nvPr/>
        </p:nvSpPr>
        <p:spPr>
          <a:xfrm>
            <a:off x="13757626" y="26204236"/>
            <a:ext cx="4537735" cy="93427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Industrial-scale deployable design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BC00EC7-7111-F2C0-0BE2-320BE005024C}"/>
              </a:ext>
            </a:extLst>
          </p:cNvPr>
          <p:cNvSpPr txBox="1"/>
          <p:nvPr/>
        </p:nvSpPr>
        <p:spPr>
          <a:xfrm>
            <a:off x="30868843" y="21376537"/>
            <a:ext cx="11542744" cy="64191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Multidisciplinary prototype delivered: SS316 packed column (0.7 m × 0.2 m), Aspen-validated separation, dual-loop PID, NSGA-II OR layer, and AI dashboard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Aspen separation: naphtha &amp; diesel cuts at ≥ 85% purity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CIE control: recovery times in less than 10 minutes for both loops top and bottom </a:t>
            </a:r>
          </a:p>
          <a:p>
            <a:pPr marL="571500" marR="0" lvl="0" indent="-571500" algn="l" defTabSz="4572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SWE pipeline: &gt; 99% classification accuracy, end-to-end latency &lt; 2.5 s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1394E4E-B0E5-3D83-BB95-00A52418688E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600" b="1" i="0" u="none" strike="noStrike" kern="1200" cap="none" spc="0" normalizeH="0" baseline="0" noProof="0">
                <a:ln>
                  <a:noFill/>
                </a:ln>
                <a:solidFill>
                  <a:srgbClr val="0261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0" b="1" i="0" u="none" strike="noStrike" kern="1200" cap="none" spc="0" normalizeH="0" baseline="0" noProof="0">
                <a:ln>
                  <a:noFill/>
                </a:ln>
                <a:solidFill>
                  <a:srgbClr val="0261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M062</a:t>
            </a:r>
          </a:p>
        </p:txBody>
      </p:sp>
      <p:pic>
        <p:nvPicPr>
          <p:cNvPr id="89" name="Picture 88" descr="s1_card15.png">
            <a:extLst>
              <a:ext uri="{FF2B5EF4-FFF2-40B4-BE49-F238E27FC236}">
                <a16:creationId xmlns:a16="http://schemas.microsoft.com/office/drawing/2014/main" id="{0150AB03-441A-BD3E-D47A-8A9420FF3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2484" y="42416"/>
            <a:ext cx="6185679" cy="54776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758296-EBB7-918F-6D12-30B7575EB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826" y="7063587"/>
            <a:ext cx="8065575" cy="548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D3ADA2-B4A1-7DF7-EE7B-EA500A58BF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783" y="12669937"/>
            <a:ext cx="8994439" cy="2401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6D8DB9-CD25-25DE-F5AC-E49B9850A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1720" y="21532376"/>
            <a:ext cx="5274945" cy="5741035"/>
          </a:xfrm>
          <a:prstGeom prst="rect">
            <a:avLst/>
          </a:prstGeom>
        </p:spPr>
      </p:pic>
      <p:pic>
        <p:nvPicPr>
          <p:cNvPr id="8" name="Picture 7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DAFB1FD4-D017-A439-8CCC-D8093E4F23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20035" y="15562500"/>
            <a:ext cx="8904300" cy="4153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7FECA8-B84C-DFBF-6A84-2D48B24A436B}"/>
              </a:ext>
            </a:extLst>
          </p:cNvPr>
          <p:cNvSpPr txBox="1"/>
          <p:nvPr/>
        </p:nvSpPr>
        <p:spPr>
          <a:xfrm>
            <a:off x="30746651" y="19485635"/>
            <a:ext cx="87371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Figure 3: Valve Control Signal – Closes When T Enters band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0059A0-BA1C-98C2-22AB-F34D1291F9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76366" y="7413498"/>
            <a:ext cx="11077704" cy="51631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8757C6-DAD4-83D3-6C48-62BD0B2BAD1B}"/>
              </a:ext>
            </a:extLst>
          </p:cNvPr>
          <p:cNvSpPr txBox="1"/>
          <p:nvPr/>
        </p:nvSpPr>
        <p:spPr>
          <a:xfrm>
            <a:off x="30756664" y="13046492"/>
            <a:ext cx="1045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2: RTD Response for Top and Bottom Temperature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816ACC-4ADE-25BE-94D4-8836F35607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66303" y="21376537"/>
            <a:ext cx="3118992" cy="639393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5B3F53-5495-0B32-D868-0F35C04A5E3F}"/>
              </a:ext>
            </a:extLst>
          </p:cNvPr>
          <p:cNvSpPr/>
          <p:nvPr/>
        </p:nvSpPr>
        <p:spPr>
          <a:xfrm>
            <a:off x="23701462" y="21610198"/>
            <a:ext cx="1464091" cy="7198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Condenser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6771DB-DEBE-B437-E820-928B01AD3508}"/>
              </a:ext>
            </a:extLst>
          </p:cNvPr>
          <p:cNvSpPr/>
          <p:nvPr/>
        </p:nvSpPr>
        <p:spPr>
          <a:xfrm>
            <a:off x="18704781" y="26913487"/>
            <a:ext cx="1464091" cy="7198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Reboiler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7B0989E-F1FE-9231-FC7A-28F55391D4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34092" y="13746845"/>
            <a:ext cx="11077703" cy="579243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233EFF6-AC0D-9279-E28D-BB1A01A9D4DA}"/>
              </a:ext>
            </a:extLst>
          </p:cNvPr>
          <p:cNvSpPr txBox="1"/>
          <p:nvPr/>
        </p:nvSpPr>
        <p:spPr>
          <a:xfrm>
            <a:off x="21290338" y="15063202"/>
            <a:ext cx="838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Table 1: AI accuracy Results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B5E1BC-1190-214B-FCB1-0D5E8342B1B2}"/>
              </a:ext>
            </a:extLst>
          </p:cNvPr>
          <p:cNvSpPr txBox="1"/>
          <p:nvPr/>
        </p:nvSpPr>
        <p:spPr>
          <a:xfrm>
            <a:off x="21036610" y="19692066"/>
            <a:ext cx="47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Table 2: Process feasibility (CHE)</a:t>
            </a:r>
          </a:p>
        </p:txBody>
      </p:sp>
    </p:spTree>
    <p:extLst>
      <p:ext uri="{BB962C8B-B14F-4D97-AF65-F5344CB8AC3E}">
        <p14:creationId xmlns:p14="http://schemas.microsoft.com/office/powerpoint/2010/main" val="2627505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A8825525-F969-4B99-B04B-DCC3E1DC4C7A}"/>
</file>

<file path=customXml/itemProps2.xml><?xml version="1.0" encoding="utf-8"?>
<ds:datastoreItem xmlns:ds="http://schemas.openxmlformats.org/officeDocument/2006/customXml" ds:itemID="{CD4C2364-FC4C-4086-8E97-4C4CCD21DB92}"/>
</file>

<file path=customXml/itemProps3.xml><?xml version="1.0" encoding="utf-8"?>
<ds:datastoreItem xmlns:ds="http://schemas.openxmlformats.org/officeDocument/2006/customXml" ds:itemID="{ED530F73-FD1E-44CC-BB9B-88CCAFD2209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423</Words>
  <Application>Microsoft Macintosh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AHMAD DAWOOD ALDAWOOD</cp:lastModifiedBy>
  <cp:revision>2</cp:revision>
  <dcterms:created xsi:type="dcterms:W3CDTF">2025-04-20T10:29:18Z</dcterms:created>
  <dcterms:modified xsi:type="dcterms:W3CDTF">2026-05-09T21:34:37Z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