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sldIdLst>
    <p:sldId id="256" r:id="rId5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FE8550-84D8-4AE9-87AD-6C8E551052FC}" v="1" dt="2026-05-02T21:33:53.074"/>
    <p1510:client id="{45C35964-9DDD-4A32-C8FF-2441A9D6B7AB}" v="47" dt="2026-05-02T21:48:49.179"/>
    <p1510:client id="{4C8B6884-AE71-40E4-8264-52979526BC69}" v="234" dt="2026-05-02T18:17:34.008"/>
    <p1510:client id="{F594D3A9-23E5-4E7D-AE6D-35B98BFF436A}" v="2" dt="2026-05-02T18:28:04.33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9" d="100"/>
          <a:sy n="19" d="100"/>
        </p:scale>
        <p:origin x="879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HMED MOHAMMED ALIBRAHIM" userId="S::s202163930@kfupm.edu.sa::aa0f852e-3d44-4759-92b0-fab9547b5c22" providerId="AD" clId="Web-{45C35964-9DDD-4A32-C8FF-2441A9D6B7AB}"/>
    <pc:docChg chg="modSld">
      <pc:chgData name="AHMED MOHAMMED ALIBRAHIM" userId="S::s202163930@kfupm.edu.sa::aa0f852e-3d44-4759-92b0-fab9547b5c22" providerId="AD" clId="Web-{45C35964-9DDD-4A32-C8FF-2441A9D6B7AB}" dt="2026-05-02T21:48:49.179" v="39" actId="1076"/>
      <pc:docMkLst>
        <pc:docMk/>
      </pc:docMkLst>
      <pc:sldChg chg="addSp delSp modSp">
        <pc:chgData name="AHMED MOHAMMED ALIBRAHIM" userId="S::s202163930@kfupm.edu.sa::aa0f852e-3d44-4759-92b0-fab9547b5c22" providerId="AD" clId="Web-{45C35964-9DDD-4A32-C8FF-2441A9D6B7AB}" dt="2026-05-02T21:48:49.179" v="39" actId="1076"/>
        <pc:sldMkLst>
          <pc:docMk/>
          <pc:sldMk cId="3898667025" sldId="256"/>
        </pc:sldMkLst>
        <pc:spChg chg="add del">
          <ac:chgData name="AHMED MOHAMMED ALIBRAHIM" userId="S::s202163930@kfupm.edu.sa::aa0f852e-3d44-4759-92b0-fab9547b5c22" providerId="AD" clId="Web-{45C35964-9DDD-4A32-C8FF-2441A9D6B7AB}" dt="2026-05-02T21:48:24.350" v="31"/>
          <ac:spMkLst>
            <pc:docMk/>
            <pc:sldMk cId="3898667025" sldId="256"/>
            <ac:spMk id="16" creationId="{F59C59E3-C8EF-A82C-4FC8-99E1761E5A63}"/>
          </ac:spMkLst>
        </pc:spChg>
        <pc:spChg chg="add del">
          <ac:chgData name="AHMED MOHAMMED ALIBRAHIM" userId="S::s202163930@kfupm.edu.sa::aa0f852e-3d44-4759-92b0-fab9547b5c22" providerId="AD" clId="Web-{45C35964-9DDD-4A32-C8FF-2441A9D6B7AB}" dt="2026-05-02T21:44:38.925" v="1"/>
          <ac:spMkLst>
            <pc:docMk/>
            <pc:sldMk cId="3898667025" sldId="256"/>
            <ac:spMk id="17" creationId="{BECF2923-4D2E-9DE8-9C85-DE51B6C38989}"/>
          </ac:spMkLst>
        </pc:spChg>
        <pc:spChg chg="add del mod">
          <ac:chgData name="AHMED MOHAMMED ALIBRAHIM" userId="S::s202163930@kfupm.edu.sa::aa0f852e-3d44-4759-92b0-fab9547b5c22" providerId="AD" clId="Web-{45C35964-9DDD-4A32-C8FF-2441A9D6B7AB}" dt="2026-05-02T21:46:36.677" v="25"/>
          <ac:spMkLst>
            <pc:docMk/>
            <pc:sldMk cId="3898667025" sldId="256"/>
            <ac:spMk id="21" creationId="{67DE6714-CEA6-37F1-B56D-8478AC00522A}"/>
          </ac:spMkLst>
        </pc:spChg>
        <pc:grpChg chg="del">
          <ac:chgData name="AHMED MOHAMMED ALIBRAHIM" userId="S::s202163930@kfupm.edu.sa::aa0f852e-3d44-4759-92b0-fab9547b5c22" providerId="AD" clId="Web-{45C35964-9DDD-4A32-C8FF-2441A9D6B7AB}" dt="2026-05-02T21:48:25.397" v="32"/>
          <ac:grpSpMkLst>
            <pc:docMk/>
            <pc:sldMk cId="3898667025" sldId="256"/>
            <ac:grpSpMk id="14" creationId="{BBBAC1D0-AAA2-4C2A-2947-387FB5B37BED}"/>
          </ac:grpSpMkLst>
        </pc:grpChg>
        <pc:picChg chg="add del mod">
          <ac:chgData name="AHMED MOHAMMED ALIBRAHIM" userId="S::s202163930@kfupm.edu.sa::aa0f852e-3d44-4759-92b0-fab9547b5c22" providerId="AD" clId="Web-{45C35964-9DDD-4A32-C8FF-2441A9D6B7AB}" dt="2026-05-02T21:47:55.553" v="28"/>
          <ac:picMkLst>
            <pc:docMk/>
            <pc:sldMk cId="3898667025" sldId="256"/>
            <ac:picMk id="22" creationId="{54BFEE13-F80F-DF91-0CA7-03A065FBC608}"/>
          </ac:picMkLst>
        </pc:picChg>
        <pc:picChg chg="add mod">
          <ac:chgData name="AHMED MOHAMMED ALIBRAHIM" userId="S::s202163930@kfupm.edu.sa::aa0f852e-3d44-4759-92b0-fab9547b5c22" providerId="AD" clId="Web-{45C35964-9DDD-4A32-C8FF-2441A9D6B7AB}" dt="2026-05-02T21:47:55.709" v="29" actId="1076"/>
          <ac:picMkLst>
            <pc:docMk/>
            <pc:sldMk cId="3898667025" sldId="256"/>
            <ac:picMk id="23" creationId="{8B018DD1-6822-033B-A883-F4D3BA4EBDA2}"/>
          </ac:picMkLst>
        </pc:picChg>
        <pc:picChg chg="add mod">
          <ac:chgData name="AHMED MOHAMMED ALIBRAHIM" userId="S::s202163930@kfupm.edu.sa::aa0f852e-3d44-4759-92b0-fab9547b5c22" providerId="AD" clId="Web-{45C35964-9DDD-4A32-C8FF-2441A9D6B7AB}" dt="2026-05-02T21:48:49.179" v="39" actId="1076"/>
          <ac:picMkLst>
            <pc:docMk/>
            <pc:sldMk cId="3898667025" sldId="256"/>
            <ac:picMk id="24" creationId="{50DF1F7B-B708-E6BB-B391-C36CFB91E7E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57AB75-B556-4DAD-ABF1-F7FD76854C23}" type="datetimeFigureOut">
              <a:rPr lang="en-US" smtClean="0"/>
              <a:t>5/2/2026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5D8B5-4489-43B1-93C0-4C472546FC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721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5D8B5-4489-43B1-93C0-4C472546FC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04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8486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2273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8412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7947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>
                    <a:tint val="82000"/>
                  </a:schemeClr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82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0383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2/5/2026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0794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2/5/2026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4970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2/5/2026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1618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2/5/2026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6274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2/5/2026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2438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2/5/2026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7190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15CABD-16CE-4F1A-8158-AEA5E90F7EA3}" type="datetimeFigureOut">
              <a:rPr lang="en-SG" smtClean="0"/>
              <a:t>2/5/2026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6524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AC8630ED-EEE8-E770-2D2C-EBDEB61CA410}"/>
              </a:ext>
            </a:extLst>
          </p:cNvPr>
          <p:cNvSpPr txBox="1"/>
          <p:nvPr/>
        </p:nvSpPr>
        <p:spPr>
          <a:xfrm>
            <a:off x="4898066" y="142728"/>
            <a:ext cx="30217153" cy="52551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9000" b="1">
                <a:solidFill>
                  <a:srgbClr val="C5E0B3"/>
                </a:solidFill>
                <a:latin typeface="Calibri" panose="020F0502020204030204" pitchFamily="34" charset="0"/>
              </a:rPr>
              <a:t>Seasonal Methane (CH₄) Storage and Release Using </a:t>
            </a:r>
          </a:p>
          <a:p>
            <a:pPr algn="ctr" defTabSz="3458319">
              <a:spcBef>
                <a:spcPct val="20000"/>
              </a:spcBef>
              <a:defRPr/>
            </a:pPr>
            <a:r>
              <a:rPr lang="en-US" sz="9000" b="1">
                <a:solidFill>
                  <a:srgbClr val="C5E0B3"/>
                </a:solidFill>
                <a:latin typeface="Calibri" panose="020F0502020204030204" pitchFamily="34" charset="0"/>
              </a:rPr>
              <a:t>(ANG) Technology</a:t>
            </a: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AC44153-2A22-CDA7-FA17-3151AC82BCB6}"/>
              </a:ext>
            </a:extLst>
          </p:cNvPr>
          <p:cNvSpPr txBox="1"/>
          <p:nvPr/>
        </p:nvSpPr>
        <p:spPr>
          <a:xfrm>
            <a:off x="5669280" y="42416"/>
            <a:ext cx="29555378" cy="60564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endParaRPr lang="en-US" sz="4046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9BA1BF-A04E-D147-1738-4227D27711F6}"/>
              </a:ext>
            </a:extLst>
          </p:cNvPr>
          <p:cNvSpPr txBox="1"/>
          <p:nvPr/>
        </p:nvSpPr>
        <p:spPr>
          <a:xfrm>
            <a:off x="7653019" y="3621817"/>
            <a:ext cx="26037108" cy="23647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4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Ahmed </a:t>
            </a:r>
            <a:r>
              <a:rPr lang="en-US" sz="48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Alibrahim</a:t>
            </a:r>
            <a:r>
              <a:rPr lang="en-US" sz="4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Sultan </a:t>
            </a:r>
            <a:r>
              <a:rPr lang="en-US" sz="48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Alabdali</a:t>
            </a:r>
            <a:r>
              <a:rPr lang="en-US" sz="4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Hussain Al Salah, Ali </a:t>
            </a:r>
            <a:r>
              <a:rPr lang="en-US" sz="48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Alahmad</a:t>
            </a:r>
            <a:r>
              <a:rPr lang="en-US" sz="4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Hassan </a:t>
            </a:r>
            <a:r>
              <a:rPr lang="en-US" sz="48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Aqrish</a:t>
            </a:r>
            <a:r>
              <a:rPr lang="en-US" sz="4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48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Mohammd</a:t>
            </a:r>
            <a:r>
              <a:rPr lang="en-US" sz="4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Al Saif</a:t>
            </a:r>
            <a:br>
              <a:rPr lang="en-US" sz="4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Coach: D</a:t>
            </a:r>
            <a:r>
              <a:rPr lang="it-IT" sz="4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r. Md Abdullah Al Bari </a:t>
            </a:r>
            <a:endParaRPr lang="en-US" sz="48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6CAE16-36A2-0680-9435-44BBC2373751}"/>
              </a:ext>
            </a:extLst>
          </p:cNvPr>
          <p:cNvSpPr txBox="1"/>
          <p:nvPr/>
        </p:nvSpPr>
        <p:spPr>
          <a:xfrm>
            <a:off x="355600" y="1400956"/>
            <a:ext cx="4109611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02616D"/>
                </a:solidFill>
              </a:rPr>
              <a:t>TEAM</a:t>
            </a:r>
            <a:r>
              <a:rPr lang="en-US" sz="8800" b="1">
                <a:solidFill>
                  <a:srgbClr val="02616D"/>
                </a:solidFill>
              </a:rPr>
              <a:t> </a:t>
            </a:r>
          </a:p>
          <a:p>
            <a:pPr algn="ctr"/>
            <a:r>
              <a:rPr lang="en-SG" sz="11500" b="1">
                <a:solidFill>
                  <a:srgbClr val="02616D"/>
                </a:solidFill>
              </a:rPr>
              <a:t>M0</a:t>
            </a:r>
            <a:r>
              <a:rPr lang="ar-SA" sz="11500" b="1">
                <a:solidFill>
                  <a:srgbClr val="02616D"/>
                </a:solidFill>
              </a:rPr>
              <a:t>59</a:t>
            </a:r>
            <a:endParaRPr lang="en-SG" sz="8000" b="1">
              <a:solidFill>
                <a:srgbClr val="02616D"/>
              </a:solidFill>
            </a:endParaRP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631B57E8-7109-D710-D7FF-8D593C758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474" y="6794472"/>
            <a:ext cx="10445255" cy="1999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>
              <a:lnSpc>
                <a:spcPts val="6000"/>
              </a:lnSpc>
              <a:spcAft>
                <a:spcPts val="600"/>
              </a:spcAft>
            </a:pPr>
            <a:r>
              <a:rPr lang="en-US" sz="5400" b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Problem statement:</a:t>
            </a:r>
            <a:r>
              <a:rPr lang="en-US" sz="4400" b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600"/>
              <a:t>High-pressure gas storage is costly, energy-intensive, and poses safety risks for seasonal demand.</a:t>
            </a:r>
          </a:p>
          <a:p>
            <a:pPr>
              <a:lnSpc>
                <a:spcPts val="6000"/>
              </a:lnSpc>
              <a:spcAft>
                <a:spcPts val="600"/>
              </a:spcAft>
            </a:pPr>
            <a:endParaRPr lang="en-US" sz="4600"/>
          </a:p>
          <a:p>
            <a:r>
              <a:rPr lang="en-US" sz="4800" b="1"/>
              <a:t>Objective:</a:t>
            </a:r>
            <a:r>
              <a:rPr lang="en-US" sz="4400" b="1"/>
              <a:t> </a:t>
            </a:r>
            <a:r>
              <a:rPr lang="en-US" sz="4600"/>
              <a:t>Design and test a lab-scale ANG system for safe, low-pressure methane storage.</a:t>
            </a:r>
          </a:p>
          <a:p>
            <a:endParaRPr lang="en-US" sz="4600"/>
          </a:p>
          <a:p>
            <a:pPr>
              <a:spcAft>
                <a:spcPts val="1800"/>
              </a:spcAft>
            </a:pPr>
            <a:r>
              <a:rPr lang="en-US" sz="6000" b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Constrains:</a:t>
            </a:r>
          </a:p>
          <a:p>
            <a:pPr marL="1143000" lvl="1" indent="-685800" algn="just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4600">
                <a:latin typeface="Calibri" panose="020F0502020204030204" pitchFamily="34" charset="0"/>
                <a:cs typeface="Calibri" panose="020F0502020204030204" pitchFamily="34" charset="0"/>
              </a:rPr>
              <a:t>Use high-performance activated carbon with methane adsorption capacity ≥100 VSTP/kg at 35–60 bar</a:t>
            </a:r>
          </a:p>
          <a:p>
            <a:pPr marL="1143000" lvl="1" indent="-685800" algn="just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4600">
                <a:latin typeface="Calibri" panose="020F0502020204030204" pitchFamily="34" charset="0"/>
                <a:cs typeface="Calibri" panose="020F0502020204030204" pitchFamily="34" charset="0"/>
              </a:rPr>
              <a:t>Vessel must withstand up to 60 bar without deformation or failure</a:t>
            </a:r>
          </a:p>
          <a:p>
            <a:pPr marL="1143000" lvl="1" indent="-685800" algn="just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4600">
                <a:latin typeface="Calibri" panose="020F0502020204030204" pitchFamily="34" charset="0"/>
                <a:cs typeface="Calibri" panose="020F0502020204030204" pitchFamily="34" charset="0"/>
              </a:rPr>
              <a:t>Prototype total footprint shall not exceed 0.60 m × 0.60 m × 0.80 m, with a total mass ≤ 25 kg</a:t>
            </a:r>
          </a:p>
          <a:p>
            <a:pPr marL="1143000" lvl="1" indent="-685800" algn="just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4600">
                <a:latin typeface="Calibri" panose="020F0502020204030204" pitchFamily="34" charset="0"/>
                <a:cs typeface="Calibri" panose="020F0502020204030204" pitchFamily="34" charset="0"/>
              </a:rPr>
              <a:t>Methane purity ≥98 mol%, moisture ≤50 </a:t>
            </a:r>
            <a:r>
              <a:rPr lang="en-US" sz="4600" err="1">
                <a:latin typeface="Calibri" panose="020F0502020204030204" pitchFamily="34" charset="0"/>
                <a:cs typeface="Calibri" panose="020F0502020204030204" pitchFamily="34" charset="0"/>
              </a:rPr>
              <a:t>ppmv</a:t>
            </a:r>
            <a:r>
              <a:rPr lang="en-US" sz="4600">
                <a:latin typeface="Calibri" panose="020F0502020204030204" pitchFamily="34" charset="0"/>
                <a:cs typeface="Calibri" panose="020F0502020204030204" pitchFamily="34" charset="0"/>
              </a:rPr>
              <a:t>, sulfur ≤5 </a:t>
            </a:r>
            <a:r>
              <a:rPr lang="en-US" sz="4600" err="1">
                <a:latin typeface="Calibri" panose="020F0502020204030204" pitchFamily="34" charset="0"/>
                <a:cs typeface="Calibri" panose="020F0502020204030204" pitchFamily="34" charset="0"/>
              </a:rPr>
              <a:t>ppmv</a:t>
            </a:r>
            <a:endParaRPr lang="en-US" sz="46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1800"/>
              </a:spcAft>
            </a:pPr>
            <a:r>
              <a:rPr lang="en-US" sz="6000" b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Specifications:</a:t>
            </a:r>
          </a:p>
          <a:p>
            <a:pPr marL="1143000" lvl="1" indent="-685800" algn="just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4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adsorbent bed shall achieve a packing density of ≥ 450 kg/m³</a:t>
            </a:r>
          </a:p>
          <a:p>
            <a:pPr marL="1143000" lvl="1" indent="-685800" algn="just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4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Adsorbent mass ≤ 0.5 kg</a:t>
            </a: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0AEAB2CC-F32C-69D9-FC00-E64397B6D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411" y="5658470"/>
            <a:ext cx="10295251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Introduction/Background</a:t>
            </a: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8DEB6504-74CF-2A50-F26A-53409F3CB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91293" y="20283527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Prototype Design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BBDC38-55EC-46B5-C2E1-C851E5A94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31585" y="16161815"/>
            <a:ext cx="9875520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Testing / Validation</a:t>
            </a: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06CE33DB-EC92-DE01-8293-97A192E33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92446" y="20633249"/>
            <a:ext cx="10791455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Conclusions</a:t>
            </a:r>
          </a:p>
        </p:txBody>
      </p:sp>
      <p:sp>
        <p:nvSpPr>
          <p:cNvPr id="15" name="TextBox 19">
            <a:extLst>
              <a:ext uri="{FF2B5EF4-FFF2-40B4-BE49-F238E27FC236}">
                <a16:creationId xmlns:a16="http://schemas.microsoft.com/office/drawing/2014/main" id="{7D048E69-7358-6591-4D76-9A562E345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92446" y="21898572"/>
            <a:ext cx="10927827" cy="5501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4400"/>
              <a:t>Prototype operated safely with effective methane adsorption.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4400"/>
          </a:p>
          <a:p>
            <a:pPr>
              <a:buFont typeface="Arial" panose="020B0604020202020204" pitchFamily="34" charset="0"/>
              <a:buChar char="•"/>
            </a:pPr>
            <a:r>
              <a:rPr lang="en-US" sz="4400"/>
              <a:t>Results show strong potential for higher-pressure performance and scale-up.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4400"/>
          </a:p>
          <a:p>
            <a:pPr>
              <a:buFont typeface="Arial" panose="020B0604020202020204" pitchFamily="34" charset="0"/>
              <a:buChar char="•"/>
            </a:pPr>
            <a:r>
              <a:rPr lang="en-US" sz="4400"/>
              <a:t>System demonstrated reliable adsorption–desorption cycling.</a:t>
            </a:r>
          </a:p>
        </p:txBody>
      </p:sp>
      <p:sp>
        <p:nvSpPr>
          <p:cNvPr id="31" name="TextBox 19">
            <a:extLst>
              <a:ext uri="{FF2B5EF4-FFF2-40B4-BE49-F238E27FC236}">
                <a16:creationId xmlns:a16="http://schemas.microsoft.com/office/drawing/2014/main" id="{256151BC-0317-82AD-472E-2A3333A01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56066" y="21235972"/>
            <a:ext cx="9875519" cy="1008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>
              <a:spcAft>
                <a:spcPts val="1800"/>
              </a:spcAft>
            </a:pPr>
            <a:r>
              <a:rPr lang="en-US" sz="6000" b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Stress Analysis:</a:t>
            </a:r>
          </a:p>
        </p:txBody>
      </p:sp>
      <p:sp>
        <p:nvSpPr>
          <p:cNvPr id="32" name="TextBox 19">
            <a:extLst>
              <a:ext uri="{FF2B5EF4-FFF2-40B4-BE49-F238E27FC236}">
                <a16:creationId xmlns:a16="http://schemas.microsoft.com/office/drawing/2014/main" id="{4A0EDC92-6D1E-029D-FC5B-048F4563A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30587" y="5942713"/>
            <a:ext cx="9960564" cy="14211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1143000" lvl="1" indent="-6858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4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vessel shall be designed with a safety factor ≥ 2.5 against yielding</a:t>
            </a:r>
          </a:p>
          <a:p>
            <a:pPr marL="1143000" lvl="1" indent="-6858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4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Working capacity ≥ 80% at 35 bar, 298 K</a:t>
            </a:r>
          </a:p>
          <a:p>
            <a:pPr marL="1143000" lvl="1" indent="-6858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4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Vessel leak rate ≤ 10⁻⁶ atm·cm³/s</a:t>
            </a:r>
          </a:p>
          <a:p>
            <a:pPr marL="1143000" lvl="1" indent="-6858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4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Energy consumption ≤ 10 % of stored methane energy</a:t>
            </a:r>
          </a:p>
          <a:p>
            <a:pPr marL="1143000" lvl="1" indent="-6858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4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Automated cycling reliability ≥ 99.5 % over 100 cycles</a:t>
            </a:r>
          </a:p>
          <a:p>
            <a:pPr marL="1143000" lvl="1" indent="-6858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4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System lifetime ≥ 50 adsorption/desorption cycles without adsorbent replacement</a:t>
            </a:r>
          </a:p>
          <a:p>
            <a:pPr marL="1143000" lvl="1" indent="-6858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46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Maintain adsorbent bed temperature at 10–40°C during operation</a:t>
            </a:r>
          </a:p>
          <a:p>
            <a:pPr marL="1143000" lvl="1" indent="-685800">
              <a:spcAft>
                <a:spcPts val="2400"/>
              </a:spcAft>
              <a:buFont typeface="Wingdings" panose="05000000000000000000" pitchFamily="2" charset="2"/>
              <a:buChar char="§"/>
            </a:pPr>
            <a:r>
              <a:rPr lang="en-US" sz="4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Maintain temperature uniformity within ±5 °C across the adsorbent bed</a:t>
            </a:r>
          </a:p>
        </p:txBody>
      </p:sp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id="{0A2CEBA6-352A-FB49-052F-1DA8154D9B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865727"/>
              </p:ext>
            </p:extLst>
          </p:nvPr>
        </p:nvGraphicFramePr>
        <p:xfrm>
          <a:off x="31656709" y="5715709"/>
          <a:ext cx="10927826" cy="144388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01506">
                  <a:extLst>
                    <a:ext uri="{9D8B030D-6E8A-4147-A177-3AD203B41FA5}">
                      <a16:colId xmlns:a16="http://schemas.microsoft.com/office/drawing/2014/main" val="2650861414"/>
                    </a:ext>
                  </a:extLst>
                </a:gridCol>
                <a:gridCol w="7626320">
                  <a:extLst>
                    <a:ext uri="{9D8B030D-6E8A-4147-A177-3AD203B41FA5}">
                      <a16:colId xmlns:a16="http://schemas.microsoft.com/office/drawing/2014/main" val="1886023000"/>
                    </a:ext>
                  </a:extLst>
                </a:gridCol>
              </a:tblGrid>
              <a:tr h="5143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>
                          <a:effectLst/>
                        </a:rPr>
                        <a:t>Parameter</a:t>
                      </a:r>
                      <a:endParaRPr lang="en-US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800" kern="100">
                          <a:effectLst/>
                        </a:rPr>
                        <a:t>Value / Condition</a:t>
                      </a:r>
                      <a:endParaRPr lang="en-US" sz="28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840935464"/>
                  </a:ext>
                </a:extLst>
              </a:tr>
              <a:tr h="11014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Test Type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Laboratory-scale prototype under controlled conditions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418720381"/>
                  </a:ext>
                </a:extLst>
              </a:tr>
              <a:tr h="11014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Operating Pressure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~27 bar (system designed up to 127 bar) (safety factor ≥ 3 against yielding)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4198042264"/>
                  </a:ext>
                </a:extLst>
              </a:tr>
              <a:tr h="10052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Methane Purity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≥ 99.99 mol% meeting system requirements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050382244"/>
                  </a:ext>
                </a:extLst>
              </a:tr>
              <a:tr h="11014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Adsorbent Type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0.2 Kg of Activated carbon as the primary storage medium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7179641"/>
                  </a:ext>
                </a:extLst>
              </a:tr>
              <a:tr h="10052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Packing Density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&gt; 550 kg/m³ satisfying specification target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195550144"/>
                  </a:ext>
                </a:extLst>
              </a:tr>
              <a:tr h="16976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Operating Temperature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20–30 °C within controlled thermal limits. </a:t>
                      </a:r>
                      <a:r>
                        <a:rPr lang="en-US" sz="3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Maintaining temperature uniformity within ±4 °C across the adsorbent bed</a:t>
                      </a:r>
                      <a:r>
                        <a:rPr lang="en-US" sz="3200"/>
                        <a:t>.</a:t>
                      </a:r>
                      <a:endParaRPr lang="en-US" sz="3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349044031"/>
                  </a:ext>
                </a:extLst>
              </a:tr>
              <a:tr h="11014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Thermal Behavior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Adsorption/desorption with managed heat effects.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217928207"/>
                  </a:ext>
                </a:extLst>
              </a:tr>
              <a:tr h="100526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Storage Density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104.68 VSTP/kg AC as performance indicator.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769521201"/>
                  </a:ext>
                </a:extLst>
              </a:tr>
              <a:tr h="11014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Work Capacity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82.6%, which meets the required specification of ≥ 80%.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665385893"/>
                  </a:ext>
                </a:extLst>
              </a:tr>
              <a:tr h="11014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Safety Measures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Pressure regulation and leak detection applied. </a:t>
                      </a:r>
                      <a:r>
                        <a:rPr lang="en-US" sz="30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System is ISO 11114-4 compliant.</a:t>
                      </a:r>
                      <a:endParaRPr lang="en-US" sz="30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278034253"/>
                  </a:ext>
                </a:extLst>
              </a:tr>
              <a:tr h="13012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Validation Method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Analytical and prototype-based (extrapolated to high pressure)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569286179"/>
                  </a:ext>
                </a:extLst>
              </a:tr>
              <a:tr h="13012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0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Key Limitation</a:t>
                      </a: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3000" kern="100">
                          <a:effectLst/>
                          <a:latin typeface="Calibri"/>
                          <a:ea typeface="Calibri"/>
                          <a:cs typeface="Calibri"/>
                        </a:rPr>
                        <a:t>Testing conducted at reduced pressure.</a:t>
                      </a: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43828808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E3CCF6A-07C1-3DAF-8104-92F1271BB445}"/>
                  </a:ext>
                </a:extLst>
              </p:cNvPr>
              <p:cNvSpPr txBox="1"/>
              <p:nvPr/>
            </p:nvSpPr>
            <p:spPr>
              <a:xfrm>
                <a:off x="25244219" y="20820766"/>
                <a:ext cx="4610200" cy="10536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3000" i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5.49 </m:t>
                          </m:r>
                          <m:d>
                            <m:dPr>
                              <m:ctrlPr>
                                <a:rPr lang="en-US" sz="3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0.0944</m:t>
                              </m:r>
                            </m:e>
                          </m:d>
                          <m:r>
                            <a:rPr lang="en-US" sz="3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r>
                            <a:rPr lang="en-US" sz="3000" i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d>
                            <m:dPr>
                              <m:ctrlPr>
                                <a:rPr lang="en-US" sz="30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i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0.0944</m:t>
                              </m:r>
                            </m:e>
                          </m:d>
                          <m:r>
                            <a:rPr lang="en-US" sz="30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</m:oMath>
                  </m:oMathPara>
                </a14:m>
                <a:endParaRPr lang="en-US" sz="300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E3CCF6A-07C1-3DAF-8104-92F1271BB4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4219" y="20820766"/>
                <a:ext cx="4610200" cy="105362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9">
            <a:extLst>
              <a:ext uri="{FF2B5EF4-FFF2-40B4-BE49-F238E27FC236}">
                <a16:creationId xmlns:a16="http://schemas.microsoft.com/office/drawing/2014/main" id="{8B3AE21A-8781-EDB3-C122-251C545E8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59358" y="6016445"/>
            <a:ext cx="9875519" cy="86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>
              <a:lnSpc>
                <a:spcPts val="6000"/>
              </a:lnSpc>
              <a:spcAft>
                <a:spcPts val="600"/>
              </a:spcAft>
            </a:pPr>
            <a:r>
              <a:rPr lang="en-US" sz="6000" b="1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Prototype: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2C61C4C-78AC-0573-BC4C-1F175248AD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18158037" y="6039084"/>
            <a:ext cx="13498672" cy="992750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C29C97D-B98C-2868-0A59-A7E156D1AF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196357" y="17485680"/>
            <a:ext cx="9810748" cy="989331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12ACEFE-782B-B986-571D-C87A404F20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1" t="10136" r="29644" b="9553"/>
          <a:stretch>
            <a:fillRect/>
          </a:stretch>
        </p:blipFill>
        <p:spPr>
          <a:xfrm>
            <a:off x="11256066" y="22118280"/>
            <a:ext cx="7028199" cy="517654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B26C20A-538D-5D4D-039D-D8D683965D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28" t="14857" r="9185" b="28782"/>
          <a:stretch>
            <a:fillRect/>
          </a:stretch>
        </p:blipFill>
        <p:spPr>
          <a:xfrm>
            <a:off x="18250914" y="22118280"/>
            <a:ext cx="2136982" cy="506232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B018DD1-6822-033B-A883-F4D3BA4EBD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782260" y="22256654"/>
            <a:ext cx="7209816" cy="1647825"/>
          </a:xfrm>
          <a:prstGeom prst="rect">
            <a:avLst/>
          </a:prstGeom>
        </p:spPr>
      </p:pic>
      <p:pic>
        <p:nvPicPr>
          <p:cNvPr id="24" name="Picture 23" descr="A black and white picture of different types of objects&#10;&#10;AI-generated content may be incorrect.">
            <a:extLst>
              <a:ext uri="{FF2B5EF4-FFF2-40B4-BE49-F238E27FC236}">
                <a16:creationId xmlns:a16="http://schemas.microsoft.com/office/drawing/2014/main" id="{50DF1F7B-B708-E6BB-B391-C36CFB91E7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954492" y="194452"/>
            <a:ext cx="6334342" cy="5211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67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b4cfa2-2a6f-43b7-9935-58898877aa70">
      <Terms xmlns="http://schemas.microsoft.com/office/infopath/2007/PartnerControls"/>
    </lcf76f155ced4ddcb4097134ff3c332f>
    <TaxCatchAll xmlns="23f71ece-6f79-4b9a-94f9-3a27ffba801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C504F1786A834AB0A43A8D2AD0E2A1" ma:contentTypeVersion="17" ma:contentTypeDescription="Create a new document." ma:contentTypeScope="" ma:versionID="1dd54b39039cc3a2789d5d1d3fc10e6e">
  <xsd:schema xmlns:xsd="http://www.w3.org/2001/XMLSchema" xmlns:xs="http://www.w3.org/2001/XMLSchema" xmlns:p="http://schemas.microsoft.com/office/2006/metadata/properties" xmlns:ns2="feb4cfa2-2a6f-43b7-9935-58898877aa70" xmlns:ns3="23f71ece-6f79-4b9a-94f9-3a27ffba8014" targetNamespace="http://schemas.microsoft.com/office/2006/metadata/properties" ma:root="true" ma:fieldsID="9ed85d63b31bb9f0e74e4febb6f854bd" ns2:_="" ns3:_="">
    <xsd:import namespace="feb4cfa2-2a6f-43b7-9935-58898877aa70"/>
    <xsd:import namespace="23f71ece-6f79-4b9a-94f9-3a27ffba80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b4cfa2-2a6f-43b7-9935-58898877aa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7f4d030-a2bd-4159-b459-856363f4e7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f71ece-6f79-4b9a-94f9-3a27ffba80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570740f3-2cf5-4288-af9a-52d3becc7e83}" ma:internalName="TaxCatchAll" ma:showField="CatchAllData" ma:web="23f71ece-6f79-4b9a-94f9-3a27ffba80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65C2938-332C-480E-BBA7-4B3DED8BDE0D}">
  <ds:schemaRefs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purl.org/dc/elements/1.1/"/>
    <ds:schemaRef ds:uri="8c67a05e-97bb-4fe7-b51f-a761d479650f"/>
    <ds:schemaRef ds:uri="dec5da2c-fcbf-475a-8b7b-975869f0fe02"/>
  </ds:schemaRefs>
</ds:datastoreItem>
</file>

<file path=customXml/itemProps2.xml><?xml version="1.0" encoding="utf-8"?>
<ds:datastoreItem xmlns:ds="http://schemas.openxmlformats.org/officeDocument/2006/customXml" ds:itemID="{B2C9E97B-41C2-4847-9D09-4CC646200E65}"/>
</file>

<file path=customXml/itemProps3.xml><?xml version="1.0" encoding="utf-8"?>
<ds:datastoreItem xmlns:ds="http://schemas.openxmlformats.org/officeDocument/2006/customXml" ds:itemID="{4C7D63CD-3326-42CB-A5F1-55D2D7DB45E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453</Words>
  <Application>Microsoft Office PowerPoint</Application>
  <PresentationFormat>Custom</PresentationFormat>
  <Paragraphs>65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Darim Ferry</dc:creator>
  <cp:lastModifiedBy>AHMED MOHAMMED ALIBRAHIM</cp:lastModifiedBy>
  <cp:revision>22</cp:revision>
  <dcterms:created xsi:type="dcterms:W3CDTF">2025-04-20T10:29:18Z</dcterms:created>
  <dcterms:modified xsi:type="dcterms:W3CDTF">2026-05-02T21:48:51Z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0x0101007EC504F1786A834AB0A43A8D2AD0E2A1</vt:lpwstr>
  </property>
</Properties>
</file>