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31F4C-0B2D-C5B4-BF81-D8A77046B500}" v="4" dt="2026-04-23T21:02:23.634"/>
    <p1510:client id="{B73B65DB-4C23-E352-12BC-70D2D36A0C37}" v="79" dt="2026-04-23T21:09:03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19"/>
  </p:normalViewPr>
  <p:slideViewPr>
    <p:cSldViewPr snapToGrid="0">
      <p:cViewPr>
        <p:scale>
          <a:sx n="25" d="100"/>
          <a:sy n="25" d="100"/>
        </p:scale>
        <p:origin x="394" y="-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MOHAMMED ALZAIN" userId="S::s202175350@kfupm.edu.sa::d0f9bd72-4cf4-46ab-a3a6-d103783a7cde" providerId="AD" clId="Web-{B73B65DB-4C23-E352-12BC-70D2D36A0C37}"/>
    <pc:docChg chg="modSld">
      <pc:chgData name="AHMED MOHAMMED ALZAIN" userId="S::s202175350@kfupm.edu.sa::d0f9bd72-4cf4-46ab-a3a6-d103783a7cde" providerId="AD" clId="Web-{B73B65DB-4C23-E352-12BC-70D2D36A0C37}" dt="2026-04-23T21:09:03.266" v="71" actId="14100"/>
      <pc:docMkLst>
        <pc:docMk/>
      </pc:docMkLst>
      <pc:sldChg chg="addSp delSp modSp">
        <pc:chgData name="AHMED MOHAMMED ALZAIN" userId="S::s202175350@kfupm.edu.sa::d0f9bd72-4cf4-46ab-a3a6-d103783a7cde" providerId="AD" clId="Web-{B73B65DB-4C23-E352-12BC-70D2D36A0C37}" dt="2026-04-23T21:09:03.266" v="71" actId="14100"/>
        <pc:sldMkLst>
          <pc:docMk/>
          <pc:sldMk cId="3898667025" sldId="256"/>
        </pc:sldMkLst>
        <pc:spChg chg="mod">
          <ac:chgData name="AHMED MOHAMMED ALZAIN" userId="S::s202175350@kfupm.edu.sa::d0f9bd72-4cf4-46ab-a3a6-d103783a7cde" providerId="AD" clId="Web-{B73B65DB-4C23-E352-12BC-70D2D36A0C37}" dt="2026-04-23T21:07:18.652" v="56" actId="1076"/>
          <ac:spMkLst>
            <pc:docMk/>
            <pc:sldMk cId="3898667025" sldId="256"/>
            <ac:spMk id="9" creationId="{0AEAB2CC-F32C-69D9-FC00-E64397B6DB63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7:18.699" v="57" actId="1076"/>
          <ac:spMkLst>
            <pc:docMk/>
            <pc:sldMk cId="3898667025" sldId="256"/>
            <ac:spMk id="17" creationId="{00000000-0000-0000-0000-000000000000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7:18.730" v="58" actId="1076"/>
          <ac:spMkLst>
            <pc:docMk/>
            <pc:sldMk cId="3898667025" sldId="256"/>
            <ac:spMk id="18" creationId="{00000000-0000-0000-0000-000000000000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7:18.761" v="59" actId="1076"/>
          <ac:spMkLst>
            <pc:docMk/>
            <pc:sldMk cId="3898667025" sldId="256"/>
            <ac:spMk id="19" creationId="{00000000-0000-0000-0000-000000000000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7:52.075" v="65" actId="20577"/>
          <ac:spMkLst>
            <pc:docMk/>
            <pc:sldMk cId="3898667025" sldId="256"/>
            <ac:spMk id="20" creationId="{00000000-0000-0000-0000-000000000000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8:33.046" v="67" actId="1076"/>
          <ac:spMkLst>
            <pc:docMk/>
            <pc:sldMk cId="3898667025" sldId="256"/>
            <ac:spMk id="26" creationId="{00000000-0000-0000-0000-000000000000}"/>
          </ac:spMkLst>
        </pc:spChg>
        <pc:spChg chg="mod">
          <ac:chgData name="AHMED MOHAMMED ALZAIN" userId="S::s202175350@kfupm.edu.sa::d0f9bd72-4cf4-46ab-a3a6-d103783a7cde" providerId="AD" clId="Web-{B73B65DB-4C23-E352-12BC-70D2D36A0C37}" dt="2026-04-23T21:08:00.904" v="66" actId="14100"/>
          <ac:spMkLst>
            <pc:docMk/>
            <pc:sldMk cId="3898667025" sldId="256"/>
            <ac:spMk id="46" creationId="{14DAC0CE-F5AD-62C2-92F6-FA4D5695F20F}"/>
          </ac:spMkLst>
        </pc:spChg>
        <pc:picChg chg="add del mod modCrop">
          <ac:chgData name="AHMED MOHAMMED ALZAIN" userId="S::s202175350@kfupm.edu.sa::d0f9bd72-4cf4-46ab-a3a6-d103783a7cde" providerId="AD" clId="Web-{B73B65DB-4C23-E352-12BC-70D2D36A0C37}" dt="2026-04-23T21:05:28.467" v="28"/>
          <ac:picMkLst>
            <pc:docMk/>
            <pc:sldMk cId="3898667025" sldId="256"/>
            <ac:picMk id="21" creationId="{9EC656E5-932A-1ECE-C66B-2D85F08A24ED}"/>
          </ac:picMkLst>
        </pc:picChg>
        <pc:picChg chg="mod">
          <ac:chgData name="AHMED MOHAMMED ALZAIN" userId="S::s202175350@kfupm.edu.sa::d0f9bd72-4cf4-46ab-a3a6-d103783a7cde" providerId="AD" clId="Web-{B73B65DB-4C23-E352-12BC-70D2D36A0C37}" dt="2026-04-23T21:09:03.266" v="71" actId="14100"/>
          <ac:picMkLst>
            <pc:docMk/>
            <pc:sldMk cId="3898667025" sldId="256"/>
            <ac:picMk id="24" creationId="{00000000-0000-0000-0000-000000000000}"/>
          </ac:picMkLst>
        </pc:picChg>
        <pc:picChg chg="add mod modCrop">
          <ac:chgData name="AHMED MOHAMMED ALZAIN" userId="S::s202175350@kfupm.edu.sa::d0f9bd72-4cf4-46ab-a3a6-d103783a7cde" providerId="AD" clId="Web-{B73B65DB-4C23-E352-12BC-70D2D36A0C37}" dt="2026-04-23T21:06:08.801" v="35" actId="14100"/>
          <ac:picMkLst>
            <pc:docMk/>
            <pc:sldMk cId="3898667025" sldId="256"/>
            <ac:picMk id="41" creationId="{E0DD6A2E-E357-39A1-A903-32912FD12089}"/>
          </ac:picMkLst>
        </pc:picChg>
      </pc:sldChg>
    </pc:docChg>
  </pc:docChgLst>
  <pc:docChgLst>
    <pc:chgData name="AHMED MOHAMMED ALZAIN" userId="S::s202175350@kfupm.edu.sa::d0f9bd72-4cf4-46ab-a3a6-d103783a7cde" providerId="AD" clId="Web-{2BB31F4C-0B2D-C5B4-BF81-D8A77046B500}"/>
    <pc:docChg chg="modSld">
      <pc:chgData name="AHMED MOHAMMED ALZAIN" userId="S::s202175350@kfupm.edu.sa::d0f9bd72-4cf4-46ab-a3a6-d103783a7cde" providerId="AD" clId="Web-{2BB31F4C-0B2D-C5B4-BF81-D8A77046B500}" dt="2026-04-23T21:02:23.618" v="2" actId="20577"/>
      <pc:docMkLst>
        <pc:docMk/>
      </pc:docMkLst>
      <pc:sldChg chg="modSp">
        <pc:chgData name="AHMED MOHAMMED ALZAIN" userId="S::s202175350@kfupm.edu.sa::d0f9bd72-4cf4-46ab-a3a6-d103783a7cde" providerId="AD" clId="Web-{2BB31F4C-0B2D-C5B4-BF81-D8A77046B500}" dt="2026-04-23T21:02:23.618" v="2" actId="20577"/>
        <pc:sldMkLst>
          <pc:docMk/>
          <pc:sldMk cId="3898667025" sldId="256"/>
        </pc:sldMkLst>
        <pc:spChg chg="mod">
          <ac:chgData name="AHMED MOHAMMED ALZAIN" userId="S::s202175350@kfupm.edu.sa::d0f9bd72-4cf4-46ab-a3a6-d103783a7cde" providerId="AD" clId="Web-{2BB31F4C-0B2D-C5B4-BF81-D8A77046B500}" dt="2026-04-23T21:02:23.618" v="2" actId="20577"/>
          <ac:spMkLst>
            <pc:docMk/>
            <pc:sldMk cId="3898667025" sldId="256"/>
            <ac:spMk id="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24138-E933-DF4E-8E45-5AB5D661DD72}" type="datetimeFigureOut">
              <a:rPr lang="en-SA" smtClean="0"/>
              <a:t>04/23/2026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5690A-34BC-F242-B508-757993A8DC64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1437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5690A-34BC-F242-B508-757993A8DC64}" type="slidenum">
              <a:rPr lang="en-SA" smtClean="0"/>
              <a:t>1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49110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sz="9600" b="1" dirty="0">
                <a:solidFill>
                  <a:srgbClr val="02616D"/>
                </a:solidFill>
              </a:rPr>
              <a:t>TEAM</a:t>
            </a:r>
          </a:p>
          <a:p>
            <a:pPr algn="ctr"/>
            <a:r>
              <a:rPr sz="11500" b="1" dirty="0">
                <a:solidFill>
                  <a:srgbClr val="02616D"/>
                </a:solidFill>
              </a:rPr>
              <a:t>M055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94353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6000" b="1" dirty="0">
                <a:solidFill>
                  <a:srgbClr val="202020"/>
                </a:solidFill>
                <a:latin typeface="Nunito"/>
              </a:rPr>
              <a:t>Project Overview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8850" y="11687683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solidFill>
                  <a:srgbClr val="202020"/>
                </a:solidFill>
                <a:latin typeface="Nunito"/>
              </a:rPr>
              <a:t>System &amp; Prototype</a:t>
            </a:r>
            <a:endParaRPr sz="6000" b="1" dirty="0">
              <a:solidFill>
                <a:srgbClr val="202020"/>
              </a:solidFill>
              <a:latin typeface="Nuni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0851" y="877601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6000" b="1" dirty="0">
                <a:solidFill>
                  <a:srgbClr val="202020"/>
                </a:solidFill>
                <a:latin typeface="Nunito"/>
              </a:rPr>
              <a:t>Multidisciplinary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sz="6000" b="1" dirty="0">
                <a:solidFill>
                  <a:srgbClr val="202020"/>
                </a:solidFill>
                <a:latin typeface="Nunito"/>
              </a:rPr>
              <a:t>Validation &amp; Conclusions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43363" y="1220572"/>
            <a:ext cx="30467043" cy="18620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1500" b="1" dirty="0">
                <a:solidFill>
                  <a:srgbClr val="C5E0B3"/>
                </a:solidFill>
                <a:latin typeface="Calibri"/>
              </a:rPr>
              <a:t>AI Mud Property Predictor</a:t>
            </a:r>
            <a:r>
              <a:rPr lang="en-US" sz="11500" b="1" dirty="0">
                <a:solidFill>
                  <a:srgbClr val="C5E0B3"/>
                </a:solidFill>
                <a:latin typeface="Calibri"/>
              </a:rPr>
              <a:t> </a:t>
            </a:r>
            <a:r>
              <a:rPr sz="11500" b="1" dirty="0">
                <a:solidFill>
                  <a:srgbClr val="C5E0B3"/>
                </a:solidFill>
                <a:latin typeface="Calibri"/>
              </a:rPr>
              <a:t>&amp; Dose Recommender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21470" y="3662456"/>
            <a:ext cx="3097530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0"/>
              </a:spcAft>
            </a:pPr>
            <a:r>
              <a:rPr sz="4600" b="0" dirty="0">
                <a:solidFill>
                  <a:schemeClr val="bg1">
                    <a:lumMod val="95000"/>
                  </a:schemeClr>
                </a:solidFill>
              </a:rPr>
              <a:t>Ziyad </a:t>
            </a:r>
            <a:r>
              <a:rPr sz="4600" b="0" dirty="0" err="1">
                <a:solidFill>
                  <a:schemeClr val="bg1">
                    <a:lumMod val="95000"/>
                  </a:schemeClr>
                </a:solidFill>
              </a:rPr>
              <a:t>Alrushud</a:t>
            </a:r>
            <a:r>
              <a:rPr sz="4600" b="0" dirty="0">
                <a:solidFill>
                  <a:schemeClr val="bg1">
                    <a:lumMod val="95000"/>
                  </a:schemeClr>
                </a:solidFill>
              </a:rPr>
              <a:t>, Fahad </a:t>
            </a:r>
            <a:r>
              <a:rPr sz="4600" b="0" dirty="0" err="1">
                <a:solidFill>
                  <a:schemeClr val="bg1">
                    <a:lumMod val="95000"/>
                  </a:schemeClr>
                </a:solidFill>
              </a:rPr>
              <a:t>Alathel</a:t>
            </a:r>
            <a:r>
              <a:rPr sz="4600" b="0" dirty="0">
                <a:solidFill>
                  <a:schemeClr val="bg1">
                    <a:lumMod val="95000"/>
                  </a:schemeClr>
                </a:solidFill>
              </a:rPr>
              <a:t>, Abdullatif Alqahtani, Mohammed </a:t>
            </a:r>
            <a:r>
              <a:rPr sz="4600" b="0" dirty="0" err="1">
                <a:solidFill>
                  <a:schemeClr val="bg1">
                    <a:lumMod val="95000"/>
                  </a:schemeClr>
                </a:solidFill>
              </a:rPr>
              <a:t>Alhudar</a:t>
            </a:r>
            <a:r>
              <a:rPr sz="4600" b="0" dirty="0">
                <a:solidFill>
                  <a:schemeClr val="bg1">
                    <a:lumMod val="95000"/>
                  </a:schemeClr>
                </a:solidFill>
              </a:rPr>
              <a:t>, Mohammed </a:t>
            </a:r>
            <a:r>
              <a:rPr sz="4600" b="0" dirty="0" err="1">
                <a:solidFill>
                  <a:schemeClr val="bg1">
                    <a:lumMod val="95000"/>
                  </a:schemeClr>
                </a:solidFill>
              </a:rPr>
              <a:t>Albugami</a:t>
            </a:r>
            <a:r>
              <a:rPr sz="4600" b="0" dirty="0">
                <a:solidFill>
                  <a:schemeClr val="bg1">
                    <a:lumMod val="95000"/>
                  </a:schemeClr>
                </a:solidFill>
              </a:rPr>
              <a:t>, Ahmed Alzain</a:t>
            </a:r>
            <a:endParaRPr lang="en-US" sz="4600">
              <a:solidFill>
                <a:schemeClr val="bg1">
                  <a:lumMod val="95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sz="4600" b="0">
                <a:solidFill>
                  <a:schemeClr val="bg1">
                    <a:lumMod val="95000"/>
                  </a:schemeClr>
                </a:solidFill>
              </a:rPr>
              <a:t>Coach: Omar Hammad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688" y="7071302"/>
            <a:ext cx="9857232" cy="3588675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Objective</a:t>
            </a:r>
            <a:endParaRPr sz="5200" b="1" dirty="0">
              <a:solidFill>
                <a:srgbClr val="02616D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Predict PV, YP, gels, and API fluid loss for WBM.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Recommend bounded recipe changes and reduce lab trial-and-error.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2688" y="10637462"/>
            <a:ext cx="9857232" cy="4296561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Problem Statement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Mud design is iterative, time-consuming, and lab-intensive.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Property interactions are nonlinear and hard to tune manually.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4600" dirty="0">
              <a:solidFill>
                <a:srgbClr val="202020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3763" y="14347089"/>
            <a:ext cx="9857232" cy="5681555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Consumer-grade hardware only: i5 CPU, 8 GB RAM.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Model complexity ≤ 50 MB for quick application loading.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Xanthan polymer type only.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Mud type limited to Water-Based Mud (WBM).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2688" y="20028644"/>
            <a:ext cx="9875521" cy="7805214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Specifications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Prediction latency ≤ 200 </a:t>
            </a:r>
            <a:r>
              <a:rPr sz="46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prediction on laptop CPU.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PV/YP accuracy: RMSE ≤ 10%; API FL measurement range: 2–25 </a:t>
            </a:r>
            <a:r>
              <a:rPr sz="4600" b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mL.</a:t>
            </a:r>
            <a:endParaRPr sz="4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Domains: density 8.5–12.5 ppg; temperature 25–120°C.</a:t>
            </a:r>
          </a:p>
          <a:p>
            <a:r>
              <a:rPr sz="46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Inputs must stay within defined density, salinity, and temperature ranges.</a:t>
            </a:r>
          </a:p>
          <a:p>
            <a:r>
              <a:rPr sz="4600" b="0" dirty="0">
                <a:latin typeface="Calibri"/>
                <a:ea typeface="Calibri"/>
                <a:cs typeface="Calibri"/>
              </a:rPr>
              <a:t>• UI must clearly show predictions, dose</a:t>
            </a:r>
            <a:r>
              <a:rPr lang="en-US" sz="4600" b="0" dirty="0">
                <a:latin typeface="Calibri"/>
                <a:ea typeface="Calibri"/>
                <a:cs typeface="Calibri"/>
              </a:rPr>
              <a:t>s</a:t>
            </a:r>
            <a:r>
              <a:rPr sz="4600" b="0" dirty="0">
                <a:latin typeface="Calibri"/>
                <a:ea typeface="Calibri"/>
                <a:cs typeface="Calibri"/>
              </a:rPr>
              <a:t>; explainability required.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1189613"/>
            <a:ext cx="985723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11317994" y="14625463"/>
            <a:ext cx="9857232" cy="5004447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System Overview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React dashboard, </a:t>
            </a:r>
            <a:r>
              <a:rPr sz="4600" b="0" dirty="0" err="1">
                <a:solidFill>
                  <a:srgbClr val="202020"/>
                </a:solidFill>
                <a:latin typeface="Calibri"/>
              </a:rPr>
              <a:t>FastAPI</a:t>
            </a:r>
            <a:r>
              <a:rPr sz="4600" b="0" dirty="0">
                <a:solidFill>
                  <a:srgbClr val="202020"/>
                </a:solidFill>
                <a:latin typeface="Calibri"/>
              </a:rPr>
              <a:t> backend, and Python ML pipeline.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Predictor estimates PV, YP, Gel 10s, Gel 10m, and API fluid loss.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Recommender proposes bounded changes with warnings and </a:t>
            </a:r>
            <a:r>
              <a:rPr sz="4600" b="0" dirty="0" err="1">
                <a:solidFill>
                  <a:srgbClr val="202020"/>
                </a:solidFill>
                <a:latin typeface="Calibri"/>
              </a:rPr>
              <a:t>explainability</a:t>
            </a:r>
            <a:r>
              <a:rPr sz="4600" b="0" dirty="0">
                <a:solidFill>
                  <a:srgbClr val="202020"/>
                </a:solidFill>
                <a:latin typeface="Calibri"/>
              </a:rPr>
              <a:t>.</a:t>
            </a:r>
          </a:p>
        </p:txBody>
      </p:sp>
      <p:pic>
        <p:nvPicPr>
          <p:cNvPr id="24" name="Picture 23" descr="image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3863" y="20222460"/>
            <a:ext cx="9828762" cy="61423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31189613"/>
            <a:ext cx="985723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1273847" y="26376164"/>
            <a:ext cx="9857232" cy="1465016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Prototype Development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Built from a validated WBM dataset</a:t>
            </a:r>
            <a:r>
              <a:rPr lang="en-US" sz="4600" b="0" dirty="0">
                <a:solidFill>
                  <a:srgbClr val="202020"/>
                </a:solidFill>
                <a:latin typeface="Calibri"/>
              </a:rPr>
              <a:t>.</a:t>
            </a:r>
          </a:p>
        </p:txBody>
      </p:sp>
      <p:pic>
        <p:nvPicPr>
          <p:cNvPr id="27" name="Picture 26" descr="image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6717" y="10179103"/>
            <a:ext cx="9857232" cy="57554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0" y="31189613"/>
            <a:ext cx="9857232" cy="3200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1596717" y="15882228"/>
            <a:ext cx="9857232" cy="3588675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Computer Science (CS)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Built the prediction/recommendation app and bounded logic.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Added validation, </a:t>
            </a:r>
            <a:r>
              <a:rPr sz="4600" b="0" dirty="0" err="1">
                <a:solidFill>
                  <a:srgbClr val="202020"/>
                </a:solidFill>
                <a:latin typeface="Calibri"/>
              </a:rPr>
              <a:t>explainability</a:t>
            </a:r>
            <a:r>
              <a:rPr sz="4600" b="0" dirty="0">
                <a:solidFill>
                  <a:srgbClr val="202020"/>
                </a:solidFill>
                <a:latin typeface="Calibri"/>
              </a:rPr>
              <a:t>, and CPU-efficient deployment.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596717" y="19767575"/>
            <a:ext cx="9857232" cy="4296561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Chemical Engineering (CHE)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Enforced additive bounds, xanthan limits, pH gate.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Blocked chemically unsafe recommendations and checked lab feasibility.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596717" y="24256630"/>
            <a:ext cx="9857232" cy="3588675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Petroleum Engineering (PETE)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Defined PV/YP/gels/fluid-loss targets and the WBM operating domain.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0" dirty="0">
                <a:solidFill>
                  <a:srgbClr val="202020"/>
                </a:solidFill>
                <a:latin typeface="Calibri"/>
              </a:rPr>
              <a:t>• Aligned outputs with API RP 13B-1/13B-2 and required lab confirmation.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95440" y="7315200"/>
            <a:ext cx="10982960" cy="4296561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Validation &amp; Verification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</a:t>
            </a:r>
            <a:r>
              <a:rPr lang="en-US" sz="4600" dirty="0">
                <a:solidFill>
                  <a:srgbClr val="202020"/>
                </a:solidFill>
                <a:latin typeface="Calibri"/>
              </a:rPr>
              <a:t>T</a:t>
            </a:r>
            <a:r>
              <a:rPr sz="4600" dirty="0">
                <a:solidFill>
                  <a:srgbClr val="202020"/>
                </a:solidFill>
                <a:latin typeface="Calibri"/>
              </a:rPr>
              <a:t>esting assessed predictor</a:t>
            </a:r>
            <a:r>
              <a:rPr lang="en-US" sz="4600" dirty="0">
                <a:solidFill>
                  <a:srgbClr val="202020"/>
                </a:solidFill>
                <a:latin typeface="Calibri"/>
              </a:rPr>
              <a:t> </a:t>
            </a:r>
            <a:r>
              <a:rPr sz="4600" dirty="0">
                <a:solidFill>
                  <a:srgbClr val="202020"/>
                </a:solidFill>
                <a:latin typeface="Calibri"/>
              </a:rPr>
              <a:t>generalization.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Blind-test cases assessed bounded recommender performance.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</a:t>
            </a:r>
            <a:r>
              <a:rPr lang="en-US" sz="4600" dirty="0">
                <a:solidFill>
                  <a:srgbClr val="202020"/>
                </a:solidFill>
                <a:latin typeface="Calibri"/>
              </a:rPr>
              <a:t>O</a:t>
            </a:r>
            <a:r>
              <a:rPr sz="4600" dirty="0">
                <a:solidFill>
                  <a:srgbClr val="202020"/>
                </a:solidFill>
                <a:latin typeface="Calibri"/>
              </a:rPr>
              <a:t>ut-of-domain checks confirmed safe interactive use.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685932"/>
              </p:ext>
            </p:extLst>
          </p:nvPr>
        </p:nvGraphicFramePr>
        <p:xfrm>
          <a:off x="32091137" y="12023613"/>
          <a:ext cx="4550000" cy="405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02020"/>
                          </a:solidFill>
                          <a:latin typeface="Calibri"/>
                        </a:rPr>
                        <a:t>Metric</a:t>
                      </a:r>
                      <a:endParaRPr sz="4600" b="1" dirty="0">
                        <a:solidFill>
                          <a:srgbClr val="02616D"/>
                        </a:solidFill>
                        <a:latin typeface="Calibri"/>
                      </a:endParaRPr>
                    </a:p>
                  </a:txBody>
                  <a:tcPr marL="90000" marR="90000" marT="60000" marB="60000"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202020"/>
                          </a:solidFill>
                          <a:latin typeface="Calibri"/>
                        </a:rPr>
                        <a:t>Verified Result</a:t>
                      </a:r>
                      <a:endParaRPr sz="4600" b="1" dirty="0">
                        <a:solidFill>
                          <a:srgbClr val="02616D"/>
                        </a:solidFill>
                        <a:latin typeface="Calibri"/>
                      </a:endParaRPr>
                    </a:p>
                  </a:txBody>
                  <a:tcPr marL="90000" marR="90000" marT="60000" marB="60000"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PV RMSE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8.44%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>
                          <a:solidFill>
                            <a:srgbClr val="202020"/>
                          </a:solidFill>
                          <a:latin typeface="Calibri"/>
                        </a:rPr>
                        <a:t>YP RMSE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9.60%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API fluid-loss MAE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1.04 mL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Recommender hit rate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87%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L</a:t>
                      </a: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atency</a:t>
                      </a: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2200" b="0" dirty="0">
                          <a:solidFill>
                            <a:srgbClr val="202020"/>
                          </a:solidFill>
                          <a:latin typeface="Calibri"/>
                        </a:rPr>
                        <a:t>&lt; 200 </a:t>
                      </a:r>
                      <a:r>
                        <a:rPr sz="2200" b="0" dirty="0" err="1">
                          <a:solidFill>
                            <a:srgbClr val="202020"/>
                          </a:solidFill>
                          <a:latin typeface="Calibri"/>
                        </a:rPr>
                        <a:t>ms</a:t>
                      </a:r>
                      <a:endParaRPr sz="4600" b="0" dirty="0">
                        <a:solidFill>
                          <a:srgbClr val="202020"/>
                        </a:solidFill>
                        <a:latin typeface="Calibri"/>
                      </a:endParaRPr>
                    </a:p>
                  </a:txBody>
                  <a:tcPr marL="90000" marR="90000" marT="60000" marB="6000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091137" y="18429430"/>
            <a:ext cx="9857232" cy="3588675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Requirements Attainment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Accuracy and latency targets were met within the validated WBM domain.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Recommendations stayed bounded; unsupported cases were blocked.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131317" y="22029596"/>
            <a:ext cx="9857232" cy="5004447"/>
          </a:xfrm>
          <a:prstGeom prst="rect">
            <a:avLst/>
          </a:prstGeom>
          <a:noFill/>
        </p:spPr>
        <p:txBody>
          <a:bodyPr wrap="square" lIns="27432" tIns="18288" rIns="9144" bIns="0" anchor="t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>
                <a:solidFill>
                  <a:srgbClr val="02616D"/>
                </a:solidFill>
                <a:latin typeface="Calibri"/>
              </a:rPr>
              <a:t>Conclusions</a:t>
            </a:r>
            <a:endParaRPr sz="5200" b="1" dirty="0">
              <a:solidFill>
                <a:srgbClr val="02616D"/>
              </a:solidFill>
              <a:latin typeface="Calibri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The prototype improves decision speed without removing lab validation.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AI + CHE + PETE guardrails make the system credible and usable.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dirty="0">
                <a:solidFill>
                  <a:srgbClr val="202020"/>
                </a:solidFill>
                <a:latin typeface="Calibri"/>
              </a:rPr>
              <a:t>• Results support safe, explainable,</a:t>
            </a:r>
            <a:r>
              <a:rPr lang="en-US" sz="4600" dirty="0">
                <a:solidFill>
                  <a:srgbClr val="202020"/>
                </a:solidFill>
                <a:latin typeface="Calibri"/>
              </a:rPr>
              <a:t> </a:t>
            </a:r>
            <a:r>
              <a:rPr sz="4600" dirty="0">
                <a:solidFill>
                  <a:srgbClr val="202020"/>
                </a:solidFill>
                <a:latin typeface="Calibri"/>
              </a:rPr>
              <a:t>efficient deployment.</a:t>
            </a:r>
          </a:p>
        </p:txBody>
      </p:sp>
      <p:pic>
        <p:nvPicPr>
          <p:cNvPr id="2" name="Picture 1" descr="s03_card04.png">
            <a:extLst>
              <a:ext uri="{FF2B5EF4-FFF2-40B4-BE49-F238E27FC236}">
                <a16:creationId xmlns:a16="http://schemas.microsoft.com/office/drawing/2014/main" id="{08D69965-1A51-E4CE-E2AA-CFCD925D98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8559" y="564057"/>
            <a:ext cx="5852160" cy="499836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AE624C1-F8E1-EC02-70B1-CD53E3800D9C}"/>
              </a:ext>
            </a:extLst>
          </p:cNvPr>
          <p:cNvSpPr/>
          <p:nvPr/>
        </p:nvSpPr>
        <p:spPr>
          <a:xfrm>
            <a:off x="11546059" y="13308428"/>
            <a:ext cx="1811446" cy="991472"/>
          </a:xfrm>
          <a:prstGeom prst="roundRect">
            <a:avLst/>
          </a:prstGeom>
          <a:solidFill>
            <a:srgbClr val="C5E0B3"/>
          </a:solidFill>
          <a:ln w="19050">
            <a:solidFill>
              <a:srgbClr val="0261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b="1" dirty="0">
                <a:solidFill>
                  <a:schemeClr val="tx1"/>
                </a:solidFill>
                <a:latin typeface="Calibri"/>
              </a:rPr>
              <a:t>Input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EC2BC74-E518-7285-E7D7-5D8D33BCCC6D}"/>
              </a:ext>
            </a:extLst>
          </p:cNvPr>
          <p:cNvSpPr/>
          <p:nvPr/>
        </p:nvSpPr>
        <p:spPr>
          <a:xfrm>
            <a:off x="13477505" y="13308428"/>
            <a:ext cx="1811446" cy="991472"/>
          </a:xfrm>
          <a:prstGeom prst="roundRect">
            <a:avLst/>
          </a:prstGeom>
          <a:solidFill>
            <a:srgbClr val="C5E0B3"/>
          </a:solidFill>
          <a:ln w="19050">
            <a:solidFill>
              <a:srgbClr val="0261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b="1" dirty="0">
                <a:solidFill>
                  <a:schemeClr val="tx1"/>
                </a:solidFill>
                <a:latin typeface="Calibri"/>
              </a:rPr>
              <a:t>Predict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7FBC527-03F4-D594-B12F-1E1EB3BB3DB2}"/>
              </a:ext>
            </a:extLst>
          </p:cNvPr>
          <p:cNvSpPr/>
          <p:nvPr/>
        </p:nvSpPr>
        <p:spPr>
          <a:xfrm>
            <a:off x="15408951" y="13308428"/>
            <a:ext cx="1811446" cy="991472"/>
          </a:xfrm>
          <a:prstGeom prst="roundRect">
            <a:avLst/>
          </a:prstGeom>
          <a:solidFill>
            <a:srgbClr val="C5E0B3"/>
          </a:solidFill>
          <a:ln w="19050">
            <a:solidFill>
              <a:srgbClr val="0261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/>
              </a:rPr>
              <a:t>Rec</a:t>
            </a:r>
            <a:endParaRPr sz="4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E7037A1-A3CB-7E7B-BE56-90CC1142F9CB}"/>
              </a:ext>
            </a:extLst>
          </p:cNvPr>
          <p:cNvSpPr/>
          <p:nvPr/>
        </p:nvSpPr>
        <p:spPr>
          <a:xfrm>
            <a:off x="17340397" y="13308428"/>
            <a:ext cx="1811446" cy="991472"/>
          </a:xfrm>
          <a:prstGeom prst="roundRect">
            <a:avLst/>
          </a:prstGeom>
          <a:solidFill>
            <a:srgbClr val="C5E0B3"/>
          </a:solidFill>
          <a:ln w="19050">
            <a:solidFill>
              <a:srgbClr val="0261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b="1" dirty="0">
                <a:solidFill>
                  <a:schemeClr val="tx1"/>
                </a:solidFill>
                <a:latin typeface="Calibri"/>
              </a:rPr>
              <a:t>Review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23A93A3-8265-1233-0D9D-8FDA744F5DFA}"/>
              </a:ext>
            </a:extLst>
          </p:cNvPr>
          <p:cNvSpPr/>
          <p:nvPr/>
        </p:nvSpPr>
        <p:spPr>
          <a:xfrm>
            <a:off x="19271843" y="13308428"/>
            <a:ext cx="1811446" cy="991472"/>
          </a:xfrm>
          <a:prstGeom prst="roundRect">
            <a:avLst/>
          </a:prstGeom>
          <a:solidFill>
            <a:srgbClr val="C5E0B3"/>
          </a:solidFill>
          <a:ln w="19050">
            <a:solidFill>
              <a:srgbClr val="02616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000" b="1" dirty="0">
                <a:solidFill>
                  <a:schemeClr val="tx1"/>
                </a:solidFill>
                <a:latin typeface="Calibri"/>
              </a:rPr>
              <a:t>Export</a:t>
            </a:r>
          </a:p>
        </p:txBody>
      </p:sp>
      <p:cxnSp>
        <p:nvCxnSpPr>
          <p:cNvPr id="15" name="Connector 41">
            <a:extLst>
              <a:ext uri="{FF2B5EF4-FFF2-40B4-BE49-F238E27FC236}">
                <a16:creationId xmlns:a16="http://schemas.microsoft.com/office/drawing/2014/main" id="{27D190C4-6145-E36B-0CC6-283D7DB216E4}"/>
              </a:ext>
            </a:extLst>
          </p:cNvPr>
          <p:cNvCxnSpPr>
            <a:cxnSpLocks/>
          </p:cNvCxnSpPr>
          <p:nvPr/>
        </p:nvCxnSpPr>
        <p:spPr>
          <a:xfrm>
            <a:off x="13367505" y="13758428"/>
            <a:ext cx="100000" cy="0"/>
          </a:xfrm>
          <a:prstGeom prst="line">
            <a:avLst/>
          </a:prstGeom>
          <a:ln w="19050">
            <a:solidFill>
              <a:srgbClr val="0261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42">
            <a:extLst>
              <a:ext uri="{FF2B5EF4-FFF2-40B4-BE49-F238E27FC236}">
                <a16:creationId xmlns:a16="http://schemas.microsoft.com/office/drawing/2014/main" id="{57B4EF2D-3927-14BA-FCF1-2277001D7F4C}"/>
              </a:ext>
            </a:extLst>
          </p:cNvPr>
          <p:cNvCxnSpPr>
            <a:cxnSpLocks/>
          </p:cNvCxnSpPr>
          <p:nvPr/>
        </p:nvCxnSpPr>
        <p:spPr>
          <a:xfrm>
            <a:off x="15298951" y="13758428"/>
            <a:ext cx="100000" cy="0"/>
          </a:xfrm>
          <a:prstGeom prst="line">
            <a:avLst/>
          </a:prstGeom>
          <a:ln w="19050">
            <a:solidFill>
              <a:srgbClr val="0261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or 43">
            <a:extLst>
              <a:ext uri="{FF2B5EF4-FFF2-40B4-BE49-F238E27FC236}">
                <a16:creationId xmlns:a16="http://schemas.microsoft.com/office/drawing/2014/main" id="{9C72E03C-4F27-080A-EBC6-0431DC480EBB}"/>
              </a:ext>
            </a:extLst>
          </p:cNvPr>
          <p:cNvCxnSpPr>
            <a:cxnSpLocks/>
          </p:cNvCxnSpPr>
          <p:nvPr/>
        </p:nvCxnSpPr>
        <p:spPr>
          <a:xfrm>
            <a:off x="17230397" y="13758428"/>
            <a:ext cx="100000" cy="0"/>
          </a:xfrm>
          <a:prstGeom prst="line">
            <a:avLst/>
          </a:prstGeom>
          <a:ln w="19050">
            <a:solidFill>
              <a:srgbClr val="0261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 44">
            <a:extLst>
              <a:ext uri="{FF2B5EF4-FFF2-40B4-BE49-F238E27FC236}">
                <a16:creationId xmlns:a16="http://schemas.microsoft.com/office/drawing/2014/main" id="{563A0218-62F5-780A-FD9F-E270937BD3CE}"/>
              </a:ext>
            </a:extLst>
          </p:cNvPr>
          <p:cNvCxnSpPr>
            <a:cxnSpLocks/>
          </p:cNvCxnSpPr>
          <p:nvPr/>
        </p:nvCxnSpPr>
        <p:spPr>
          <a:xfrm>
            <a:off x="19161843" y="13758428"/>
            <a:ext cx="100000" cy="0"/>
          </a:xfrm>
          <a:prstGeom prst="line">
            <a:avLst/>
          </a:prstGeom>
          <a:ln w="19050">
            <a:solidFill>
              <a:srgbClr val="0261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6810000" y="12060000"/>
            <a:ext cx="5080000" cy="6030000"/>
          </a:xfrm>
          <a:prstGeom prst="rect">
            <a:avLst/>
          </a:prstGeom>
          <a:solidFill>
            <a:srgbClr val="FFFFFF"/>
          </a:solidFill>
          <a:ln w="19050">
            <a:solidFill>
              <a:srgbClr val="4E7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9" name="Picture 38" descr="268935F7-A679-49F3-9E26-E9DEBF524ACD.jpeg"/>
          <p:cNvPicPr>
            <a:picLocks noChangeAspect="1"/>
          </p:cNvPicPr>
          <p:nvPr/>
        </p:nvPicPr>
        <p:blipFill>
          <a:blip r:embed="rId7"/>
          <a:srcRect l="8000" r="3000"/>
          <a:stretch>
            <a:fillRect/>
          </a:stretch>
        </p:blipFill>
        <p:spPr>
          <a:xfrm>
            <a:off x="36900000" y="12150000"/>
            <a:ext cx="4900000" cy="5850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6700000" y="18080000"/>
            <a:ext cx="5300000" cy="45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800" i="1">
                <a:solidFill>
                  <a:srgbClr val="444444"/>
                </a:solidFill>
              </a:rPr>
              <a:t>Lab validation using rheology / fluid-loss test setup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4DAC0CE-F5AD-62C2-92F6-FA4D5695F20F}"/>
              </a:ext>
            </a:extLst>
          </p:cNvPr>
          <p:cNvSpPr txBox="1"/>
          <p:nvPr/>
        </p:nvSpPr>
        <p:spPr>
          <a:xfrm>
            <a:off x="11308850" y="5960791"/>
            <a:ext cx="982233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Dose recommendation success rate: ≥ 80% of blind tests hit targets.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Every recommended recipe must satisfy working pH 8.0–12.0.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End-to-end workflow: full cycle from user input to recipe output.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Safety guardrails: no suggestions outside trained bounds.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405427-29C5-11AA-DF74-542767041628}"/>
              </a:ext>
            </a:extLst>
          </p:cNvPr>
          <p:cNvSpPr txBox="1"/>
          <p:nvPr/>
        </p:nvSpPr>
        <p:spPr>
          <a:xfrm>
            <a:off x="21706717" y="5680187"/>
            <a:ext cx="939503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Integrated input → predict → recommend → review → export.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• Designed for consumer-grade usage and lab-compatible validation.</a:t>
            </a:r>
          </a:p>
        </p:txBody>
      </p:sp>
      <p:pic>
        <p:nvPicPr>
          <p:cNvPr id="41" name="Picture 40" descr="A screen shot of a device&#10;&#10;AI-generated content may be incorrect.">
            <a:extLst>
              <a:ext uri="{FF2B5EF4-FFF2-40B4-BE49-F238E27FC236}">
                <a16:creationId xmlns:a16="http://schemas.microsoft.com/office/drawing/2014/main" id="{E0DD6A2E-E357-39A1-A903-32912FD120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4903" t="37256" r="450" b="31568"/>
          <a:stretch>
            <a:fillRect/>
          </a:stretch>
        </p:blipFill>
        <p:spPr>
          <a:xfrm>
            <a:off x="32085605" y="16071793"/>
            <a:ext cx="435325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ACEF43BF-828C-42F0-A432-E7EDF0F9A8A1}"/>
</file>

<file path=customXml/itemProps2.xml><?xml version="1.0" encoding="utf-8"?>
<ds:datastoreItem xmlns:ds="http://schemas.openxmlformats.org/officeDocument/2006/customXml" ds:itemID="{A610A250-AE2A-4876-B849-D2F316CCDECE}"/>
</file>

<file path=customXml/itemProps3.xml><?xml version="1.0" encoding="utf-8"?>
<ds:datastoreItem xmlns:ds="http://schemas.openxmlformats.org/officeDocument/2006/customXml" ds:itemID="{BAB63550-B54B-40CF-98BE-001E6537E1B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536</Words>
  <Application>Microsoft Office PowerPoint</Application>
  <PresentationFormat>Custom</PresentationFormat>
  <Paragraphs>77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AHMED MOHAMMED ALZAIN</cp:lastModifiedBy>
  <cp:revision>46</cp:revision>
  <dcterms:created xsi:type="dcterms:W3CDTF">2025-04-20T10:29:18Z</dcterms:created>
  <dcterms:modified xsi:type="dcterms:W3CDTF">2026-04-23T21:09:03Z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