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0275200" cx="42803750"/>
  <p:notesSz cx="6858000" cy="9144000"/>
  <p:embeddedFontLst>
    <p:embeddedFont>
      <p:font typeface="Play"/>
      <p:regular r:id="rId6"/>
      <p:bold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7" Type="http://schemas.openxmlformats.org/officeDocument/2006/relationships/font" Target="fonts/Play-bold.fntdata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6" Type="http://schemas.openxmlformats.org/officeDocument/2006/relationships/font" Target="fonts/Play-regular.fntdata"/><Relationship Id="rId5" Type="http://schemas.openxmlformats.org/officeDocument/2006/relationships/slide" Target="slides/slide1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47775" y="1143000"/>
            <a:ext cx="43624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ba1609e27_0_1383:notes"/>
          <p:cNvSpPr/>
          <p:nvPr>
            <p:ph idx="2" type="sldImg"/>
          </p:nvPr>
        </p:nvSpPr>
        <p:spPr>
          <a:xfrm>
            <a:off x="1247775" y="1143000"/>
            <a:ext cx="4362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dba1609e27_0_1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dba1609e27_0_13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210282" y="4954765"/>
            <a:ext cx="36383100" cy="105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88"/>
              <a:buFont typeface="Play"/>
              <a:buNone/>
              <a:defRPr sz="2648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350471" y="15901497"/>
            <a:ext cx="32102700" cy="73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0595"/>
              <a:buNone/>
              <a:defRPr sz="10595"/>
            </a:lvl1pPr>
            <a:lvl2pPr lvl="1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None/>
              <a:defRPr sz="8829"/>
            </a:lvl2pPr>
            <a:lvl3pPr lvl="2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/>
            </a:lvl3pPr>
            <a:lvl4pPr lvl="3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4pPr>
            <a:lvl5pPr lvl="4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5pPr>
            <a:lvl6pPr lvl="5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6pPr>
            <a:lvl7pPr lvl="6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7pPr>
            <a:lvl8pPr lvl="7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8pPr>
            <a:lvl9pPr lvl="8" algn="ctr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942759" y="1611882"/>
            <a:ext cx="3691830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1797205" y="-795126"/>
            <a:ext cx="19209300" cy="36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22417806" y="9825575"/>
            <a:ext cx="25656900" cy="9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691148" y="863525"/>
            <a:ext cx="25656900" cy="27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2942759" y="1611882"/>
            <a:ext cx="3691830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2942759" y="8059374"/>
            <a:ext cx="36918300" cy="19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2920467" y="7547788"/>
            <a:ext cx="36918300" cy="12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88"/>
              <a:buFont typeface="Play"/>
              <a:buNone/>
              <a:defRPr sz="2648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920467" y="20260574"/>
            <a:ext cx="36918300" cy="6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rgbClr val="757575"/>
              </a:buClr>
              <a:buSzPts val="10595"/>
              <a:buNone/>
              <a:defRPr sz="10595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8829"/>
              <a:buNone/>
              <a:defRPr sz="8829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7946"/>
              <a:buNone/>
              <a:defRPr sz="7946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7063"/>
              <a:buNone/>
              <a:defRPr sz="7063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7063"/>
              <a:buNone/>
              <a:defRPr sz="7063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7063"/>
              <a:buNone/>
              <a:defRPr sz="7063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7063"/>
              <a:buNone/>
              <a:defRPr sz="7063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7063"/>
              <a:buNone/>
              <a:defRPr sz="7063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rgbClr val="757575"/>
              </a:buClr>
              <a:buSzPts val="7063"/>
              <a:buNone/>
              <a:defRPr sz="7063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942759" y="1611882"/>
            <a:ext cx="3691830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942759" y="8059374"/>
            <a:ext cx="18191700" cy="19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21669405" y="8059374"/>
            <a:ext cx="18191700" cy="19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2948334" y="1611882"/>
            <a:ext cx="3691830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2948339" y="7421634"/>
            <a:ext cx="18108000" cy="3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0595"/>
              <a:buNone/>
              <a:defRPr b="1" sz="10595"/>
            </a:lvl1pPr>
            <a:lvl2pPr indent="-2286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None/>
              <a:defRPr b="1" sz="8829"/>
            </a:lvl2pPr>
            <a:lvl3pPr indent="-2286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b="1" sz="7946"/>
            </a:lvl3pPr>
            <a:lvl4pPr indent="-2286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4pPr>
            <a:lvl5pPr indent="-2286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5pPr>
            <a:lvl6pPr indent="-2286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6pPr>
            <a:lvl7pPr indent="-2286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7pPr>
            <a:lvl8pPr indent="-2286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8pPr>
            <a:lvl9pPr indent="-2286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2948339" y="11058863"/>
            <a:ext cx="18108000" cy="16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21669408" y="7421634"/>
            <a:ext cx="18197100" cy="36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0595"/>
              <a:buNone/>
              <a:defRPr b="1" sz="10595"/>
            </a:lvl1pPr>
            <a:lvl2pPr indent="-2286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None/>
              <a:defRPr b="1" sz="8829"/>
            </a:lvl2pPr>
            <a:lvl3pPr indent="-2286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b="1" sz="7946"/>
            </a:lvl3pPr>
            <a:lvl4pPr indent="-2286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4pPr>
            <a:lvl5pPr indent="-2286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5pPr>
            <a:lvl6pPr indent="-2286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6pPr>
            <a:lvl7pPr indent="-2286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7pPr>
            <a:lvl8pPr indent="-2286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8pPr>
            <a:lvl9pPr indent="-2286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b="1" sz="7063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21669408" y="11058863"/>
            <a:ext cx="18197100" cy="16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2942759" y="1611882"/>
            <a:ext cx="3691830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948334" y="2018348"/>
            <a:ext cx="13805400" cy="70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7"/>
              <a:buFont typeface="Play"/>
              <a:buNone/>
              <a:defRPr sz="141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8197174" y="4359077"/>
            <a:ext cx="21669300" cy="21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125665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4127"/>
              <a:buChar char="•"/>
              <a:defRPr sz="14127"/>
            </a:lvl1pPr>
            <a:lvl2pPr indent="-1013524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2361"/>
              <a:buChar char="•"/>
              <a:defRPr sz="12361"/>
            </a:lvl2pPr>
            <a:lvl3pPr indent="-901383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3pPr>
            <a:lvl4pPr indent="-789242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4pPr>
            <a:lvl5pPr indent="-789242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5pPr>
            <a:lvl6pPr indent="-789242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6pPr>
            <a:lvl7pPr indent="-789242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7pPr>
            <a:lvl8pPr indent="-789242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8pPr>
            <a:lvl9pPr indent="-789241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Char char="•"/>
              <a:defRPr sz="8829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2948334" y="9082564"/>
            <a:ext cx="13805400" cy="168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1pPr>
            <a:lvl2pPr indent="-2286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6180"/>
              <a:buNone/>
              <a:defRPr sz="6180"/>
            </a:lvl2pPr>
            <a:lvl3pPr indent="-2286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5298"/>
              <a:buNone/>
              <a:defRPr sz="5298"/>
            </a:lvl3pPr>
            <a:lvl4pPr indent="-2286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4pPr>
            <a:lvl5pPr indent="-2286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5pPr>
            <a:lvl6pPr indent="-2286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6pPr>
            <a:lvl7pPr indent="-2286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7pPr>
            <a:lvl8pPr indent="-2286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8pPr>
            <a:lvl9pPr indent="-2286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948334" y="2018348"/>
            <a:ext cx="13805400" cy="706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27"/>
              <a:buFont typeface="Play"/>
              <a:buNone/>
              <a:defRPr sz="141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8197174" y="4359077"/>
            <a:ext cx="21669300" cy="21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948334" y="9082564"/>
            <a:ext cx="13805400" cy="168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7063"/>
              <a:buNone/>
              <a:defRPr sz="7063"/>
            </a:lvl1pPr>
            <a:lvl2pPr indent="-228600" lvl="1" marL="914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6180"/>
              <a:buNone/>
              <a:defRPr sz="6180"/>
            </a:lvl2pPr>
            <a:lvl3pPr indent="-228600" lvl="2" marL="1371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5298"/>
              <a:buNone/>
              <a:defRPr sz="5298"/>
            </a:lvl3pPr>
            <a:lvl4pPr indent="-228600" lvl="3" marL="1828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4pPr>
            <a:lvl5pPr indent="-228600" lvl="4" marL="22860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5pPr>
            <a:lvl6pPr indent="-228600" lvl="5" marL="27432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6pPr>
            <a:lvl7pPr indent="-228600" lvl="6" marL="32004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7pPr>
            <a:lvl8pPr indent="-228600" lvl="7" marL="36576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8pPr>
            <a:lvl9pPr indent="-228600" lvl="8" marL="411480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4415"/>
              <a:buNone/>
              <a:defRPr sz="4415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942759" y="1611882"/>
            <a:ext cx="3691830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4"/>
              <a:buFont typeface="Play"/>
              <a:buNone/>
              <a:defRPr b="0" i="0" sz="19424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942759" y="8059374"/>
            <a:ext cx="36918300" cy="192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13524" lvl="0" marL="457200" marR="0" algn="l">
              <a:lnSpc>
                <a:spcPct val="90000"/>
              </a:lnSpc>
              <a:spcBef>
                <a:spcPts val="4415"/>
              </a:spcBef>
              <a:spcAft>
                <a:spcPts val="0"/>
              </a:spcAft>
              <a:buClr>
                <a:schemeClr val="dk1"/>
              </a:buClr>
              <a:buSzPts val="12361"/>
              <a:buFont typeface="Arial"/>
              <a:buChar char="•"/>
              <a:defRPr b="0" i="0" sz="1236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01383" lvl="1" marL="9144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Arial"/>
              <a:buChar char="•"/>
              <a:defRPr b="0" i="0" sz="105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89242" lvl="2" marL="13716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8829"/>
              <a:buFont typeface="Arial"/>
              <a:buChar char="•"/>
              <a:defRPr b="0" i="0" sz="88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33171" lvl="3" marL="18288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b="0" i="0" sz="79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33171" lvl="4" marL="22860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b="0" i="0" sz="79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33171" lvl="5" marL="27432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b="0" i="0" sz="79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33171" lvl="6" marL="32004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b="0" i="0" sz="79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33171" lvl="7" marL="36576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b="0" i="0" sz="79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33171" lvl="8" marL="4114800" marR="0" algn="l">
              <a:lnSpc>
                <a:spcPct val="90000"/>
              </a:lnSpc>
              <a:spcBef>
                <a:spcPts val="2207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b="0" i="0" sz="794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942759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4178747" y="28060644"/>
            <a:ext cx="144462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0230157" y="28060644"/>
            <a:ext cx="96309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5298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42805500" cy="5715000"/>
          </a:xfrm>
          <a:prstGeom prst="rect">
            <a:avLst/>
          </a:prstGeom>
          <a:solidFill>
            <a:srgbClr val="014B5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695325" y="885825"/>
            <a:ext cx="3762300" cy="4128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7625" lIns="47625" spcFirstLastPara="1" rIns="47625" wrap="square" tIns="476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C5E0B3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b="1" sz="9600">
              <a:solidFill>
                <a:srgbClr val="C5E0B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C5E0B3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  <a:endParaRPr b="1" sz="16600">
              <a:solidFill>
                <a:srgbClr val="C5E0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895850" y="476250"/>
            <a:ext cx="30213300" cy="3333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C5E0B3"/>
                </a:solidFill>
                <a:latin typeface="Arial"/>
                <a:ea typeface="Arial"/>
                <a:cs typeface="Arial"/>
                <a:sym typeface="Arial"/>
              </a:rPr>
              <a:t>Predictive Maintenance and Anomaly Detection for Fluid Pipeline Systems</a:t>
            </a:r>
            <a:endParaRPr b="1" sz="8000">
              <a:solidFill>
                <a:srgbClr val="C5E0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629275" y="3905250"/>
            <a:ext cx="29479800" cy="1428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Abdulaziz Alabdulqader, Ahmed Alessa, Murtadha Alramadhan, Mohammed Hamadah, Hussain Alabdulali, Reda Alali</a:t>
            </a:r>
            <a:endParaRPr b="0" sz="4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Coach: Dr. Omar Hammad</a:t>
            </a:r>
            <a:endParaRPr b="0" sz="4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76250" y="5905500"/>
            <a:ext cx="10001400" cy="23269200"/>
          </a:xfrm>
          <a:prstGeom prst="roundRect">
            <a:avLst>
              <a:gd fmla="val 2857" name="adj"/>
            </a:avLst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0858500" y="5905500"/>
            <a:ext cx="10001400" cy="8981700"/>
          </a:xfrm>
          <a:prstGeom prst="roundRect">
            <a:avLst>
              <a:gd fmla="val 2857" name="adj"/>
            </a:avLst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21240750" y="5905500"/>
            <a:ext cx="10668000" cy="23269200"/>
          </a:xfrm>
          <a:prstGeom prst="roundRect">
            <a:avLst>
              <a:gd fmla="val 2678" name="adj"/>
            </a:avLst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0715625" y="15053400"/>
            <a:ext cx="10191900" cy="14121300"/>
          </a:xfrm>
          <a:prstGeom prst="roundRect">
            <a:avLst>
              <a:gd fmla="val 2803" name="adj"/>
            </a:avLst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476250" y="5905500"/>
            <a:ext cx="10001400" cy="1257300"/>
          </a:xfrm>
          <a:prstGeom prst="rect">
            <a:avLst/>
          </a:prstGeom>
          <a:solidFill>
            <a:srgbClr val="C5E0B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Design</a:t>
            </a:r>
            <a:endParaRPr b="1"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0858500" y="5905500"/>
            <a:ext cx="10001400" cy="1257300"/>
          </a:xfrm>
          <a:prstGeom prst="rect">
            <a:avLst/>
          </a:prstGeom>
          <a:solidFill>
            <a:srgbClr val="C5E0B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&amp; Objective</a:t>
            </a:r>
            <a:endParaRPr b="1"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0906125" y="7240152"/>
            <a:ext cx="10001400" cy="7707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5250" lIns="95250" spcFirstLastPara="1" rIns="95250" wrap="square" tIns="95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25">
                <a:solidFill>
                  <a:schemeClr val="dk1"/>
                </a:solidFill>
              </a:rPr>
              <a:t>The project develops a low-cost leak detection platform using pressure and flow sensors in a closed-loop system. When a leak is detected, it shows the abnormal condition clearly on a real-time dashboard and triggers a buzzer alarm for immediate warning.</a:t>
            </a:r>
            <a:endParaRPr b="0" sz="542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21240750" y="5905500"/>
            <a:ext cx="10668000" cy="1257300"/>
          </a:xfrm>
          <a:prstGeom prst="rect">
            <a:avLst/>
          </a:prstGeom>
          <a:solidFill>
            <a:srgbClr val="C5E0B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Specifications &amp; Constraints</a:t>
            </a:r>
            <a:endParaRPr b="1"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21336000" y="7208709"/>
            <a:ext cx="10477500" cy="21837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5250" lIns="95250" spcFirstLastPara="1" rIns="95250" wrap="square" tIns="95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50">
                <a:solidFill>
                  <a:srgbClr val="C5E0B3"/>
                </a:solidFill>
                <a:latin typeface="Arial"/>
                <a:ea typeface="Arial"/>
                <a:cs typeface="Arial"/>
                <a:sym typeface="Arial"/>
              </a:rPr>
              <a:t>Constraints</a:t>
            </a:r>
            <a:endParaRPr b="1" sz="5150">
              <a:solidFill>
                <a:srgbClr val="C5E0B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Cost: ≤ SR 5000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Bandwidth: ≤ 5 Mbps/site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Limits: 0–70°C, ≤ 1500 psi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scope: ~3 m pipeline section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Power: ≤ 3.5 kWh/day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Fluid: Water or oil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5150">
                <a:solidFill>
                  <a:srgbClr val="C5E0B3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 b="1" sz="5150">
              <a:solidFill>
                <a:srgbClr val="C5E0B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Flow: 0.25–1 L/min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Testing: 1–2 virtual pipeline segments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Detection: TPR ≥ 85%, FPR/FNR ≤ 5%, with RUL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Reporting: Reports ≤ 1 hr; storage ≥ 180 days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Simulation: 2 realistic PIPESIM datasets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Sensors: 4–20 mA compatible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5150">
                <a:solidFill>
                  <a:srgbClr val="C5E0B3"/>
                </a:solidFill>
                <a:latin typeface="Arial"/>
                <a:ea typeface="Arial"/>
                <a:cs typeface="Arial"/>
                <a:sym typeface="Arial"/>
              </a:rPr>
              <a:t>Integrated Specs</a:t>
            </a:r>
            <a:endParaRPr b="1" sz="5150">
              <a:solidFill>
                <a:srgbClr val="C5E0B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Alerting: End-to-end ≤ 5 s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Accuracy: F1 ≥ 80%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Reliability: Uptime ≥ 90%, data loss ≤ 10%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55625" lvl="0" marL="4572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150"/>
              <a:buFont typeface="Arial"/>
              <a:buChar char="●"/>
            </a:pPr>
            <a:r>
              <a:rPr b="0" lang="en-US" sz="51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Dashboard: Flow, pressure, temperature visualization</a:t>
            </a:r>
            <a:endParaRPr b="0" sz="5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0715625" y="15053400"/>
            <a:ext cx="10191900" cy="1257300"/>
          </a:xfrm>
          <a:prstGeom prst="rect">
            <a:avLst/>
          </a:prstGeom>
          <a:solidFill>
            <a:srgbClr val="C5E0B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&amp; Validation</a:t>
            </a:r>
            <a:endParaRPr b="1"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 b="456" l="0" r="0" t="466"/>
          <a:stretch/>
        </p:blipFill>
        <p:spPr>
          <a:xfrm>
            <a:off x="35709225" y="152400"/>
            <a:ext cx="638190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32289600" y="5905500"/>
            <a:ext cx="10001400" cy="16299900"/>
          </a:xfrm>
          <a:prstGeom prst="roundRect">
            <a:avLst>
              <a:gd fmla="val 2857" name="adj"/>
            </a:avLst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32289600" y="5905500"/>
            <a:ext cx="10001400" cy="1257300"/>
          </a:xfrm>
          <a:prstGeom prst="rect">
            <a:avLst/>
          </a:prstGeom>
          <a:solidFill>
            <a:srgbClr val="C5E0B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Multidisciplinary Integration </a:t>
            </a:r>
            <a:endParaRPr b="1"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32484825" y="7218475"/>
            <a:ext cx="9706200" cy="14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</a:rPr>
              <a:t>PETE</a:t>
            </a:r>
            <a:r>
              <a:rPr lang="en-US" sz="5400">
                <a:solidFill>
                  <a:schemeClr val="dk1"/>
                </a:solidFill>
              </a:rPr>
              <a:t>: Designed the closed-loop pipeline, 3-m test section, and leak scenario. Analyzed pressure and flow changes to identify abnormal behavior.</a:t>
            </a:r>
            <a:endParaRPr sz="5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</a:rPr>
              <a:t>EE</a:t>
            </a:r>
            <a:r>
              <a:rPr lang="en-US" sz="5400">
                <a:solidFill>
                  <a:schemeClr val="dk1"/>
                </a:solidFill>
              </a:rPr>
              <a:t>: Integrated pressure/flow sensors, ESP32, power supply, wiring, and buzzer alarm for data collection.</a:t>
            </a:r>
            <a:endParaRPr sz="5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</a:rPr>
              <a:t>CS</a:t>
            </a:r>
            <a:r>
              <a:rPr lang="en-US" sz="5400">
                <a:solidFill>
                  <a:schemeClr val="dk1"/>
                </a:solidFill>
              </a:rPr>
              <a:t>: Processed sensor readings, displayed pipeline status on the dashboard, and supported leak detection logic.</a:t>
            </a:r>
            <a:endParaRPr sz="5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Integration: Combines hydraulics, electronics, and software into one low-cost leak detection prototype.</a:t>
            </a:r>
            <a:endParaRPr sz="5400">
              <a:solidFill>
                <a:schemeClr val="dk1"/>
              </a:solidFill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250" y="7162800"/>
            <a:ext cx="9944100" cy="7309900"/>
          </a:xfrm>
          <a:prstGeom prst="rect">
            <a:avLst/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300" y="14472700"/>
            <a:ext cx="9944100" cy="730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8300" y="21782600"/>
            <a:ext cx="9944101" cy="73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15625" y="16310700"/>
            <a:ext cx="10191899" cy="6279824"/>
          </a:xfrm>
          <a:prstGeom prst="rect">
            <a:avLst/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15625" y="22590525"/>
            <a:ext cx="10191901" cy="6511850"/>
          </a:xfrm>
          <a:prstGeom prst="rect">
            <a:avLst/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3"/>
          <p:cNvSpPr/>
          <p:nvPr/>
        </p:nvSpPr>
        <p:spPr>
          <a:xfrm>
            <a:off x="32241963" y="22425000"/>
            <a:ext cx="10001400" cy="1153200"/>
          </a:xfrm>
          <a:prstGeom prst="rect">
            <a:avLst/>
          </a:prstGeom>
          <a:solidFill>
            <a:srgbClr val="C5E0B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1"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32384860" y="23516758"/>
            <a:ext cx="9810900" cy="5188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5250" lIns="95250" spcFirstLastPara="1" rIns="95250" wrap="square" tIns="95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10"/>
              <a:t>The project develops a low-cost leak detection platform using pressure and flow sensors in a closed-loop system. When detected, it shows abnormal conditions.</a:t>
            </a:r>
            <a:endParaRPr b="0" sz="541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2241975" y="22395900"/>
            <a:ext cx="10001400" cy="6749700"/>
          </a:xfrm>
          <a:prstGeom prst="roundRect">
            <a:avLst>
              <a:gd fmla="val 2857" name="adj"/>
            </a:avLst>
          </a:prstGeom>
          <a:solidFill>
            <a:srgbClr val="FFFFFF">
              <a:alpha val="10000"/>
            </a:srgbClr>
          </a:solidFill>
          <a:ln cap="flat" cmpd="sng" w="47625">
            <a:solidFill>
              <a:srgbClr val="C5E0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78DDB0DD-8EDE-45D7-9BA6-FE43024618F1}"/>
</file>

<file path=customXml/itemProps2.xml><?xml version="1.0" encoding="utf-8"?>
<ds:datastoreItem xmlns:ds="http://schemas.openxmlformats.org/officeDocument/2006/customXml" ds:itemID="{AFC2E633-A565-4534-9323-E678C6146505}"/>
</file>

<file path=customXml/itemProps3.xml><?xml version="1.0" encoding="utf-8"?>
<ds:datastoreItem xmlns:ds="http://schemas.openxmlformats.org/officeDocument/2006/customXml" ds:itemID="{6BF46223-24D6-4F48-AF1A-2F0AA988634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