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9AD"/>
    <a:srgbClr val="03616D"/>
    <a:srgbClr val="5A5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36304-DE72-466A-8C78-0A59C0684A34}" v="2" dt="2026-04-30T13:10:28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51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C5EA7-F68E-49E4-BC9B-F3912BA37D99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17761-6A1A-40FC-9316-D6E0B3CC82BC}">
      <dgm:prSet phldrT="[Text]" phldr="0" custT="1"/>
      <dgm:spPr>
        <a:solidFill>
          <a:srgbClr val="BFD9AD"/>
        </a:solidFill>
      </dgm:spPr>
      <dgm:t>
        <a:bodyPr bIns="329184"/>
        <a:lstStyle/>
        <a:p>
          <a:pPr algn="ctr"/>
          <a:r>
            <a:rPr lang="en-US" sz="4600" b="0" i="0" u="non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Healthy condition (S3)</a:t>
          </a:r>
        </a:p>
      </dgm:t>
    </dgm:pt>
    <dgm:pt modelId="{5D417227-6F2F-4C24-AD2F-82AEB34CC565}" type="parTrans" cxnId="{D845B077-7081-4E1F-AE1E-6A8F726BC866}">
      <dgm:prSet/>
      <dgm:spPr/>
      <dgm:t>
        <a:bodyPr/>
        <a:lstStyle/>
        <a:p>
          <a:endParaRPr lang="en-US"/>
        </a:p>
      </dgm:t>
    </dgm:pt>
    <dgm:pt modelId="{5C3EB9F1-BA6B-432D-8F26-9BA0275CE94A}" type="sibTrans" cxnId="{D845B077-7081-4E1F-AE1E-6A8F726BC866}">
      <dgm:prSet/>
      <dgm:spPr/>
      <dgm:t>
        <a:bodyPr/>
        <a:lstStyle/>
        <a:p>
          <a:endParaRPr lang="en-US"/>
        </a:p>
      </dgm:t>
    </dgm:pt>
    <dgm:pt modelId="{AA1934B8-4667-4E40-A4A7-07CE6A1786DA}">
      <dgm:prSet custT="1"/>
      <dgm:spPr>
        <a:solidFill>
          <a:srgbClr val="BFD9AD"/>
        </a:solidFill>
      </dgm:spPr>
      <dgm:t>
        <a:bodyPr/>
        <a:lstStyle/>
        <a:p>
          <a:r>
            <a:rPr lang="en-US" sz="4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Chipped condition (S3)</a:t>
          </a:r>
          <a:endParaRPr lang="en-US" sz="4600" dirty="0">
            <a:solidFill>
              <a:schemeClr val="tx1"/>
            </a:solidFill>
          </a:endParaRPr>
        </a:p>
      </dgm:t>
    </dgm:pt>
    <dgm:pt modelId="{DE2F9DDD-35A8-4103-A92B-E880F9036DD5}" type="sibTrans" cxnId="{A672B61C-70A1-401E-85CB-EE73A9C36D02}">
      <dgm:prSet/>
      <dgm:spPr/>
      <dgm:t>
        <a:bodyPr/>
        <a:lstStyle/>
        <a:p>
          <a:endParaRPr lang="en-US"/>
        </a:p>
      </dgm:t>
    </dgm:pt>
    <dgm:pt modelId="{05513ED0-1193-4F61-9C13-613924C3801A}" type="parTrans" cxnId="{A672B61C-70A1-401E-85CB-EE73A9C36D02}">
      <dgm:prSet/>
      <dgm:spPr/>
      <dgm:t>
        <a:bodyPr/>
        <a:lstStyle/>
        <a:p>
          <a:endParaRPr lang="en-US"/>
        </a:p>
      </dgm:t>
    </dgm:pt>
    <dgm:pt modelId="{08992914-5747-4E1A-9D19-3CCF72436F47}">
      <dgm:prSet phldrT="[Text]" phldr="0" custT="1"/>
      <dgm:spPr>
        <a:solidFill>
          <a:srgbClr val="BFD9AD"/>
        </a:solidFill>
      </dgm:spPr>
      <dgm:t>
        <a:bodyPr/>
        <a:lstStyle/>
        <a:p>
          <a:pPr algn="ctr"/>
          <a:r>
            <a:rPr lang="en-US" sz="4600" b="0" i="0" u="non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Missing condition (S3)</a:t>
          </a:r>
          <a:endParaRPr lang="en-US" sz="4600" b="0" i="0" u="sng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3ADDDC-B242-4A62-8474-F14AD0D9171D}" type="sibTrans" cxnId="{BD8DB1EE-DAEA-46AE-943E-6AC9D2BDDEBB}">
      <dgm:prSet/>
      <dgm:spPr/>
      <dgm:t>
        <a:bodyPr/>
        <a:lstStyle/>
        <a:p>
          <a:endParaRPr lang="en-US"/>
        </a:p>
      </dgm:t>
    </dgm:pt>
    <dgm:pt modelId="{FAC79447-4194-4E5A-A27A-679495331900}" type="parTrans" cxnId="{BD8DB1EE-DAEA-46AE-943E-6AC9D2BDDEBB}">
      <dgm:prSet/>
      <dgm:spPr/>
      <dgm:t>
        <a:bodyPr/>
        <a:lstStyle/>
        <a:p>
          <a:endParaRPr lang="en-US"/>
        </a:p>
      </dgm:t>
    </dgm:pt>
    <dgm:pt modelId="{4586B52C-A70F-4950-897A-72213DB16708}" type="pres">
      <dgm:prSet presAssocID="{AA3C5EA7-F68E-49E4-BC9B-F3912BA37D99}" presName="Name0" presStyleCnt="0">
        <dgm:presLayoutVars>
          <dgm:dir/>
          <dgm:resizeHandles val="exact"/>
        </dgm:presLayoutVars>
      </dgm:prSet>
      <dgm:spPr/>
    </dgm:pt>
    <dgm:pt modelId="{8652E0AD-1A22-4516-863B-DE8974DB3118}" type="pres">
      <dgm:prSet presAssocID="{AA3C5EA7-F68E-49E4-BC9B-F3912BA37D99}" presName="bkgdShp" presStyleLbl="alignAccFollowNode1" presStyleIdx="0" presStyleCnt="1" custScaleX="98031" custLinFactY="-55271" custLinFactNeighborX="805" custLinFactNeighborY="-100000"/>
      <dgm:spPr>
        <a:solidFill>
          <a:srgbClr val="03616D">
            <a:alpha val="90000"/>
          </a:srgbClr>
        </a:solidFill>
      </dgm:spPr>
    </dgm:pt>
    <dgm:pt modelId="{83F01193-FA1A-48D4-B093-0675FEAB8336}" type="pres">
      <dgm:prSet presAssocID="{AA3C5EA7-F68E-49E4-BC9B-F3912BA37D99}" presName="linComp" presStyleCnt="0"/>
      <dgm:spPr/>
    </dgm:pt>
    <dgm:pt modelId="{0F4A1264-BD40-4D78-96B9-903AAFB7CE9C}" type="pres">
      <dgm:prSet presAssocID="{4C617761-6A1A-40FC-9316-D6E0B3CC82BC}" presName="compNode" presStyleCnt="0"/>
      <dgm:spPr/>
    </dgm:pt>
    <dgm:pt modelId="{AB729660-C846-4FC1-9B10-D8BBC5FF8C06}" type="pres">
      <dgm:prSet presAssocID="{4C617761-6A1A-40FC-9316-D6E0B3CC82BC}" presName="node" presStyleLbl="node1" presStyleIdx="0" presStyleCnt="3" custScaleX="100180" custScaleY="38307" custLinFactNeighborX="2075" custLinFactNeighborY="-54078">
        <dgm:presLayoutVars>
          <dgm:bulletEnabled val="1"/>
        </dgm:presLayoutVars>
      </dgm:prSet>
      <dgm:spPr/>
    </dgm:pt>
    <dgm:pt modelId="{5B18FA1D-E5FC-4006-9140-6F7BABC39D09}" type="pres">
      <dgm:prSet presAssocID="{4C617761-6A1A-40FC-9316-D6E0B3CC82BC}" presName="invisiNode" presStyleLbl="node1" presStyleIdx="0" presStyleCnt="3"/>
      <dgm:spPr/>
    </dgm:pt>
    <dgm:pt modelId="{21F09F8E-1B46-41C7-AE15-D0060781C591}" type="pres">
      <dgm:prSet presAssocID="{4C617761-6A1A-40FC-9316-D6E0B3CC82BC}" presName="imagNode" presStyleLbl="fgImgPlace1" presStyleIdx="0" presStyleCnt="3" custLinFactNeighborX="2075" custLinFactNeighborY="-33330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5DF78E55-703E-455B-BCBC-DDAB802FD67F}" type="pres">
      <dgm:prSet presAssocID="{5C3EB9F1-BA6B-432D-8F26-9BA0275CE94A}" presName="sibTrans" presStyleLbl="sibTrans2D1" presStyleIdx="0" presStyleCnt="0"/>
      <dgm:spPr/>
    </dgm:pt>
    <dgm:pt modelId="{4F13BD73-BCA4-4912-9320-613ED3332431}" type="pres">
      <dgm:prSet presAssocID="{AA1934B8-4667-4E40-A4A7-07CE6A1786DA}" presName="compNode" presStyleCnt="0"/>
      <dgm:spPr/>
    </dgm:pt>
    <dgm:pt modelId="{B51ED4A7-C996-4A8B-B521-4B1B9C744064}" type="pres">
      <dgm:prSet presAssocID="{AA1934B8-4667-4E40-A4A7-07CE6A1786DA}" presName="node" presStyleLbl="node1" presStyleIdx="1" presStyleCnt="3" custScaleY="38307" custLinFactNeighborX="-1042" custLinFactNeighborY="-54078">
        <dgm:presLayoutVars>
          <dgm:bulletEnabled val="1"/>
        </dgm:presLayoutVars>
      </dgm:prSet>
      <dgm:spPr/>
    </dgm:pt>
    <dgm:pt modelId="{793DEE88-5462-4C7A-8EF7-C8997A48BA04}" type="pres">
      <dgm:prSet presAssocID="{AA1934B8-4667-4E40-A4A7-07CE6A1786DA}" presName="invisiNode" presStyleLbl="node1" presStyleIdx="1" presStyleCnt="3"/>
      <dgm:spPr/>
    </dgm:pt>
    <dgm:pt modelId="{A91BD596-378F-4028-A690-0EB70C55E72A}" type="pres">
      <dgm:prSet presAssocID="{AA1934B8-4667-4E40-A4A7-07CE6A1786DA}" presName="imagNode" presStyleLbl="fgImgPlace1" presStyleIdx="1" presStyleCnt="3" custLinFactNeighborX="-109" custLinFactNeighborY="-33330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3CF8B0B-CACA-4E5B-A03A-7BD345095537}" type="pres">
      <dgm:prSet presAssocID="{DE2F9DDD-35A8-4103-A92B-E880F9036DD5}" presName="sibTrans" presStyleLbl="sibTrans2D1" presStyleIdx="0" presStyleCnt="0"/>
      <dgm:spPr/>
    </dgm:pt>
    <dgm:pt modelId="{5DF97C71-C32C-49C0-A618-9B85CE4829D3}" type="pres">
      <dgm:prSet presAssocID="{08992914-5747-4E1A-9D19-3CCF72436F47}" presName="compNode" presStyleCnt="0"/>
      <dgm:spPr/>
    </dgm:pt>
    <dgm:pt modelId="{B7BA30B6-E5F1-4CFB-85FE-0D9A92B3157F}" type="pres">
      <dgm:prSet presAssocID="{08992914-5747-4E1A-9D19-3CCF72436F47}" presName="node" presStyleLbl="node1" presStyleIdx="2" presStyleCnt="3" custScaleY="38307" custLinFactNeighborX="-731" custLinFactNeighborY="-54078">
        <dgm:presLayoutVars>
          <dgm:bulletEnabled val="1"/>
        </dgm:presLayoutVars>
      </dgm:prSet>
      <dgm:spPr/>
    </dgm:pt>
    <dgm:pt modelId="{2F0C8233-3FB3-4352-9EAF-367081167094}" type="pres">
      <dgm:prSet presAssocID="{08992914-5747-4E1A-9D19-3CCF72436F47}" presName="invisiNode" presStyleLbl="node1" presStyleIdx="2" presStyleCnt="3"/>
      <dgm:spPr/>
    </dgm:pt>
    <dgm:pt modelId="{0561B07E-64BE-4D0F-87F0-222A3CE6FA21}" type="pres">
      <dgm:prSet presAssocID="{08992914-5747-4E1A-9D19-3CCF72436F47}" presName="imagNode" presStyleLbl="fgImgPlace1" presStyleIdx="2" presStyleCnt="3" custLinFactNeighborX="-731" custLinFactNeighborY="-33330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A672B61C-70A1-401E-85CB-EE73A9C36D02}" srcId="{AA3C5EA7-F68E-49E4-BC9B-F3912BA37D99}" destId="{AA1934B8-4667-4E40-A4A7-07CE6A1786DA}" srcOrd="1" destOrd="0" parTransId="{05513ED0-1193-4F61-9C13-613924C3801A}" sibTransId="{DE2F9DDD-35A8-4103-A92B-E880F9036DD5}"/>
    <dgm:cxn modelId="{D89CB820-1755-4DF8-B8A4-E2D66B40760E}" type="presOf" srcId="{08992914-5747-4E1A-9D19-3CCF72436F47}" destId="{B7BA30B6-E5F1-4CFB-85FE-0D9A92B3157F}" srcOrd="0" destOrd="0" presId="urn:microsoft.com/office/officeart/2005/8/layout/pList2"/>
    <dgm:cxn modelId="{49D58C39-D584-4FFA-AD1F-B5FF300C01AD}" type="presOf" srcId="{AA1934B8-4667-4E40-A4A7-07CE6A1786DA}" destId="{B51ED4A7-C996-4A8B-B521-4B1B9C744064}" srcOrd="0" destOrd="0" presId="urn:microsoft.com/office/officeart/2005/8/layout/pList2"/>
    <dgm:cxn modelId="{4B79C862-74C6-4C8F-A1E7-1E9C1111B15F}" type="presOf" srcId="{5C3EB9F1-BA6B-432D-8F26-9BA0275CE94A}" destId="{5DF78E55-703E-455B-BCBC-DDAB802FD67F}" srcOrd="0" destOrd="0" presId="urn:microsoft.com/office/officeart/2005/8/layout/pList2"/>
    <dgm:cxn modelId="{D845B077-7081-4E1F-AE1E-6A8F726BC866}" srcId="{AA3C5EA7-F68E-49E4-BC9B-F3912BA37D99}" destId="{4C617761-6A1A-40FC-9316-D6E0B3CC82BC}" srcOrd="0" destOrd="0" parTransId="{5D417227-6F2F-4C24-AD2F-82AEB34CC565}" sibTransId="{5C3EB9F1-BA6B-432D-8F26-9BA0275CE94A}"/>
    <dgm:cxn modelId="{BED24985-B01F-4D1C-9534-07ECF6B3BB88}" type="presOf" srcId="{4C617761-6A1A-40FC-9316-D6E0B3CC82BC}" destId="{AB729660-C846-4FC1-9B10-D8BBC5FF8C06}" srcOrd="0" destOrd="0" presId="urn:microsoft.com/office/officeart/2005/8/layout/pList2"/>
    <dgm:cxn modelId="{DDD838E7-5915-4B44-8F08-5A5960342A10}" type="presOf" srcId="{AA3C5EA7-F68E-49E4-BC9B-F3912BA37D99}" destId="{4586B52C-A70F-4950-897A-72213DB16708}" srcOrd="0" destOrd="0" presId="urn:microsoft.com/office/officeart/2005/8/layout/pList2"/>
    <dgm:cxn modelId="{BD8DB1EE-DAEA-46AE-943E-6AC9D2BDDEBB}" srcId="{AA3C5EA7-F68E-49E4-BC9B-F3912BA37D99}" destId="{08992914-5747-4E1A-9D19-3CCF72436F47}" srcOrd="2" destOrd="0" parTransId="{FAC79447-4194-4E5A-A27A-679495331900}" sibTransId="{063ADDDC-B242-4A62-8474-F14AD0D9171D}"/>
    <dgm:cxn modelId="{5F591EEF-2A3C-40D5-898C-26FC567CBD88}" type="presOf" srcId="{DE2F9DDD-35A8-4103-A92B-E880F9036DD5}" destId="{53CF8B0B-CACA-4E5B-A03A-7BD345095537}" srcOrd="0" destOrd="0" presId="urn:microsoft.com/office/officeart/2005/8/layout/pList2"/>
    <dgm:cxn modelId="{C9236558-2FAC-414D-BD9E-4B64397C13CB}" type="presParOf" srcId="{4586B52C-A70F-4950-897A-72213DB16708}" destId="{8652E0AD-1A22-4516-863B-DE8974DB3118}" srcOrd="0" destOrd="0" presId="urn:microsoft.com/office/officeart/2005/8/layout/pList2"/>
    <dgm:cxn modelId="{A2FB54F6-BAD0-4549-B817-2C58D245F502}" type="presParOf" srcId="{4586B52C-A70F-4950-897A-72213DB16708}" destId="{83F01193-FA1A-48D4-B093-0675FEAB8336}" srcOrd="1" destOrd="0" presId="urn:microsoft.com/office/officeart/2005/8/layout/pList2"/>
    <dgm:cxn modelId="{96FA5CE7-517B-4BE4-A413-4F8EDCCFCCE0}" type="presParOf" srcId="{83F01193-FA1A-48D4-B093-0675FEAB8336}" destId="{0F4A1264-BD40-4D78-96B9-903AAFB7CE9C}" srcOrd="0" destOrd="0" presId="urn:microsoft.com/office/officeart/2005/8/layout/pList2"/>
    <dgm:cxn modelId="{89462498-0BE5-4D0F-A8C3-5B4036322ED6}" type="presParOf" srcId="{0F4A1264-BD40-4D78-96B9-903AAFB7CE9C}" destId="{AB729660-C846-4FC1-9B10-D8BBC5FF8C06}" srcOrd="0" destOrd="0" presId="urn:microsoft.com/office/officeart/2005/8/layout/pList2"/>
    <dgm:cxn modelId="{6F81C7F1-63F1-4F71-AE54-8852C298D6C9}" type="presParOf" srcId="{0F4A1264-BD40-4D78-96B9-903AAFB7CE9C}" destId="{5B18FA1D-E5FC-4006-9140-6F7BABC39D09}" srcOrd="1" destOrd="0" presId="urn:microsoft.com/office/officeart/2005/8/layout/pList2"/>
    <dgm:cxn modelId="{21C8252E-E89C-43BF-A418-5D4F0978EE3D}" type="presParOf" srcId="{0F4A1264-BD40-4D78-96B9-903AAFB7CE9C}" destId="{21F09F8E-1B46-41C7-AE15-D0060781C591}" srcOrd="2" destOrd="0" presId="urn:microsoft.com/office/officeart/2005/8/layout/pList2"/>
    <dgm:cxn modelId="{B73C2B8C-FAAE-4032-AC43-4A7C7DDBAECA}" type="presParOf" srcId="{83F01193-FA1A-48D4-B093-0675FEAB8336}" destId="{5DF78E55-703E-455B-BCBC-DDAB802FD67F}" srcOrd="1" destOrd="0" presId="urn:microsoft.com/office/officeart/2005/8/layout/pList2"/>
    <dgm:cxn modelId="{38448108-3A13-4E78-8CF5-90BEC1CBFBBC}" type="presParOf" srcId="{83F01193-FA1A-48D4-B093-0675FEAB8336}" destId="{4F13BD73-BCA4-4912-9320-613ED3332431}" srcOrd="2" destOrd="0" presId="urn:microsoft.com/office/officeart/2005/8/layout/pList2"/>
    <dgm:cxn modelId="{B63D4C63-1E3D-4212-A85A-B84535995F11}" type="presParOf" srcId="{4F13BD73-BCA4-4912-9320-613ED3332431}" destId="{B51ED4A7-C996-4A8B-B521-4B1B9C744064}" srcOrd="0" destOrd="0" presId="urn:microsoft.com/office/officeart/2005/8/layout/pList2"/>
    <dgm:cxn modelId="{3AB452FE-A9D2-4E25-AA29-E40202D4C53E}" type="presParOf" srcId="{4F13BD73-BCA4-4912-9320-613ED3332431}" destId="{793DEE88-5462-4C7A-8EF7-C8997A48BA04}" srcOrd="1" destOrd="0" presId="urn:microsoft.com/office/officeart/2005/8/layout/pList2"/>
    <dgm:cxn modelId="{1384475A-2307-4E71-9FA6-A5B2181590C8}" type="presParOf" srcId="{4F13BD73-BCA4-4912-9320-613ED3332431}" destId="{A91BD596-378F-4028-A690-0EB70C55E72A}" srcOrd="2" destOrd="0" presId="urn:microsoft.com/office/officeart/2005/8/layout/pList2"/>
    <dgm:cxn modelId="{6243C721-DA88-488E-9719-08ABBD91A06C}" type="presParOf" srcId="{83F01193-FA1A-48D4-B093-0675FEAB8336}" destId="{53CF8B0B-CACA-4E5B-A03A-7BD345095537}" srcOrd="3" destOrd="0" presId="urn:microsoft.com/office/officeart/2005/8/layout/pList2"/>
    <dgm:cxn modelId="{F672BA2C-9CEE-401E-BDEB-CBE33D1FDB6F}" type="presParOf" srcId="{83F01193-FA1A-48D4-B093-0675FEAB8336}" destId="{5DF97C71-C32C-49C0-A618-9B85CE4829D3}" srcOrd="4" destOrd="0" presId="urn:microsoft.com/office/officeart/2005/8/layout/pList2"/>
    <dgm:cxn modelId="{FA80CB1D-E5B1-44C3-98FC-B40AD4495B68}" type="presParOf" srcId="{5DF97C71-C32C-49C0-A618-9B85CE4829D3}" destId="{B7BA30B6-E5F1-4CFB-85FE-0D9A92B3157F}" srcOrd="0" destOrd="0" presId="urn:microsoft.com/office/officeart/2005/8/layout/pList2"/>
    <dgm:cxn modelId="{0C3D523A-8E1E-4226-AB96-426CA13BC887}" type="presParOf" srcId="{5DF97C71-C32C-49C0-A618-9B85CE4829D3}" destId="{2F0C8233-3FB3-4352-9EAF-367081167094}" srcOrd="1" destOrd="0" presId="urn:microsoft.com/office/officeart/2005/8/layout/pList2"/>
    <dgm:cxn modelId="{C7A09F9C-E913-4195-89C3-336820D52A10}" type="presParOf" srcId="{5DF97C71-C32C-49C0-A618-9B85CE4829D3}" destId="{0561B07E-64BE-4D0F-87F0-222A3CE6FA2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2E0AD-1A22-4516-863B-DE8974DB3118}">
      <dsp:nvSpPr>
        <dsp:cNvPr id="0" name=""/>
        <dsp:cNvSpPr/>
      </dsp:nvSpPr>
      <dsp:spPr>
        <a:xfrm>
          <a:off x="393736" y="0"/>
          <a:ext cx="21569382" cy="2929536"/>
        </a:xfrm>
        <a:prstGeom prst="roundRect">
          <a:avLst>
            <a:gd name="adj" fmla="val 10000"/>
          </a:avLst>
        </a:prstGeom>
        <a:solidFill>
          <a:srgbClr val="03616D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09F8E-1B46-41C7-AE15-D0060781C591}">
      <dsp:nvSpPr>
        <dsp:cNvPr id="0" name=""/>
        <dsp:cNvSpPr/>
      </dsp:nvSpPr>
      <dsp:spPr>
        <a:xfrm>
          <a:off x="810139" y="502922"/>
          <a:ext cx="6453169" cy="21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29660-C846-4FC1-9B10-D8BBC5FF8C06}">
      <dsp:nvSpPr>
        <dsp:cNvPr id="0" name=""/>
        <dsp:cNvSpPr/>
      </dsp:nvSpPr>
      <dsp:spPr>
        <a:xfrm rot="10800000">
          <a:off x="804331" y="2926077"/>
          <a:ext cx="6464784" cy="1371599"/>
        </a:xfrm>
        <a:prstGeom prst="round2SameRect">
          <a:avLst>
            <a:gd name="adj1" fmla="val 10500"/>
            <a:gd name="adj2" fmla="val 0"/>
          </a:avLst>
        </a:prstGeom>
        <a:solidFill>
          <a:srgbClr val="BFD9A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9184" numCol="1" spcCol="1270" anchor="t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i="0" u="none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Healthy condition (S3)</a:t>
          </a:r>
        </a:p>
      </dsp:txBody>
      <dsp:txXfrm rot="10800000">
        <a:off x="846512" y="2926077"/>
        <a:ext cx="6380422" cy="1329418"/>
      </dsp:txXfrm>
    </dsp:sp>
    <dsp:sp modelId="{A91BD596-378F-4028-A690-0EB70C55E72A}">
      <dsp:nvSpPr>
        <dsp:cNvPr id="0" name=""/>
        <dsp:cNvSpPr/>
      </dsp:nvSpPr>
      <dsp:spPr>
        <a:xfrm>
          <a:off x="7773496" y="502922"/>
          <a:ext cx="6453169" cy="21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ED4A7-C996-4A8B-B521-4B1B9C744064}">
      <dsp:nvSpPr>
        <dsp:cNvPr id="0" name=""/>
        <dsp:cNvSpPr/>
      </dsp:nvSpPr>
      <dsp:spPr>
        <a:xfrm rot="10800000">
          <a:off x="7713288" y="2926077"/>
          <a:ext cx="6453169" cy="1371599"/>
        </a:xfrm>
        <a:prstGeom prst="round2SameRect">
          <a:avLst>
            <a:gd name="adj1" fmla="val 10500"/>
            <a:gd name="adj2" fmla="val 0"/>
          </a:avLst>
        </a:prstGeom>
        <a:solidFill>
          <a:srgbClr val="BFD9A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t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Chipped condition (S3)</a:t>
          </a:r>
          <a:endParaRPr lang="en-US" sz="4600" kern="1200" dirty="0">
            <a:solidFill>
              <a:schemeClr val="tx1"/>
            </a:solidFill>
          </a:endParaRPr>
        </a:p>
      </dsp:txBody>
      <dsp:txXfrm rot="10800000">
        <a:off x="7755469" y="2926077"/>
        <a:ext cx="6368807" cy="1329418"/>
      </dsp:txXfrm>
    </dsp:sp>
    <dsp:sp modelId="{0561B07E-64BE-4D0F-87F0-222A3CE6FA21}">
      <dsp:nvSpPr>
        <dsp:cNvPr id="0" name=""/>
        <dsp:cNvSpPr/>
      </dsp:nvSpPr>
      <dsp:spPr>
        <a:xfrm>
          <a:off x="14831843" y="502922"/>
          <a:ext cx="6453169" cy="21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A30B6-E5F1-4CFB-85FE-0D9A92B3157F}">
      <dsp:nvSpPr>
        <dsp:cNvPr id="0" name=""/>
        <dsp:cNvSpPr/>
      </dsp:nvSpPr>
      <dsp:spPr>
        <a:xfrm rot="10800000">
          <a:off x="14831843" y="2926077"/>
          <a:ext cx="6453169" cy="1371599"/>
        </a:xfrm>
        <a:prstGeom prst="round2SameRect">
          <a:avLst>
            <a:gd name="adj1" fmla="val 10500"/>
            <a:gd name="adj2" fmla="val 0"/>
          </a:avLst>
        </a:prstGeom>
        <a:solidFill>
          <a:srgbClr val="BFD9A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t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i="0" u="none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Missing condition (S3)</a:t>
          </a:r>
          <a:endParaRPr lang="en-US" sz="4600" b="0" i="0" u="sng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4874024" y="2926077"/>
        <a:ext cx="6368807" cy="1329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30/4/2026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F12CAD5-FFA8-83DE-F38A-AE1F705A6D0C}"/>
              </a:ext>
            </a:extLst>
          </p:cNvPr>
          <p:cNvSpPr/>
          <p:nvPr/>
        </p:nvSpPr>
        <p:spPr>
          <a:xfrm rot="5400000">
            <a:off x="21822843" y="6608452"/>
            <a:ext cx="9229535" cy="12503317"/>
          </a:xfrm>
          <a:prstGeom prst="rect">
            <a:avLst/>
          </a:prstGeom>
          <a:solidFill>
            <a:srgbClr val="BFD9A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550C1E3-85A7-5796-2516-3FE072FAB4F4}"/>
              </a:ext>
            </a:extLst>
          </p:cNvPr>
          <p:cNvSpPr/>
          <p:nvPr/>
        </p:nvSpPr>
        <p:spPr>
          <a:xfrm>
            <a:off x="33235868" y="23585156"/>
            <a:ext cx="8973800" cy="3912998"/>
          </a:xfrm>
          <a:prstGeom prst="roundRect">
            <a:avLst>
              <a:gd name="adj" fmla="val 3987"/>
            </a:avLst>
          </a:prstGeom>
          <a:solidFill>
            <a:srgbClr val="0361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DA92A54-B252-A03F-0E79-D32A8ED28793}"/>
              </a:ext>
            </a:extLst>
          </p:cNvPr>
          <p:cNvSpPr/>
          <p:nvPr/>
        </p:nvSpPr>
        <p:spPr>
          <a:xfrm>
            <a:off x="38714358" y="12311222"/>
            <a:ext cx="3885444" cy="2958486"/>
          </a:xfrm>
          <a:prstGeom prst="rect">
            <a:avLst/>
          </a:prstGeom>
          <a:solidFill>
            <a:srgbClr val="BFD9A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6464EE1-1B63-3D55-A050-2EBB97E82C26}"/>
              </a:ext>
            </a:extLst>
          </p:cNvPr>
          <p:cNvSpPr/>
          <p:nvPr/>
        </p:nvSpPr>
        <p:spPr>
          <a:xfrm rot="5400000">
            <a:off x="29147775" y="15393205"/>
            <a:ext cx="4106048" cy="8847266"/>
          </a:xfrm>
          <a:prstGeom prst="rect">
            <a:avLst/>
          </a:prstGeom>
          <a:solidFill>
            <a:srgbClr val="BFD9A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7610912-9BCE-4067-FA95-9843ACCF286F}"/>
              </a:ext>
            </a:extLst>
          </p:cNvPr>
          <p:cNvSpPr/>
          <p:nvPr/>
        </p:nvSpPr>
        <p:spPr>
          <a:xfrm>
            <a:off x="922367" y="23708241"/>
            <a:ext cx="9753133" cy="3863232"/>
          </a:xfrm>
          <a:prstGeom prst="roundRect">
            <a:avLst>
              <a:gd name="adj" fmla="val 3987"/>
            </a:avLst>
          </a:prstGeom>
          <a:solidFill>
            <a:srgbClr val="0361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FD1698-3152-1FD3-DBDA-A020EA9B3E22}"/>
              </a:ext>
            </a:extLst>
          </p:cNvPr>
          <p:cNvSpPr/>
          <p:nvPr/>
        </p:nvSpPr>
        <p:spPr>
          <a:xfrm>
            <a:off x="889903" y="17378526"/>
            <a:ext cx="9785596" cy="4677497"/>
          </a:xfrm>
          <a:prstGeom prst="roundRect">
            <a:avLst>
              <a:gd name="adj" fmla="val 3987"/>
            </a:avLst>
          </a:prstGeom>
          <a:solidFill>
            <a:srgbClr val="0361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02FF74-BD6D-9251-C4A9-A407FCD02D78}"/>
              </a:ext>
            </a:extLst>
          </p:cNvPr>
          <p:cNvSpPr/>
          <p:nvPr/>
        </p:nvSpPr>
        <p:spPr>
          <a:xfrm>
            <a:off x="922839" y="7514358"/>
            <a:ext cx="9907965" cy="8253428"/>
          </a:xfrm>
          <a:prstGeom prst="roundRect">
            <a:avLst>
              <a:gd name="adj" fmla="val 1631"/>
            </a:avLst>
          </a:prstGeom>
          <a:solidFill>
            <a:srgbClr val="0361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AI-Driven Automated Gearbox Failure </a:t>
            </a:r>
            <a:endParaRPr lang="en-US" sz="90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Diagnostic Rig</a:t>
            </a:r>
            <a:endParaRPr lang="en-US" sz="9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329682" y="3105379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Abdullah Alotaibi (ME)​, Abdullah Alammari (ME)​, Fahad Almutairi​ (CS), Mana Al Abas (CS), Khalid Al Saif (COE), Mohammed Aman​ (EE)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Bilal Qureshi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M049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2" y="7497771"/>
            <a:ext cx="9815566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This project builds a vibration-based diagnostic rig with AI to detect existing faults and prevent repeat failures.</a:t>
            </a:r>
          </a:p>
          <a:p>
            <a:pPr algn="just"/>
            <a:endParaRPr lang="en-US" sz="4600" dirty="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15459"/>
            <a:ext cx="9875520" cy="120061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itchFamily="2" charset="0"/>
                <a:ea typeface="+mn-lt"/>
                <a:cs typeface="+mn-lt"/>
              </a:rPr>
              <a:t>Problem statement</a:t>
            </a:r>
            <a:endParaRPr lang="en-US" b="1">
              <a:latin typeface="Nunito" pitchFamily="2" charset="0"/>
              <a:ea typeface="+mn-lt"/>
              <a:cs typeface="+mn-lt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145" y="6134257"/>
            <a:ext cx="30848951" cy="1181821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7786" y="22289059"/>
            <a:ext cx="21432747" cy="1077218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&amp;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5867" y="22226917"/>
            <a:ext cx="8857294" cy="113935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grpSp>
        <p:nvGrpSpPr>
          <p:cNvPr id="3" name="Export Card 3">
            <a:extLst>
              <a:ext uri="{FF2B5EF4-FFF2-40B4-BE49-F238E27FC236}">
                <a16:creationId xmlns:a16="http://schemas.microsoft.com/office/drawing/2014/main" id="{42F932F6-DCC2-6DB0-AFA5-78F4490B3C1A}"/>
              </a:ext>
            </a:extLst>
          </p:cNvPr>
          <p:cNvGrpSpPr/>
          <p:nvPr/>
        </p:nvGrpSpPr>
        <p:grpSpPr>
          <a:xfrm>
            <a:off x="35995872" y="615196"/>
            <a:ext cx="6130224" cy="4910896"/>
            <a:chOff x="17025524" y="2229030"/>
            <a:chExt cx="6130224" cy="4910896"/>
          </a:xfrm>
        </p:grpSpPr>
        <p:sp>
          <p:nvSpPr>
            <p:cNvPr id="16" name="Card Border 3">
              <a:extLst>
                <a:ext uri="{FF2B5EF4-FFF2-40B4-BE49-F238E27FC236}">
                  <a16:creationId xmlns:a16="http://schemas.microsoft.com/office/drawing/2014/main" id="{52A6B3C5-9A12-BAC9-389A-7D952B8E8D69}"/>
                </a:ext>
              </a:extLst>
            </p:cNvPr>
            <p:cNvSpPr>
              <a:spLocks noRot="1" noChangeAspect="1"/>
            </p:cNvSpPr>
            <p:nvPr/>
          </p:nvSpPr>
          <p:spPr>
            <a:xfrm>
              <a:off x="17025524" y="2229030"/>
              <a:ext cx="6130224" cy="49108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Box 87">
              <a:extLst>
                <a:ext uri="{FF2B5EF4-FFF2-40B4-BE49-F238E27FC236}">
                  <a16:creationId xmlns:a16="http://schemas.microsoft.com/office/drawing/2014/main" id="{2B7F4990-278B-0C96-8B57-BDD10E7D239E}"/>
                </a:ext>
              </a:extLst>
            </p:cNvPr>
            <p:cNvSpPr txBox="1">
              <a:spLocks noMove="1" noResize="1" noTextEdit="1"/>
            </p:cNvSpPr>
            <p:nvPr/>
          </p:nvSpPr>
          <p:spPr>
            <a:xfrm>
              <a:off x="19627794" y="3656125"/>
              <a:ext cx="899605" cy="178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86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773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6159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546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9325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23190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7054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30919" algn="l" defTabSz="3507730" rtl="0" eaLnBrk="1" latinLnBrk="0" hangingPunct="1">
                <a:defRPr sz="6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0" b="1">
                  <a:solidFill>
                    <a:srgbClr val="02616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499D55-4ECC-4745-939C-ED1DEAEFCC60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8444" y="2569404"/>
              <a:ext cx="1828799" cy="201167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D335EF-44BC-4FA2-9181-BCB8BA79B605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3379" y="4810396"/>
              <a:ext cx="1828799" cy="200949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DCF4F6-6CAE-422B-9C0F-E73E1EC27D7A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4028" y="2549070"/>
              <a:ext cx="1828800" cy="200949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510C18-7C41-4B2F-8717-68CDBA9B3EC9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2884" y="4788967"/>
              <a:ext cx="1828799" cy="2009490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E45088-F63C-9A09-8CBA-5D61590E486A}"/>
              </a:ext>
            </a:extLst>
          </p:cNvPr>
          <p:cNvSpPr/>
          <p:nvPr/>
        </p:nvSpPr>
        <p:spPr>
          <a:xfrm>
            <a:off x="18332902" y="18457967"/>
            <a:ext cx="2916936" cy="2534489"/>
          </a:xfrm>
          <a:prstGeom prst="roundRect">
            <a:avLst/>
          </a:prstGeom>
          <a:solidFill>
            <a:srgbClr val="0361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 &amp; VFD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1571F4-0330-791E-B22D-A90DF26DDA2A}"/>
              </a:ext>
            </a:extLst>
          </p:cNvPr>
          <p:cNvSpPr/>
          <p:nvPr/>
        </p:nvSpPr>
        <p:spPr>
          <a:xfrm>
            <a:off x="14583343" y="17263541"/>
            <a:ext cx="2912302" cy="2534489"/>
          </a:xfrm>
          <a:prstGeom prst="roundRect">
            <a:avLst>
              <a:gd name="adj" fmla="val 18936"/>
            </a:avLst>
          </a:prstGeom>
          <a:solidFill>
            <a:srgbClr val="0361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 kW rated Gearbox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0ED10AC-9195-5D04-CF2D-1FB1876E6A75}"/>
              </a:ext>
            </a:extLst>
          </p:cNvPr>
          <p:cNvSpPr/>
          <p:nvPr/>
        </p:nvSpPr>
        <p:spPr>
          <a:xfrm>
            <a:off x="11165422" y="16029833"/>
            <a:ext cx="2882244" cy="2534489"/>
          </a:xfrm>
          <a:prstGeom prst="roundRect">
            <a:avLst/>
          </a:prstGeom>
          <a:solidFill>
            <a:srgbClr val="0361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Brake Controlled via KTC-812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980F54D5-0EFC-7BA3-0DB2-FF9614C0D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721" y="7525543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/>
                <a:ea typeface="Open Sans"/>
                <a:cs typeface="Calibri"/>
              </a:rPr>
              <a:t>Mechanical Assembly 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604DB6-81CF-FBFD-5731-92392B604D8F}"/>
              </a:ext>
            </a:extLst>
          </p:cNvPr>
          <p:cNvSpPr txBox="1"/>
          <p:nvPr/>
        </p:nvSpPr>
        <p:spPr>
          <a:xfrm>
            <a:off x="35172021" y="7524243"/>
            <a:ext cx="606762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 Diagram</a:t>
            </a:r>
          </a:p>
          <a:p>
            <a:pPr algn="ctr"/>
            <a:endParaRPr lang="en-US" dirty="0"/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0F8AAA12-C0C1-40A1-0B47-2701A14E2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66" y="15986968"/>
            <a:ext cx="978408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itchFamily="2" charset="0"/>
                <a:ea typeface="+mn-lt"/>
                <a:cs typeface="+mn-lt"/>
              </a:rPr>
              <a:t>Constraints </a:t>
            </a:r>
            <a:endParaRPr lang="en-US" b="1" dirty="0">
              <a:latin typeface="Nunito" pitchFamily="2" charset="0"/>
              <a:ea typeface="+mn-lt"/>
              <a:cs typeface="+mn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753B33-2ACB-D290-BC60-253474B349B2}"/>
              </a:ext>
            </a:extLst>
          </p:cNvPr>
          <p:cNvSpPr txBox="1"/>
          <p:nvPr/>
        </p:nvSpPr>
        <p:spPr>
          <a:xfrm>
            <a:off x="979810" y="17378526"/>
            <a:ext cx="9785596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C1: The rig should only be able to work on single stage spur gearboxes</a:t>
            </a:r>
          </a:p>
          <a:p>
            <a:r>
              <a:rPr lang="en-US" sz="4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C2: speed shall be controlled by a PID controller</a:t>
            </a:r>
          </a:p>
          <a:p>
            <a:r>
              <a:rPr lang="en-US" sz="4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C3: The UI allows to input test parameters and displays visualizations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1802BF2A-5F7A-0869-CB9D-99F7EB430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03" y="22349700"/>
            <a:ext cx="9785597" cy="113935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Specifications</a:t>
            </a:r>
            <a:endParaRPr lang="en-US" sz="6000" b="1">
              <a:latin typeface="Nunito" panose="00000500000000000000" pitchFamily="2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2423893-B8AB-CF0D-98FE-032B66D18F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536"/>
          <a:stretch>
            <a:fillRect/>
          </a:stretch>
        </p:blipFill>
        <p:spPr>
          <a:xfrm>
            <a:off x="11143987" y="8103090"/>
            <a:ext cx="8826663" cy="7182852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DC3CC9FC-64EE-BEBA-492B-529B5F1E75B9}"/>
              </a:ext>
            </a:extLst>
          </p:cNvPr>
          <p:cNvSpPr txBox="1"/>
          <p:nvPr/>
        </p:nvSpPr>
        <p:spPr>
          <a:xfrm>
            <a:off x="931890" y="23614081"/>
            <a:ext cx="9801205" cy="36317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S1: </a:t>
            </a:r>
            <a:r>
              <a:rPr lang="en-US" sz="4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Gearbox handle power of 2.2 kW </a:t>
            </a:r>
          </a:p>
          <a:p>
            <a:r>
              <a:rPr lang="en-US" sz="4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S2: Accelerometer noise level &lt; 50 mV</a:t>
            </a:r>
          </a:p>
          <a:p>
            <a:r>
              <a:rPr lang="en-US" sz="4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S3: </a:t>
            </a:r>
            <a:r>
              <a:rPr lang="en-US" sz="4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Classification accuracy ≥ 75%</a:t>
            </a:r>
          </a:p>
          <a:p>
            <a:r>
              <a:rPr lang="en-US" sz="4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S4: Sampling ≥10 </a:t>
            </a:r>
            <a:r>
              <a:rPr lang="en-US" sz="46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kS</a:t>
            </a:r>
            <a:r>
              <a:rPr lang="en-US" sz="4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/s per channel</a:t>
            </a:r>
          </a:p>
          <a:p>
            <a:r>
              <a:rPr lang="en-US" sz="4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S5: Response time should be ≤ 2s.</a:t>
            </a:r>
            <a:endParaRPr lang="en-US" sz="4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7AD469-6F77-8577-F62C-EA4D42B6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389" y="1082212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395F4A-4D85-D152-02E4-206A520A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789" y="1097452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907C4639-4563-7CF5-5E5C-E799F9A91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22950" y="17975148"/>
            <a:ext cx="4628533" cy="3688314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0CB7D3E-E31C-3278-AE30-FAA2D2C957B1}"/>
              </a:ext>
            </a:extLst>
          </p:cNvPr>
          <p:cNvSpPr/>
          <p:nvPr/>
        </p:nvSpPr>
        <p:spPr>
          <a:xfrm>
            <a:off x="32762551" y="9043653"/>
            <a:ext cx="2137731" cy="1758034"/>
          </a:xfrm>
          <a:prstGeom prst="roundRect">
            <a:avLst/>
          </a:prstGeom>
          <a:solidFill>
            <a:srgbClr val="03616D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Vibration sensor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AC2025B-0625-3C4C-61D6-85FF240072CF}"/>
              </a:ext>
            </a:extLst>
          </p:cNvPr>
          <p:cNvSpPr/>
          <p:nvPr/>
        </p:nvSpPr>
        <p:spPr>
          <a:xfrm>
            <a:off x="35134274" y="8472669"/>
            <a:ext cx="2227907" cy="1758035"/>
          </a:xfrm>
          <a:prstGeom prst="roundRect">
            <a:avLst/>
          </a:prstGeom>
          <a:solidFill>
            <a:srgbClr val="03616D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Vibration sensor 2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0E630BB-B060-21A4-185E-0047817C8CC5}"/>
              </a:ext>
            </a:extLst>
          </p:cNvPr>
          <p:cNvSpPr/>
          <p:nvPr/>
        </p:nvSpPr>
        <p:spPr>
          <a:xfrm>
            <a:off x="37587059" y="8539050"/>
            <a:ext cx="2369028" cy="1751933"/>
          </a:xfrm>
          <a:prstGeom prst="roundRect">
            <a:avLst/>
          </a:prstGeom>
          <a:solidFill>
            <a:srgbClr val="03616D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VFD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90AE221-4F5E-AB47-8A5A-1B2E0196728C}"/>
              </a:ext>
            </a:extLst>
          </p:cNvPr>
          <p:cNvSpPr/>
          <p:nvPr/>
        </p:nvSpPr>
        <p:spPr>
          <a:xfrm>
            <a:off x="40264918" y="8857289"/>
            <a:ext cx="2248793" cy="1661739"/>
          </a:xfrm>
          <a:prstGeom prst="roundRect">
            <a:avLst/>
          </a:prstGeom>
          <a:solidFill>
            <a:srgbClr val="03616D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Brake controller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6D1EB7D-1657-03D4-C0C9-92145EB080F1}"/>
              </a:ext>
            </a:extLst>
          </p:cNvPr>
          <p:cNvSpPr/>
          <p:nvPr/>
        </p:nvSpPr>
        <p:spPr>
          <a:xfrm>
            <a:off x="36315396" y="12150221"/>
            <a:ext cx="2248793" cy="1661739"/>
          </a:xfrm>
          <a:prstGeom prst="roundRect">
            <a:avLst/>
          </a:prstGeom>
          <a:solidFill>
            <a:srgbClr val="03616D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 32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7D0B460-2F63-B9A3-6F43-502296CCB345}"/>
              </a:ext>
            </a:extLst>
          </p:cNvPr>
          <p:cNvSpPr/>
          <p:nvPr/>
        </p:nvSpPr>
        <p:spPr>
          <a:xfrm>
            <a:off x="35904033" y="16887644"/>
            <a:ext cx="3366051" cy="1676678"/>
          </a:xfrm>
          <a:prstGeom prst="roundRect">
            <a:avLst/>
          </a:prstGeom>
          <a:solidFill>
            <a:srgbClr val="03616D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&amp; ML  </a:t>
            </a:r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 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710BE5-4FE6-9ABF-22BD-E7E15C1FA78C}"/>
              </a:ext>
            </a:extLst>
          </p:cNvPr>
          <p:cNvCxnSpPr/>
          <p:nvPr/>
        </p:nvCxnSpPr>
        <p:spPr>
          <a:xfrm>
            <a:off x="35010994" y="10627910"/>
            <a:ext cx="1633722" cy="150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04E47B1-4F7E-1472-2F12-89A1017F14AE}"/>
              </a:ext>
            </a:extLst>
          </p:cNvPr>
          <p:cNvCxnSpPr>
            <a:cxnSpLocks/>
          </p:cNvCxnSpPr>
          <p:nvPr/>
        </p:nvCxnSpPr>
        <p:spPr>
          <a:xfrm>
            <a:off x="36410504" y="10362848"/>
            <a:ext cx="682211" cy="1845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A0EC4D6-576A-A2F5-95A1-362F6723A185}"/>
              </a:ext>
            </a:extLst>
          </p:cNvPr>
          <p:cNvCxnSpPr>
            <a:cxnSpLocks/>
          </p:cNvCxnSpPr>
          <p:nvPr/>
        </p:nvCxnSpPr>
        <p:spPr>
          <a:xfrm>
            <a:off x="37029076" y="13921576"/>
            <a:ext cx="13472" cy="2897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AC5314E-34C6-1334-4542-8D328863283C}"/>
              </a:ext>
            </a:extLst>
          </p:cNvPr>
          <p:cNvCxnSpPr>
            <a:cxnSpLocks/>
          </p:cNvCxnSpPr>
          <p:nvPr/>
        </p:nvCxnSpPr>
        <p:spPr>
          <a:xfrm flipV="1">
            <a:off x="37705622" y="10221517"/>
            <a:ext cx="954656" cy="1967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3976B00-1EC5-9BB5-3E97-967284AC40FA}"/>
              </a:ext>
            </a:extLst>
          </p:cNvPr>
          <p:cNvCxnSpPr>
            <a:cxnSpLocks/>
          </p:cNvCxnSpPr>
          <p:nvPr/>
        </p:nvCxnSpPr>
        <p:spPr>
          <a:xfrm flipH="1" flipV="1">
            <a:off x="37953181" y="13803039"/>
            <a:ext cx="37687" cy="30160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9B79208-08E9-208A-E13D-0D1950C72EF9}"/>
              </a:ext>
            </a:extLst>
          </p:cNvPr>
          <p:cNvCxnSpPr>
            <a:cxnSpLocks/>
          </p:cNvCxnSpPr>
          <p:nvPr/>
        </p:nvCxnSpPr>
        <p:spPr>
          <a:xfrm flipV="1">
            <a:off x="38451177" y="10458706"/>
            <a:ext cx="2285756" cy="1820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15E7F018-BEB6-26AE-1B05-D0BA4BBE6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3468" r="10326"/>
          <a:stretch>
            <a:fillRect/>
          </a:stretch>
        </p:blipFill>
        <p:spPr>
          <a:xfrm>
            <a:off x="27013617" y="17972681"/>
            <a:ext cx="3447800" cy="3688314"/>
          </a:xfrm>
          <a:prstGeom prst="rect">
            <a:avLst/>
          </a:prstGeom>
        </p:spPr>
      </p:pic>
      <p:pic>
        <p:nvPicPr>
          <p:cNvPr id="49" name="Graphic 48" descr="Arrow Right with solid fill">
            <a:extLst>
              <a:ext uri="{FF2B5EF4-FFF2-40B4-BE49-F238E27FC236}">
                <a16:creationId xmlns:a16="http://schemas.microsoft.com/office/drawing/2014/main" id="{3C768AF5-0AB9-3CB2-3DA6-5F1A98D793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954965">
            <a:off x="31166947" y="13166677"/>
            <a:ext cx="8128556" cy="1828800"/>
          </a:xfrm>
          <a:prstGeom prst="rect">
            <a:avLst/>
          </a:prstGeom>
        </p:spPr>
      </p:pic>
      <p:pic>
        <p:nvPicPr>
          <p:cNvPr id="54" name="Graphic 53" descr="Arrow Right with solid fill">
            <a:extLst>
              <a:ext uri="{FF2B5EF4-FFF2-40B4-BE49-F238E27FC236}">
                <a16:creationId xmlns:a16="http://schemas.microsoft.com/office/drawing/2014/main" id="{1E39E57B-9796-D1F6-8F77-A8C72C07F9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30048154" y="13497311"/>
            <a:ext cx="7328580" cy="1622164"/>
          </a:xfrm>
          <a:prstGeom prst="rect">
            <a:avLst/>
          </a:prstGeom>
        </p:spPr>
      </p:pic>
      <p:pic>
        <p:nvPicPr>
          <p:cNvPr id="56" name="Graphic 55" descr="Arrow Right with solid fill">
            <a:extLst>
              <a:ext uri="{FF2B5EF4-FFF2-40B4-BE49-F238E27FC236}">
                <a16:creationId xmlns:a16="http://schemas.microsoft.com/office/drawing/2014/main" id="{36134636-1E6F-A255-70DC-7EB4F8116F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440000">
            <a:off x="13523535" y="10970999"/>
            <a:ext cx="1840540" cy="1978378"/>
          </a:xfrm>
          <a:prstGeom prst="rect">
            <a:avLst/>
          </a:prstGeom>
        </p:spPr>
      </p:pic>
      <p:pic>
        <p:nvPicPr>
          <p:cNvPr id="58" name="Graphic 57" descr="Arrow Right with solid fill">
            <a:extLst>
              <a:ext uri="{FF2B5EF4-FFF2-40B4-BE49-F238E27FC236}">
                <a16:creationId xmlns:a16="http://schemas.microsoft.com/office/drawing/2014/main" id="{53D07929-CD09-7FD0-41BC-6420D1475C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493064">
            <a:off x="37975376" y="15489713"/>
            <a:ext cx="1688230" cy="1226760"/>
          </a:xfrm>
          <a:prstGeom prst="rect">
            <a:avLst/>
          </a:prstGeom>
        </p:spPr>
      </p:pic>
      <p:graphicFrame>
        <p:nvGraphicFramePr>
          <p:cNvPr id="65" name="Diagram 64">
            <a:extLst>
              <a:ext uri="{FF2B5EF4-FFF2-40B4-BE49-F238E27FC236}">
                <a16:creationId xmlns:a16="http://schemas.microsoft.com/office/drawing/2014/main" id="{7889232A-5C91-05F4-FFE6-58BF0A158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734711"/>
              </p:ext>
            </p:extLst>
          </p:nvPr>
        </p:nvGraphicFramePr>
        <p:xfrm>
          <a:off x="10807393" y="23574578"/>
          <a:ext cx="22002614" cy="651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8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AEAED79-4CE9-C2E1-07FC-443A65055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3864" r="6236"/>
          <a:stretch>
            <a:fillRect/>
          </a:stretch>
        </p:blipFill>
        <p:spPr bwMode="auto">
          <a:xfrm>
            <a:off x="38847318" y="12447177"/>
            <a:ext cx="3666393" cy="26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F9E84A8-0196-34AB-23E0-CC40892D0BF6}"/>
              </a:ext>
            </a:extLst>
          </p:cNvPr>
          <p:cNvSpPr txBox="1"/>
          <p:nvPr/>
        </p:nvSpPr>
        <p:spPr>
          <a:xfrm>
            <a:off x="33245391" y="23616924"/>
            <a:ext cx="89642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The project successfully managed to: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4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Provide diagnosis </a:t>
            </a:r>
            <a:r>
              <a:rPr lang="en-US" sz="4400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accuracy </a:t>
            </a:r>
            <a:r>
              <a:rPr lang="en-US" sz="4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≥ 75%</a:t>
            </a:r>
            <a:endParaRPr lang="en-US" sz="4400" dirty="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For future work, improving system to accommodate for diverse gear types.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67267D-C252-AB1B-D182-887D7D176419}"/>
              </a:ext>
            </a:extLst>
          </p:cNvPr>
          <p:cNvSpPr txBox="1"/>
          <p:nvPr/>
        </p:nvSpPr>
        <p:spPr>
          <a:xfrm>
            <a:off x="14346952" y="14003501"/>
            <a:ext cx="31160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2.22 kW from VFD (C2, S1)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D7311EE-9CBB-B90B-6EDE-0BEB6BE15C57}"/>
              </a:ext>
            </a:extLst>
          </p:cNvPr>
          <p:cNvSpPr/>
          <p:nvPr/>
        </p:nvSpPr>
        <p:spPr>
          <a:xfrm>
            <a:off x="11107889" y="12763457"/>
            <a:ext cx="3274599" cy="2551127"/>
          </a:xfrm>
          <a:prstGeom prst="rect">
            <a:avLst/>
          </a:prstGeom>
          <a:solidFill>
            <a:srgbClr val="BFD9A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A close up of a machine&#10;&#10;AI-generated content may be incorrect.">
            <a:extLst>
              <a:ext uri="{FF2B5EF4-FFF2-40B4-BE49-F238E27FC236}">
                <a16:creationId xmlns:a16="http://schemas.microsoft.com/office/drawing/2014/main" id="{21B00701-B4B8-3987-A25C-E176A91BEB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11623041" y="12578112"/>
            <a:ext cx="2231139" cy="2945982"/>
          </a:xfrm>
          <a:prstGeom prst="rect">
            <a:avLst/>
          </a:prstGeom>
        </p:spPr>
      </p:pic>
      <p:pic>
        <p:nvPicPr>
          <p:cNvPr id="57" name="Graphic 56" descr="Arrow Right with solid fill">
            <a:extLst>
              <a:ext uri="{FF2B5EF4-FFF2-40B4-BE49-F238E27FC236}">
                <a16:creationId xmlns:a16="http://schemas.microsoft.com/office/drawing/2014/main" id="{27B4AF09-2653-915F-0AA5-36473D93D9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076141">
            <a:off x="15338596" y="9214510"/>
            <a:ext cx="1329541" cy="182805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15FD16D-5575-3BFA-EE36-A06FBDB22A34}"/>
              </a:ext>
            </a:extLst>
          </p:cNvPr>
          <p:cNvSpPr txBox="1"/>
          <p:nvPr/>
        </p:nvSpPr>
        <p:spPr>
          <a:xfrm>
            <a:off x="15876734" y="8245343"/>
            <a:ext cx="31160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Single stage spur gearbox (C1)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63B3A56-24F2-8B30-65B3-C6D74676651D}"/>
              </a:ext>
            </a:extLst>
          </p:cNvPr>
          <p:cNvSpPr txBox="1"/>
          <p:nvPr/>
        </p:nvSpPr>
        <p:spPr>
          <a:xfrm>
            <a:off x="23379068" y="19451543"/>
            <a:ext cx="339809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Accelerometer noise (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S2)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066253-CE9C-A56F-0E94-F377E90E739A}"/>
              </a:ext>
            </a:extLst>
          </p:cNvPr>
          <p:cNvSpPr txBox="1"/>
          <p:nvPr/>
        </p:nvSpPr>
        <p:spPr>
          <a:xfrm>
            <a:off x="35209066" y="19555769"/>
            <a:ext cx="4111567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sampling per second (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S4)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FF7BAA-F526-B2B6-8B9E-7E7653A240BD}"/>
              </a:ext>
            </a:extLst>
          </p:cNvPr>
          <p:cNvSpPr txBox="1"/>
          <p:nvPr/>
        </p:nvSpPr>
        <p:spPr>
          <a:xfrm>
            <a:off x="38714358" y="15274824"/>
            <a:ext cx="4111567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Response time (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S5)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A317F8-DF52-84D2-3195-AA84C9220D58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8561" r="2710" b="3163"/>
          <a:stretch>
            <a:fillRect/>
          </a:stretch>
        </p:blipFill>
        <p:spPr>
          <a:xfrm>
            <a:off x="20348236" y="8410152"/>
            <a:ext cx="12188192" cy="889804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489881E-1980-A18D-659D-0F9FC9E3BFBD}"/>
              </a:ext>
            </a:extLst>
          </p:cNvPr>
          <p:cNvSpPr txBox="1"/>
          <p:nvPr/>
        </p:nvSpPr>
        <p:spPr>
          <a:xfrm>
            <a:off x="29955196" y="7639265"/>
            <a:ext cx="381449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UI (C3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B952E182-94B4-F042-18AF-B194EB32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8071" y="7514360"/>
            <a:ext cx="7371900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/>
                <a:ea typeface="Open Sans"/>
                <a:cs typeface="Calibri"/>
              </a:rPr>
              <a:t>User Interface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0D5DB144-2AA3-549A-4AA6-1241AD69270F}"/>
              </a:ext>
            </a:extLst>
          </p:cNvPr>
          <p:cNvSpPr/>
          <p:nvPr/>
        </p:nvSpPr>
        <p:spPr>
          <a:xfrm rot="12975393">
            <a:off x="17287529" y="17213790"/>
            <a:ext cx="1828800" cy="91440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5191A5FB-3ACB-0742-FD5B-67621C240C2B}"/>
              </a:ext>
            </a:extLst>
          </p:cNvPr>
          <p:cNvSpPr/>
          <p:nvPr/>
        </p:nvSpPr>
        <p:spPr>
          <a:xfrm rot="12975393">
            <a:off x="13561314" y="16108223"/>
            <a:ext cx="1828800" cy="91440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FF2D3F9-109A-A614-699E-01A515ABB29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112" y="9679914"/>
            <a:ext cx="9955159" cy="60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67A26D-1464-4D09-BE5A-DAEB064A7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046F4-8904-4B5F-A7F2-9A35D024AC74}">
  <ds:schemaRefs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c35ec016-431e-4ebd-893d-e1628a78c1a0"/>
    <ds:schemaRef ds:uri="3e2265a6-241d-447e-84c0-d22c65546bb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8A9EB8C-3144-4E07-9BB9-2F17D9C2C2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269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ABDULLAH SAAD ALOTAIBI</cp:lastModifiedBy>
  <cp:revision>4</cp:revision>
  <dcterms:created xsi:type="dcterms:W3CDTF">2025-04-20T10:29:18Z</dcterms:created>
  <dcterms:modified xsi:type="dcterms:W3CDTF">2026-04-30T13:40:04Z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