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C97DB-71B1-4775-A4C1-5CD1DC837662}" v="83" dt="2026-04-23T20:57:01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5" d="100"/>
          <a:sy n="25" d="100"/>
        </p:scale>
        <p:origin x="52" y="-1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Design of an Integrated Smart Passive Modular House for Hot Climates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312164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Majed Affan, Jamal Jaradat , Mazen Alanazi,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Alhammad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Ahmed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Almulhim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Ahmed ALAKKAWI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Amin Al-Fakih, Dr. Mohamed Ahmed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M047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7" y="7660112"/>
            <a:ext cx="12333463" cy="59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800" b="1" dirty="0"/>
              <a:t>Problem Statement:</a:t>
            </a:r>
          </a:p>
          <a:p>
            <a:pPr algn="just"/>
            <a:r>
              <a:rPr lang="en-US" sz="4800" dirty="0"/>
              <a:t>Extreme heat drives AC to 60–70% of energy use in Saudi Arabia, while date palm waste remains underutilized. Current buildings rely on high-carbon materials and fail to provide efficient cooling, comfort, and ventilation due to poor control and inefficient systems.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6"/>
            <a:ext cx="12333463" cy="156123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3638363"/>
            <a:ext cx="12333463" cy="156123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numCol="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Integrated System Solution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3750" y="6199185"/>
            <a:ext cx="10504376" cy="154949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 &amp; Specifications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3750" y="19516587"/>
            <a:ext cx="10416194" cy="148938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9708" y="7477926"/>
            <a:ext cx="9875519" cy="8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lvl="1"/>
            <a:endParaRPr lang="en-US" sz="4800" dirty="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30" y="15303966"/>
            <a:ext cx="12187369" cy="1228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 dirty="0"/>
              <a:t>This project introduces an integrated passive–smart system designed to reduce heat gain, improve indoor quality, and lower embodied carbon through optimized design, low-carbon materials, and intelligent control.</a:t>
            </a:r>
          </a:p>
          <a:p>
            <a:pPr algn="just"/>
            <a:endParaRPr lang="en-US" sz="4800" dirty="0"/>
          </a:p>
          <a:p>
            <a:pPr>
              <a:spcAft>
                <a:spcPts val="600"/>
              </a:spcAft>
            </a:pPr>
            <a:r>
              <a:rPr lang="en-US" sz="4800" b="1" dirty="0"/>
              <a:t>The system integrates:</a:t>
            </a: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b="1" dirty="0"/>
              <a:t>Optimized building design</a:t>
            </a:r>
            <a:r>
              <a:rPr lang="en-US" sz="4800" dirty="0"/>
              <a:t> (orientation + controlled daylighting) </a:t>
            </a: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b="1" dirty="0"/>
              <a:t>Multi-layer modular panel</a:t>
            </a:r>
            <a:r>
              <a:rPr lang="en-US" sz="4800" dirty="0"/>
              <a:t> (insulation + reflective air gap + lightweight composite) </a:t>
            </a: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b="1" dirty="0"/>
              <a:t>Energy Recovery Ventilation (ERV)</a:t>
            </a:r>
            <a:r>
              <a:rPr lang="en-US" sz="4800" dirty="0"/>
              <a:t> for improved IAQ </a:t>
            </a:r>
          </a:p>
          <a:p>
            <a:pPr marL="685800" indent="-6858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b="1" dirty="0"/>
              <a:t>Smart control system</a:t>
            </a:r>
            <a:r>
              <a:rPr lang="en-US" sz="4800" dirty="0"/>
              <a:t> for adaptive operation of cooling, lighting, and shading </a:t>
            </a:r>
          </a:p>
          <a:p>
            <a:pPr>
              <a:buNone/>
            </a:pPr>
            <a:endParaRPr lang="en-US" sz="4800" dirty="0"/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358" y="21148541"/>
            <a:ext cx="17896284" cy="718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50" dirty="0"/>
              <a:t>The project developed an </a:t>
            </a:r>
            <a:r>
              <a:rPr lang="en-US" sz="3450" b="1" dirty="0"/>
              <a:t>integrated smart modular system</a:t>
            </a:r>
            <a:r>
              <a:rPr lang="en-US" sz="3450" dirty="0"/>
              <a:t> combining passive design, advanced materials, and intelligent controls.</a:t>
            </a:r>
            <a:endParaRPr lang="en-US" sz="3450" b="1" dirty="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50" b="1" dirty="0"/>
              <a:t>41% energy reduction</a:t>
            </a:r>
            <a:r>
              <a:rPr lang="en-US" sz="3450" dirty="0"/>
              <a:t> achieved through integrated envelope, ERV, and smart controls.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50" b="1" dirty="0"/>
              <a:t>44% lower embodied carbon</a:t>
            </a:r>
            <a:r>
              <a:rPr lang="en-US" sz="3450" dirty="0"/>
              <a:t> using slag and date palm fiber.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50" b="1" dirty="0"/>
              <a:t>High thermal performance (R = 2.66 m²·K/W)</a:t>
            </a:r>
            <a:r>
              <a:rPr lang="en-US" sz="3450" dirty="0"/>
              <a:t> with adequate strength (~12 MPa).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50" b="1" dirty="0"/>
              <a:t>Validated prototype</a:t>
            </a:r>
            <a:r>
              <a:rPr lang="en-US" sz="3450" dirty="0"/>
              <a:t> demonstrates a practical, scalable solution for hot climates.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50" dirty="0"/>
              <a:t>Overall, the system provides a </a:t>
            </a:r>
            <a:r>
              <a:rPr lang="en-US" sz="3450" b="1" dirty="0"/>
              <a:t>practical, sustainable solution for hot climates</a:t>
            </a:r>
            <a:r>
              <a:rPr lang="en-US" sz="3450" dirty="0"/>
              <a:t>, aligning with energy efficiency and environmental goals.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grpSp>
        <p:nvGrpSpPr>
          <p:cNvPr id="22" name="Export Card 4">
            <a:extLst>
              <a:ext uri="{FF2B5EF4-FFF2-40B4-BE49-F238E27FC236}">
                <a16:creationId xmlns:a16="http://schemas.microsoft.com/office/drawing/2014/main" id="{71D24D4E-2604-6DA5-11D7-FB75FBF4F597}"/>
              </a:ext>
            </a:extLst>
          </p:cNvPr>
          <p:cNvGrpSpPr/>
          <p:nvPr/>
        </p:nvGrpSpPr>
        <p:grpSpPr>
          <a:xfrm>
            <a:off x="35995872" y="470778"/>
            <a:ext cx="6126772" cy="4910788"/>
            <a:chOff x="9095092" y="2240116"/>
            <a:chExt cx="6126772" cy="4910788"/>
          </a:xfrm>
        </p:grpSpPr>
        <p:sp>
          <p:nvSpPr>
            <p:cNvPr id="23" name="Card Border 4">
              <a:extLst>
                <a:ext uri="{FF2B5EF4-FFF2-40B4-BE49-F238E27FC236}">
                  <a16:creationId xmlns:a16="http://schemas.microsoft.com/office/drawing/2014/main" id="{C927AF59-AA30-3A52-8F52-DF6FC5B06120}"/>
                </a:ext>
              </a:extLst>
            </p:cNvPr>
            <p:cNvSpPr>
              <a:spLocks noRot="1" noChangeAspect="1"/>
            </p:cNvSpPr>
            <p:nvPr/>
          </p:nvSpPr>
          <p:spPr>
            <a:xfrm>
              <a:off x="9095092" y="2240116"/>
              <a:ext cx="6126772" cy="49107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TextBox 85">
              <a:extLst>
                <a:ext uri="{FF2B5EF4-FFF2-40B4-BE49-F238E27FC236}">
                  <a16:creationId xmlns:a16="http://schemas.microsoft.com/office/drawing/2014/main" id="{8C2ED4DA-6FA0-2506-C342-BA06254ACE2A}"/>
                </a:ext>
              </a:extLst>
            </p:cNvPr>
            <p:cNvSpPr txBox="1">
              <a:spLocks noMove="1" noResize="1" noTextEdit="1"/>
            </p:cNvSpPr>
            <p:nvPr/>
          </p:nvSpPr>
          <p:spPr>
            <a:xfrm>
              <a:off x="11693911" y="3656125"/>
              <a:ext cx="899605" cy="17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0" b="1">
                  <a:solidFill>
                    <a:srgbClr val="0261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75EE95-3505-4544-A15B-16B2A15ADBF4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496" y="4821374"/>
              <a:ext cx="1828799" cy="200949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0A4A765-B91A-45CC-B434-D99EBB721483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012" y="2585269"/>
              <a:ext cx="1821898" cy="200190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98A847-8B92-4371-9444-92A0F5817D50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0145" y="2560156"/>
              <a:ext cx="1828799" cy="200927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BFA5D9D-2245-4CC1-BBBA-5FFE393DC236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9001" y="4800053"/>
              <a:ext cx="1828800" cy="2009273"/>
            </a:xfrm>
            <a:prstGeom prst="rect">
              <a:avLst/>
            </a:prstGeom>
          </p:spPr>
        </p:pic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5E1E3A8-3F8D-AD93-9D55-2E4FDE074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04418"/>
              </p:ext>
            </p:extLst>
          </p:nvPr>
        </p:nvGraphicFramePr>
        <p:xfrm>
          <a:off x="13539082" y="7927936"/>
          <a:ext cx="10328012" cy="11331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37572">
                  <a:extLst>
                    <a:ext uri="{9D8B030D-6E8A-4147-A177-3AD203B41FA5}">
                      <a16:colId xmlns:a16="http://schemas.microsoft.com/office/drawing/2014/main" val="468694490"/>
                    </a:ext>
                  </a:extLst>
                </a:gridCol>
                <a:gridCol w="4490440">
                  <a:extLst>
                    <a:ext uri="{9D8B030D-6E8A-4147-A177-3AD203B41FA5}">
                      <a16:colId xmlns:a16="http://schemas.microsoft.com/office/drawing/2014/main" val="2402320105"/>
                    </a:ext>
                  </a:extLst>
                </a:gridCol>
              </a:tblGrid>
              <a:tr h="61574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Constraints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Specifications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0418908"/>
                  </a:ext>
                </a:extLst>
              </a:tr>
              <a:tr h="11890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 compliance: designed according to SBC 301 requirements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performance: R = 2.0–4.0 m²·K/W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0868489"/>
                  </a:ext>
                </a:extLst>
              </a:tr>
              <a:tr h="11890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representation: typical Saudi single-family house (200–300 m²)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efficiency: ≥ 25% reduction in heat gain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9722192"/>
                  </a:ext>
                </a:extLst>
              </a:tr>
              <a:tr h="11890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Prototype scale: single-zone module ≤ 12 m²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Ventilation: 0.35–0.5 ACH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4480579"/>
                  </a:ext>
                </a:extLst>
              </a:tr>
              <a:tr h="11890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Constructability: simple, repeatable geometries for fabrication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Daylighting: DF = 2–4%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2424243"/>
                  </a:ext>
                </a:extLst>
              </a:tr>
              <a:tr h="11890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practicality: applicable at building scale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HVAC–ERV integrated control: settling time ≤ 30 min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6630093"/>
                  </a:ext>
                </a:extLst>
              </a:tr>
              <a:tr h="17835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feasibility: use off-the-shelf HVAC/ERV and control components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system sizing: ≤ 15% of peak load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5926828"/>
                  </a:ext>
                </a:extLst>
              </a:tr>
              <a:tr h="18047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safety: system operates safely at standard residential power (230V ±10%)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sustainability: ≥ 30% reduction in embodied carbon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06849889"/>
                  </a:ext>
                </a:extLst>
              </a:tr>
            </a:tbl>
          </a:graphicData>
        </a:graphic>
      </p:graphicFrame>
      <p:sp>
        <p:nvSpPr>
          <p:cNvPr id="49" name="Rectangle 10">
            <a:extLst>
              <a:ext uri="{FF2B5EF4-FFF2-40B4-BE49-F238E27FC236}">
                <a16:creationId xmlns:a16="http://schemas.microsoft.com/office/drawing/2014/main" id="{7820632A-B575-9637-1FDC-8C45CA4F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9500" y="6187436"/>
            <a:ext cx="17893143" cy="156123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Performance Evaluation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9608EA68-2238-302B-943A-91F78F7BF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9499" y="19516587"/>
            <a:ext cx="17893143" cy="148938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DB687-74CC-FC38-29FF-5C0C0EDCE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4991" y="21107641"/>
            <a:ext cx="10328012" cy="66993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495808-251E-6D4A-3BD3-DDAD7C1EE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9500" y="13762994"/>
            <a:ext cx="8619649" cy="56110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DA22D4-0A7B-4F92-0027-6F2AB10B2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99916" y="7889696"/>
            <a:ext cx="9022726" cy="57019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3CEDFEA-329C-957F-89D8-FE0FCC612D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99916" y="13762994"/>
            <a:ext cx="9022726" cy="561102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179F576-B3AB-9217-9F4E-BFA693B86C7F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4226357" y="7889696"/>
            <a:ext cx="8622792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4315D22C-EFCD-49F6-B7A5-A5796A5AD8E8}"/>
</file>

<file path=customXml/itemProps2.xml><?xml version="1.0" encoding="utf-8"?>
<ds:datastoreItem xmlns:ds="http://schemas.openxmlformats.org/officeDocument/2006/customXml" ds:itemID="{D2D44753-87C8-4C89-817B-D8CA1E67DAD6}"/>
</file>

<file path=customXml/itemProps3.xml><?xml version="1.0" encoding="utf-8"?>
<ds:datastoreItem xmlns:ds="http://schemas.openxmlformats.org/officeDocument/2006/customXml" ds:itemID="{DE4B7EC4-7E68-481F-9856-03A2D64E534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421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Nunito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MAJED KHALID AFFAN</cp:lastModifiedBy>
  <cp:revision>10</cp:revision>
  <dcterms:created xsi:type="dcterms:W3CDTF">2025-04-20T10:29:18Z</dcterms:created>
  <dcterms:modified xsi:type="dcterms:W3CDTF">2026-05-03T02:28:52Z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