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 autoAdjust="0"/>
    <p:restoredTop sz="94818"/>
  </p:normalViewPr>
  <p:slideViewPr>
    <p:cSldViewPr snapToGrid="0">
      <p:cViewPr>
        <p:scale>
          <a:sx n="25" d="100"/>
          <a:sy n="25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967941" y="0"/>
            <a:ext cx="30554707" cy="547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Robotic PIG for Pipeline Inspection with AI-Based </a:t>
            </a:r>
            <a:r>
              <a:rPr lang="en-GB" sz="9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Defect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2464368"/>
            <a:ext cx="26037108" cy="16981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Khalid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Aljabir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Osama Alghamdi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Almutairi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Kamal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Alkatheri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Fawaz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Altheeb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Abdullateef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Alwayel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Dr. Uthman Baroudi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</a:t>
            </a:r>
            <a:r>
              <a:rPr lang="en-GB" sz="11500" b="1" dirty="0">
                <a:solidFill>
                  <a:srgbClr val="02616D"/>
                </a:solidFill>
              </a:rPr>
              <a:t>43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dirty="0"/>
              <a:t>Pipeline operators need reliable internal inspection without shutting down the line, so we designed a compact robotic pig that moves with the flowing oil and maps internal defects.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/>
              <a:t>Background &amp; Problem</a:t>
            </a:r>
            <a:endParaRPr lang="en-GB" sz="60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 dirty="0"/>
              <a:t>System Overview</a:t>
            </a:r>
            <a:endParaRPr lang="en-GB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 dirty="0"/>
              <a:t>Design Basis</a:t>
            </a:r>
            <a:endParaRPr lang="en-GB" sz="6000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3322111"/>
            <a:ext cx="1418590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 dirty="0"/>
              <a:t>Constraints &amp; Specifications</a:t>
            </a:r>
            <a:endParaRPr lang="en-GB" sz="6000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dirty="0"/>
              <a:t>We based the design on downstream oil service with expected temperature and pressure ranges, and we assumed realistic flow-driven pigging speeds to protect sensors and maintain stable measurements.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dirty="0"/>
              <a:t>Our system integrates a mechanical body for stable movement, a sensing and processing unit for data capture, and petroleum-based operating limits that ensure the tool runs safely in real pipeline conditions.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D6AA0-B283-2C1F-11C8-7EC9ABA4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997" y="436673"/>
            <a:ext cx="6089650" cy="519716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8BE2D373-7702-1E1B-D3DB-B82A0F78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4315" y="13314645"/>
            <a:ext cx="15953739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 dirty="0"/>
              <a:t>Results and Validation</a:t>
            </a:r>
            <a:endParaRPr lang="en-GB" sz="60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01BC7C6-6DEB-1401-68BE-3487162A7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9127" y="1334277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fontAlgn="base"/>
            <a:r>
              <a:rPr lang="en-US" sz="6000" b="1" dirty="0"/>
              <a:t>Conclusions</a:t>
            </a:r>
            <a:r>
              <a:rPr lang="en-US" sz="6000" dirty="0"/>
              <a:t>​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64DCA88-7A23-B6B4-1C44-357C878C1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912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Prototype Design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pic>
        <p:nvPicPr>
          <p:cNvPr id="23" name="Picture 22" descr="A close-up of a mechanical device&#10;&#10;AI-generated content may be incorrect.">
            <a:extLst>
              <a:ext uri="{FF2B5EF4-FFF2-40B4-BE49-F238E27FC236}">
                <a16:creationId xmlns:a16="http://schemas.microsoft.com/office/drawing/2014/main" id="{85481A99-A54A-D414-F9DE-2E7BA9EA3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127" y="7901503"/>
            <a:ext cx="9875520" cy="47986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8D86C1B-CF4D-B540-F9BC-CB15CC6825B2}"/>
              </a:ext>
            </a:extLst>
          </p:cNvPr>
          <p:cNvSpPr txBox="1"/>
          <p:nvPr/>
        </p:nvSpPr>
        <p:spPr>
          <a:xfrm>
            <a:off x="32239127" y="15137606"/>
            <a:ext cx="98755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/>
              <a:t>The developed robotic pig successfully demonstrates a compact, stable, and scalable solution for internal pipeline inspection. By combining adaptive mechanical design with distributed sensing, the system achieves reliable navigation and full circumferential coverage within strict operational constraints.</a:t>
            </a:r>
            <a:endParaRPr lang="en-SA" sz="4600" dirty="0"/>
          </a:p>
        </p:txBody>
      </p:sp>
      <p:pic>
        <p:nvPicPr>
          <p:cNvPr id="30" name="Picture 29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6AA542C4-DC11-9877-4B87-DD2CEC1BF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5" y="14898380"/>
            <a:ext cx="14185902" cy="10887700"/>
          </a:xfrm>
          <a:prstGeom prst="rect">
            <a:avLst/>
          </a:prstGeom>
        </p:spPr>
      </p:pic>
      <p:pic>
        <p:nvPicPr>
          <p:cNvPr id="34" name="Picture 3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5F3001-30F6-C205-09CD-0457F57EA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314" y="15137607"/>
            <a:ext cx="15953738" cy="106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E8D71869-9524-4730-A7A0-A6420E8F31F7}"/>
</file>

<file path=customXml/itemProps2.xml><?xml version="1.0" encoding="utf-8"?>
<ds:datastoreItem xmlns:ds="http://schemas.openxmlformats.org/officeDocument/2006/customXml" ds:itemID="{C59E2C62-F53B-412F-9183-5EDB1F94226D}"/>
</file>

<file path=customXml/itemProps3.xml><?xml version="1.0" encoding="utf-8"?>
<ds:datastoreItem xmlns:ds="http://schemas.openxmlformats.org/officeDocument/2006/customXml" ds:itemID="{12C5B012-3A0D-44EE-93AC-6EE8EDDD5C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187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Nunito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FAWAZ TURKI ALTHEEB</cp:lastModifiedBy>
  <cp:revision>13</cp:revision>
  <dcterms:created xsi:type="dcterms:W3CDTF">2025-04-20T10:29:18Z</dcterms:created>
  <dcterms:modified xsi:type="dcterms:W3CDTF">2026-04-23T20:31:10Z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