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16D"/>
    <a:srgbClr val="E7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14" d="100"/>
          <a:sy n="14" d="100"/>
        </p:scale>
        <p:origin x="1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A8F1A37A-63EA-9E13-8584-BCEE6CAE13EA}"/>
              </a:ext>
            </a:extLst>
          </p:cNvPr>
          <p:cNvSpPr/>
          <p:nvPr/>
        </p:nvSpPr>
        <p:spPr>
          <a:xfrm>
            <a:off x="903563" y="17779645"/>
            <a:ext cx="9897287" cy="2900213"/>
          </a:xfrm>
          <a:prstGeom prst="rect">
            <a:avLst/>
          </a:prstGeom>
          <a:solidFill>
            <a:srgbClr val="E7EAED"/>
          </a:solidFill>
          <a:ln w="28575">
            <a:solidFill>
              <a:srgbClr val="026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8285A4-7611-F5B3-B154-923370221718}"/>
              </a:ext>
            </a:extLst>
          </p:cNvPr>
          <p:cNvSpPr/>
          <p:nvPr/>
        </p:nvSpPr>
        <p:spPr>
          <a:xfrm>
            <a:off x="903563" y="7594807"/>
            <a:ext cx="9919059" cy="8698860"/>
          </a:xfrm>
          <a:prstGeom prst="rect">
            <a:avLst/>
          </a:prstGeom>
          <a:solidFill>
            <a:srgbClr val="E7EA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5072238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Sustainable Multi-Layer Produced Water Filter Using Date Seed Carbon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6041933" y="3621817"/>
            <a:ext cx="28342853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Hussein Aljaroudi, Reda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Aldshaishi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Alebarhim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Ahmed Al-Omran, Ahmed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Alalwan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Ahmed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Alqassab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Murtada Al-Jawad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M042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Overview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202641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/>
            <a:r>
              <a:rPr lang="en-US" sz="6000" b="1" dirty="0">
                <a:latin typeface="Nunito" pitchFamily="2" charset="0"/>
              </a:rPr>
              <a:t>Testing / Validation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6" y="6211077"/>
            <a:ext cx="10182853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Technical Requirement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3F194-C400-0CD8-1940-03DB144E0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0875" y="0"/>
            <a:ext cx="6093116" cy="53978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F160FD-4D1D-62D5-4409-F135379ACB48}"/>
              </a:ext>
            </a:extLst>
          </p:cNvPr>
          <p:cNvSpPr txBox="1"/>
          <p:nvPr/>
        </p:nvSpPr>
        <p:spPr>
          <a:xfrm>
            <a:off x="925337" y="7594808"/>
            <a:ext cx="9875518" cy="8586966"/>
          </a:xfrm>
          <a:prstGeom prst="rect">
            <a:avLst/>
          </a:prstGeom>
          <a:noFill/>
          <a:ln w="28575">
            <a:solidFill>
              <a:srgbClr val="02616D"/>
            </a:solidFill>
          </a:ln>
        </p:spPr>
        <p:txBody>
          <a:bodyPr wrap="square" rtlCol="0">
            <a:spAutoFit/>
          </a:bodyPr>
          <a:lstStyle/>
          <a:p>
            <a:pPr algn="justLow"/>
            <a:r>
              <a:rPr lang="en-US" sz="4600" dirty="0"/>
              <a:t>Oil and gas companies spend heavily on produced water treatment to meet reuse, discharge, and reinjection requirements. Our project offers a sustainable solution through a compact multi-stage treatment system, with the main innovation being </a:t>
            </a:r>
            <a:r>
              <a:rPr lang="en-US" sz="4600" b="1" dirty="0"/>
              <a:t>activated carbon derived from date seeds</a:t>
            </a:r>
            <a:r>
              <a:rPr lang="en-US" sz="4600" dirty="0"/>
              <a:t>—turning local agricultural waste into an eco-friendly filtration medium for produced water treatment.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E1259AD-C105-49E9-6D05-1401FC4D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646050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Target Costumer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A9C3C48B-7DB9-FEF0-0BE9-C2FDD30D9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792" y="17755981"/>
            <a:ext cx="9919059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Primary:</a:t>
            </a:r>
            <a:r>
              <a:rPr kumimoji="0" lang="en-US" altLang="en-US" sz="4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Oil &amp; gas companies.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Secondary:</a:t>
            </a:r>
            <a:r>
              <a:rPr kumimoji="0" lang="en-US" altLang="en-US" sz="4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Industrial</a:t>
            </a:r>
            <a:r>
              <a:rPr kumimoji="0" lang="en-US" altLang="en-US" sz="4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water-treatment operators, environmental regulators, and lab/testing teams.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A924CD7A-5F63-61DA-4436-774E4F6A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6" y="18291482"/>
            <a:ext cx="10271083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 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43AD8166-5ED1-15F0-D542-EE7056F12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18279576"/>
            <a:ext cx="202641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/>
            <a:r>
              <a:rPr lang="en-US" sz="6000" b="1" dirty="0">
                <a:latin typeface="Nunito" pitchFamily="2" charset="0"/>
              </a:rPr>
              <a:t>Concept Design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4C687EF-30A1-3FAF-FD7D-627DEBCF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591" y="25017075"/>
            <a:ext cx="2819400" cy="2819400"/>
          </a:xfrm>
          <a:prstGeom prst="rect">
            <a:avLst/>
          </a:prstGeom>
        </p:spPr>
      </p:pic>
      <p:sp>
        <p:nvSpPr>
          <p:cNvPr id="36" name="Rectangle 5">
            <a:extLst>
              <a:ext uri="{FF2B5EF4-FFF2-40B4-BE49-F238E27FC236}">
                <a16:creationId xmlns:a16="http://schemas.microsoft.com/office/drawing/2014/main" id="{28190412-EE70-45B0-9FD2-BD1089A53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4780" y="24360445"/>
            <a:ext cx="30748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5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Scan Me</a:t>
            </a:r>
            <a:endParaRPr kumimoji="0" lang="en-US" altLang="en-US" sz="5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7F0321-661B-9C48-4D47-A1FF3B827101}"/>
              </a:ext>
            </a:extLst>
          </p:cNvPr>
          <p:cNvSpPr txBox="1"/>
          <p:nvPr/>
        </p:nvSpPr>
        <p:spPr>
          <a:xfrm>
            <a:off x="31855593" y="19420124"/>
            <a:ext cx="105066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/>
              <a:t>The date seed-based multi-layer biofilter achieved </a:t>
            </a:r>
            <a:r>
              <a:rPr lang="en-US" sz="4800" b="1" dirty="0"/>
              <a:t>over 90% oil removal</a:t>
            </a:r>
            <a:r>
              <a:rPr lang="en-US" sz="4800" dirty="0"/>
              <a:t> at a low prototype cost of about </a:t>
            </a:r>
            <a:r>
              <a:rPr lang="en-US" sz="4800" b="1" dirty="0"/>
              <a:t>3,100 SAR</a:t>
            </a:r>
            <a:r>
              <a:rPr lang="en-US" sz="4800" dirty="0"/>
              <a:t>, demonstrating strong potential as a sustainable produced water treatment solution with room for further scale-up and improvement. </a:t>
            </a:r>
            <a:endParaRPr lang="en-US" sz="46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1A84F57-478C-43DA-0B9F-AB4874B2F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1" b="17915"/>
          <a:stretch>
            <a:fillRect/>
          </a:stretch>
        </p:blipFill>
        <p:spPr>
          <a:xfrm>
            <a:off x="881792" y="20846694"/>
            <a:ext cx="9919059" cy="69559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804DD34-C616-7CE3-9166-F3A0A580E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4" r="19969" b="33593"/>
          <a:stretch>
            <a:fillRect/>
          </a:stretch>
        </p:blipFill>
        <p:spPr>
          <a:xfrm>
            <a:off x="11313935" y="19775506"/>
            <a:ext cx="20264121" cy="7879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AE77B3-FA36-4C68-93D3-A7EE6D866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7390" y="8337438"/>
            <a:ext cx="5646699" cy="3851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6669C1-FC2C-484B-8C3E-2EE32F5535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7390" y="12189224"/>
            <a:ext cx="5624183" cy="3635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9A95D7-011C-4E26-8145-2F35E1FDCD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24089" y="8343558"/>
            <a:ext cx="5301145" cy="38456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277D37-945F-476C-8627-048EE84FA82F}"/>
              </a:ext>
            </a:extLst>
          </p:cNvPr>
          <p:cNvSpPr txBox="1"/>
          <p:nvPr/>
        </p:nvSpPr>
        <p:spPr>
          <a:xfrm>
            <a:off x="22535129" y="7780756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Bio-filter media / COD Reduction </a:t>
            </a:r>
          </a:p>
        </p:txBody>
      </p:sp>
      <p:pic>
        <p:nvPicPr>
          <p:cNvPr id="28" name="table">
            <a:extLst>
              <a:ext uri="{FF2B5EF4-FFF2-40B4-BE49-F238E27FC236}">
                <a16:creationId xmlns:a16="http://schemas.microsoft.com/office/drawing/2014/main" id="{CE522C00-3C8A-43B0-918D-8818AE55CB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9366" y="7490207"/>
            <a:ext cx="10182853" cy="10598202"/>
          </a:xfrm>
          <a:prstGeom prst="rect">
            <a:avLst/>
          </a:prstGeom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3DE848F8-5CAE-40D7-A3DB-9D498A672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48688" y="14984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6DF8C7-5C56-494C-B33C-F3DA5760ED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96268" y="9131812"/>
            <a:ext cx="4393523" cy="6005001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3D6619E-02F7-4320-AE1F-80C4C0C6D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69821"/>
              </p:ext>
            </p:extLst>
          </p:nvPr>
        </p:nvGraphicFramePr>
        <p:xfrm>
          <a:off x="12540071" y="16621260"/>
          <a:ext cx="7874000" cy="1540284"/>
        </p:xfrm>
        <a:graphic>
          <a:graphicData uri="http://schemas.openxmlformats.org/drawingml/2006/table">
            <a:tbl>
              <a:tblPr/>
              <a:tblGrid>
                <a:gridCol w="4311104">
                  <a:extLst>
                    <a:ext uri="{9D8B030D-6E8A-4147-A177-3AD203B41FA5}">
                      <a16:colId xmlns:a16="http://schemas.microsoft.com/office/drawing/2014/main" val="3560566356"/>
                    </a:ext>
                  </a:extLst>
                </a:gridCol>
                <a:gridCol w="3562896">
                  <a:extLst>
                    <a:ext uri="{9D8B030D-6E8A-4147-A177-3AD203B41FA5}">
                      <a16:colId xmlns:a16="http://schemas.microsoft.com/office/drawing/2014/main" val="180564382"/>
                    </a:ext>
                  </a:extLst>
                </a:gridCol>
              </a:tblGrid>
              <a:tr h="513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 dirty="0">
                          <a:effectLst/>
                          <a:latin typeface="Times New Roman" panose="02020603050405020304" pitchFamily="18" charset="0"/>
                        </a:rPr>
                        <a:t>Parameter</a:t>
                      </a:r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>
                          <a:effectLst/>
                          <a:latin typeface="Times New Roman" panose="02020603050405020304" pitchFamily="18" charset="0"/>
                        </a:rPr>
                        <a:t>Value</a:t>
                      </a:r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777061"/>
                  </a:ext>
                </a:extLst>
              </a:tr>
              <a:tr h="513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TOC (mg/L)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3.30 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467890"/>
                  </a:ext>
                </a:extLst>
              </a:tr>
              <a:tr h="513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TC (mg/L)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14.79 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54285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B487AC1-138E-4BBE-811E-0BE8BB2E8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97598"/>
              </p:ext>
            </p:extLst>
          </p:nvPr>
        </p:nvGraphicFramePr>
        <p:xfrm>
          <a:off x="26855705" y="9481220"/>
          <a:ext cx="4197942" cy="5513493"/>
        </p:xfrm>
        <a:graphic>
          <a:graphicData uri="http://schemas.openxmlformats.org/drawingml/2006/table">
            <a:tbl>
              <a:tblPr/>
              <a:tblGrid>
                <a:gridCol w="799945">
                  <a:extLst>
                    <a:ext uri="{9D8B030D-6E8A-4147-A177-3AD203B41FA5}">
                      <a16:colId xmlns:a16="http://schemas.microsoft.com/office/drawing/2014/main" val="950953212"/>
                    </a:ext>
                  </a:extLst>
                </a:gridCol>
                <a:gridCol w="644204">
                  <a:extLst>
                    <a:ext uri="{9D8B030D-6E8A-4147-A177-3AD203B41FA5}">
                      <a16:colId xmlns:a16="http://schemas.microsoft.com/office/drawing/2014/main" val="2677710811"/>
                    </a:ext>
                  </a:extLst>
                </a:gridCol>
                <a:gridCol w="1507861">
                  <a:extLst>
                    <a:ext uri="{9D8B030D-6E8A-4147-A177-3AD203B41FA5}">
                      <a16:colId xmlns:a16="http://schemas.microsoft.com/office/drawing/2014/main" val="3197049841"/>
                    </a:ext>
                  </a:extLst>
                </a:gridCol>
                <a:gridCol w="1245932">
                  <a:extLst>
                    <a:ext uri="{9D8B030D-6E8A-4147-A177-3AD203B41FA5}">
                      <a16:colId xmlns:a16="http://schemas.microsoft.com/office/drawing/2014/main" val="2329860699"/>
                    </a:ext>
                  </a:extLst>
                </a:gridCol>
              </a:tblGrid>
              <a:tr h="137047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 dirty="0">
                          <a:effectLst/>
                          <a:latin typeface="Times New Roman" panose="02020603050405020304" pitchFamily="18" charset="0"/>
                        </a:rPr>
                        <a:t>Layer</a:t>
                      </a:r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 dirty="0">
                          <a:effectLst/>
                          <a:latin typeface="Times New Roman" panose="02020603050405020304" pitchFamily="18" charset="0"/>
                        </a:rPr>
                        <a:t>Volume (L)</a:t>
                      </a:r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>
                          <a:effectLst/>
                          <a:latin typeface="Times New Roman" panose="02020603050405020304" pitchFamily="18" charset="0"/>
                        </a:rPr>
                        <a:t>Function</a:t>
                      </a:r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 dirty="0">
                          <a:effectLst/>
                          <a:latin typeface="Times New Roman" panose="02020603050405020304" pitchFamily="18" charset="0"/>
                        </a:rPr>
                        <a:t>Chemical Engineering Principle</a:t>
                      </a:r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572089"/>
                  </a:ext>
                </a:extLst>
              </a:tr>
              <a:tr h="137047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Activated Carbon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18–20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Adsorption + biodegradation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Mass transfer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088448"/>
                  </a:ext>
                </a:extLst>
              </a:tr>
              <a:tr h="137047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Nano-silica/clay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4–6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Filtration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Porous media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758932"/>
                  </a:ext>
                </a:extLst>
              </a:tr>
              <a:tr h="59738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Gravel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4–6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Support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Hydrodynamics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133618"/>
                  </a:ext>
                </a:extLst>
              </a:tr>
              <a:tr h="59738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Total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~30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</a:rPr>
                        <a:t>Reactor volume </a:t>
                      </a:r>
                      <a:endParaRPr lang="en-US" sz="20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</a:rPr>
                        <a:t>Residence time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14794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552A9558-77C7-4A45-BA83-6DBE1A808A28}"/>
              </a:ext>
            </a:extLst>
          </p:cNvPr>
          <p:cNvSpPr txBox="1"/>
          <p:nvPr/>
        </p:nvSpPr>
        <p:spPr>
          <a:xfrm>
            <a:off x="13182600" y="7747207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Activated Carbon Characterization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C25DA69-8230-416B-8EB6-7C812CA985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79208" y="15080975"/>
            <a:ext cx="8374440" cy="30805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CD7F489-6656-45C1-9B4C-9FB5541C2C2C}"/>
              </a:ext>
            </a:extLst>
          </p:cNvPr>
          <p:cNvSpPr txBox="1"/>
          <p:nvPr/>
        </p:nvSpPr>
        <p:spPr>
          <a:xfrm>
            <a:off x="12540071" y="15818492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  Oil Reduction Indicator </a:t>
            </a: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id="{E0117C6B-C301-4D8C-AF00-4CE2BD6D64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01088" y="15136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7837B93-51CA-4A25-951F-5C2C8DD2D8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32588" y="12311511"/>
            <a:ext cx="5363680" cy="32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0D796290-F53E-48E6-AB41-674F243C3F7A}"/>
</file>

<file path=customXml/itemProps2.xml><?xml version="1.0" encoding="utf-8"?>
<ds:datastoreItem xmlns:ds="http://schemas.openxmlformats.org/officeDocument/2006/customXml" ds:itemID="{34274B9D-D1A1-4BE1-8555-C2C995F1BA5C}"/>
</file>

<file path=customXml/itemProps3.xml><?xml version="1.0" encoding="utf-8"?>
<ds:datastoreItem xmlns:ds="http://schemas.openxmlformats.org/officeDocument/2006/customXml" ds:itemID="{1EE54167-65C4-4C49-B17E-AA85056DD1D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228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Nunito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AHMED MAKKI ALQASSAB</cp:lastModifiedBy>
  <cp:revision>15</cp:revision>
  <dcterms:created xsi:type="dcterms:W3CDTF">2025-04-20T10:29:18Z</dcterms:created>
  <dcterms:modified xsi:type="dcterms:W3CDTF">2026-04-23T17:24:48Z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