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0"/>
  </p:notesMasterIdLst>
  <p:sldIdLst>
    <p:sldId id="260" r:id="rId5"/>
    <p:sldId id="259" r:id="rId6"/>
    <p:sldId id="258" r:id="rId7"/>
    <p:sldId id="256" r:id="rId8"/>
    <p:sldId id="257" r:id="rId9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A72E"/>
    <a:srgbClr val="C65911"/>
    <a:srgbClr val="38761D"/>
    <a:srgbClr val="E4F3E4"/>
    <a:srgbClr val="1F4E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22830B-5A6D-4B98-9B8D-AA5517C26153}" v="55" dt="2026-05-08T19:52:30.094"/>
    <p1510:client id="{FED87914-8287-D3B7-9551-9FD9031D59DC}" v="189" dt="2026-05-09T01:35:09.3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>
    <p:restoredLeft sz="16991" autoAdjust="0"/>
    <p:restoredTop sz="94718"/>
  </p:normalViewPr>
  <p:slideViewPr>
    <p:cSldViewPr snapToGrid="0">
      <p:cViewPr varScale="1">
        <p:scale>
          <a:sx n="18" d="100"/>
          <a:sy n="18" d="100"/>
        </p:scale>
        <p:origin x="9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1ABEC-3B5B-41DA-B98A-EE6C5F8A37B7}" type="datetimeFigureOut">
              <a:rPr lang="en-US" smtClean="0"/>
              <a:t>5/9/2026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A4613-7F82-40F6-B0B8-919DFE30D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9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8A4613-7F82-40F6-B0B8-919DFE30D6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9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9/5/2026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84861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9/5/2026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2273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9/5/2026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8412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9/5/2026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79473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>
                    <a:tint val="82000"/>
                  </a:schemeClr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82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82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9/5/2026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0383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9/5/2026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0794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9/5/2026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4970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9/5/2026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16186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9/5/2026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62747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9/5/2026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2438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9/5/2026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7190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15CABD-16CE-4F1A-8158-AEA5E90F7EA3}" type="datetimeFigureOut">
              <a:rPr lang="en-SG" smtClean="0"/>
              <a:t>9/5/2026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6524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0800D9-7773-12F1-8BFC-85B0A338A6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ox with electronic components&#10;&#10;AI-generated content may be incorrect.">
            <a:extLst>
              <a:ext uri="{FF2B5EF4-FFF2-40B4-BE49-F238E27FC236}">
                <a16:creationId xmlns:a16="http://schemas.microsoft.com/office/drawing/2014/main" id="{EADC1C86-B4D4-A770-BA30-AA76802CACE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4606" t="744" r="34129" b="2538"/>
          <a:stretch>
            <a:fillRect/>
          </a:stretch>
        </p:blipFill>
        <p:spPr>
          <a:xfrm>
            <a:off x="12312792" y="7576692"/>
            <a:ext cx="6357262" cy="20294580"/>
          </a:xfrm>
          <a:prstGeom prst="rect">
            <a:avLst/>
          </a:prstGeom>
        </p:spPr>
      </p:pic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3B4E6023-A5B6-5A58-E85F-07A490DE274B}"/>
              </a:ext>
            </a:extLst>
          </p:cNvPr>
          <p:cNvSpPr txBox="1"/>
          <p:nvPr/>
        </p:nvSpPr>
        <p:spPr>
          <a:xfrm>
            <a:off x="4898066" y="142728"/>
            <a:ext cx="30217153" cy="52551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9200" b="1" dirty="0">
                <a:solidFill>
                  <a:srgbClr val="C5E0B3"/>
                </a:solidFill>
                <a:latin typeface="Calibri" panose="020F0502020204030204" pitchFamily="34" charset="0"/>
              </a:rPr>
              <a:t>Smart Assistive Walking Cane for Visually Impaired </a:t>
            </a:r>
          </a:p>
          <a:p>
            <a:pPr algn="ctr" defTabSz="3458319">
              <a:spcBef>
                <a:spcPct val="20000"/>
              </a:spcBef>
              <a:defRPr/>
            </a:pPr>
            <a:r>
              <a:rPr lang="en-US" sz="9200" b="1" dirty="0">
                <a:solidFill>
                  <a:srgbClr val="C5E0B3"/>
                </a:solidFill>
                <a:latin typeface="Calibri" panose="020F0502020204030204" pitchFamily="34" charset="0"/>
              </a:rPr>
              <a:t>Users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D9BFD5FB-36AE-11EA-21F7-ED2E42DE9264}"/>
              </a:ext>
            </a:extLst>
          </p:cNvPr>
          <p:cNvSpPr txBox="1"/>
          <p:nvPr/>
        </p:nvSpPr>
        <p:spPr>
          <a:xfrm>
            <a:off x="5669280" y="42416"/>
            <a:ext cx="29555378" cy="60564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endParaRPr lang="en-US" sz="4046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B5C0580-8275-B83A-30DB-7672EE88C055}"/>
              </a:ext>
            </a:extLst>
          </p:cNvPr>
          <p:cNvSpPr txBox="1"/>
          <p:nvPr/>
        </p:nvSpPr>
        <p:spPr>
          <a:xfrm>
            <a:off x="4134749" y="3361455"/>
            <a:ext cx="31742004" cy="21296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Saleh </a:t>
            </a:r>
            <a:r>
              <a:rPr lang="en-US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Alakkas</a:t>
            </a: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(ME), Mohammed </a:t>
            </a:r>
            <a:r>
              <a:rPr lang="en-US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Alsunayyin</a:t>
            </a: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(ME), Abdulmohsen </a:t>
            </a:r>
            <a:r>
              <a:rPr lang="en-US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Alshawarib</a:t>
            </a: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(CS), Naif </a:t>
            </a:r>
            <a:r>
              <a:rPr lang="en-US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Alshalan</a:t>
            </a:r>
            <a:endParaRPr lang="en-US" sz="4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3458319">
              <a:spcBef>
                <a:spcPct val="20000"/>
              </a:spcBef>
              <a:defRPr/>
            </a:pP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(SWE), Saleh Almutairi(EE), Nawaf Alharbi(ISE), Coach: Dr. Firas Al </a:t>
            </a:r>
            <a:r>
              <a:rPr lang="en-US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Hindawi</a:t>
            </a:r>
            <a:endParaRPr lang="en-US" sz="4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D8541B-BE26-2E7E-8563-FE1A11F9032B}"/>
              </a:ext>
            </a:extLst>
          </p:cNvPr>
          <p:cNvSpPr txBox="1"/>
          <p:nvPr/>
        </p:nvSpPr>
        <p:spPr>
          <a:xfrm>
            <a:off x="698951" y="891869"/>
            <a:ext cx="376626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2616D"/>
                </a:solidFill>
              </a:rPr>
              <a:t>TEAM</a:t>
            </a:r>
            <a:r>
              <a:rPr lang="en-US" sz="9000" b="1" dirty="0">
                <a:solidFill>
                  <a:srgbClr val="02616D"/>
                </a:solidFill>
              </a:rPr>
              <a:t> </a:t>
            </a:r>
          </a:p>
          <a:p>
            <a:pPr algn="ctr"/>
            <a:r>
              <a:rPr lang="en-SG" sz="16600" b="1" dirty="0">
                <a:solidFill>
                  <a:srgbClr val="02616D"/>
                </a:solidFill>
              </a:rPr>
              <a:t>39</a:t>
            </a:r>
            <a:endParaRPr lang="en-SG" sz="9600" b="1" dirty="0">
              <a:solidFill>
                <a:srgbClr val="02616D"/>
              </a:solidFill>
            </a:endParaRP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E587E818-3FE2-DAFD-7741-B7985A608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335" y="6236336"/>
            <a:ext cx="8857878" cy="1128642"/>
          </a:xfrm>
          <a:prstGeom prst="rect">
            <a:avLst/>
          </a:prstGeom>
          <a:solidFill>
            <a:srgbClr val="02616D"/>
          </a:solidFill>
          <a:ln w="12700">
            <a:solidFill>
              <a:schemeClr val="accent1"/>
            </a:solidFill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solidFill>
                  <a:schemeClr val="bg1"/>
                </a:solidFill>
              </a:rPr>
              <a:t>PROBLEM STATEMENT</a:t>
            </a:r>
          </a:p>
        </p:txBody>
      </p:sp>
      <p:sp>
        <p:nvSpPr>
          <p:cNvPr id="31" name="Rectangle 10">
            <a:extLst>
              <a:ext uri="{FF2B5EF4-FFF2-40B4-BE49-F238E27FC236}">
                <a16:creationId xmlns:a16="http://schemas.microsoft.com/office/drawing/2014/main" id="{45815105-1625-76DF-F3E0-E242F31FD3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83837" y="6258735"/>
            <a:ext cx="9875520" cy="1104475"/>
          </a:xfrm>
          <a:prstGeom prst="rect">
            <a:avLst/>
          </a:prstGeom>
          <a:solidFill>
            <a:srgbClr val="02616D"/>
          </a:solidFill>
          <a:ln w="12700">
            <a:solidFill>
              <a:schemeClr val="accent1"/>
            </a:solidFill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solidFill>
                  <a:schemeClr val="bg1"/>
                </a:solidFill>
              </a:rPr>
              <a:t>Testing &amp; Validation</a:t>
            </a:r>
          </a:p>
        </p:txBody>
      </p:sp>
      <p:sp>
        <p:nvSpPr>
          <p:cNvPr id="32" name="Rectangle 10">
            <a:extLst>
              <a:ext uri="{FF2B5EF4-FFF2-40B4-BE49-F238E27FC236}">
                <a16:creationId xmlns:a16="http://schemas.microsoft.com/office/drawing/2014/main" id="{C45267E6-1374-5E7C-533C-586898480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01880" y="6283671"/>
            <a:ext cx="11074056" cy="1104475"/>
          </a:xfrm>
          <a:prstGeom prst="rect">
            <a:avLst/>
          </a:prstGeom>
          <a:solidFill>
            <a:srgbClr val="02616D"/>
          </a:solidFill>
          <a:ln w="12700">
            <a:solidFill>
              <a:schemeClr val="accent1"/>
            </a:solidFill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solidFill>
                  <a:schemeClr val="bg1"/>
                </a:solidFill>
              </a:rPr>
              <a:t>Constraints &amp; Specifications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53FDBFD-C97C-C48F-3DA0-09900D6F5BEF}"/>
              </a:ext>
            </a:extLst>
          </p:cNvPr>
          <p:cNvSpPr txBox="1"/>
          <p:nvPr/>
        </p:nvSpPr>
        <p:spPr>
          <a:xfrm>
            <a:off x="32861778" y="8097692"/>
            <a:ext cx="39409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200" b="1" dirty="0"/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630B3AFD-5FF0-E5FA-C2BF-BC9B14E86958}"/>
              </a:ext>
            </a:extLst>
          </p:cNvPr>
          <p:cNvSpPr txBox="1"/>
          <p:nvPr/>
        </p:nvSpPr>
        <p:spPr>
          <a:xfrm>
            <a:off x="32861778" y="10499956"/>
            <a:ext cx="39409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200" b="1" dirty="0"/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3F2DD706-06F5-D9CA-13AE-DBF7059D4B4B}"/>
              </a:ext>
            </a:extLst>
          </p:cNvPr>
          <p:cNvSpPr txBox="1"/>
          <p:nvPr/>
        </p:nvSpPr>
        <p:spPr>
          <a:xfrm>
            <a:off x="32861778" y="12928650"/>
            <a:ext cx="39409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200" b="1" dirty="0"/>
          </a:p>
        </p:txBody>
      </p:sp>
      <p:sp>
        <p:nvSpPr>
          <p:cNvPr id="158" name="Rectangle 10">
            <a:extLst>
              <a:ext uri="{FF2B5EF4-FFF2-40B4-BE49-F238E27FC236}">
                <a16:creationId xmlns:a16="http://schemas.microsoft.com/office/drawing/2014/main" id="{83B25637-C3BE-3B56-A8BA-04716650D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7301" y="6236131"/>
            <a:ext cx="10073137" cy="1150556"/>
          </a:xfrm>
          <a:prstGeom prst="rect">
            <a:avLst/>
          </a:prstGeom>
          <a:solidFill>
            <a:srgbClr val="02616D"/>
          </a:solidFill>
          <a:ln w="12700">
            <a:solidFill>
              <a:schemeClr val="accent1"/>
            </a:solidFill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solidFill>
                  <a:schemeClr val="bg1"/>
                </a:solidFill>
              </a:rPr>
              <a:t>Prototype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12009F3-FD4D-1188-1EBB-5592EC1213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78327" y="47166"/>
            <a:ext cx="7230357" cy="55096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657B8F-862C-A53C-5864-55DE4C51B0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35878" y="8158371"/>
            <a:ext cx="5423847" cy="65648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E718262-7181-BBC0-9287-040BAFA4A8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52998" y="24337441"/>
            <a:ext cx="10058400" cy="287921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FD120E6-A755-86B7-2918-30974ECC85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475936" y="16090927"/>
            <a:ext cx="9963939" cy="5592439"/>
          </a:xfrm>
          <a:prstGeom prst="rect">
            <a:avLst/>
          </a:prstGeom>
        </p:spPr>
      </p:pic>
      <p:sp>
        <p:nvSpPr>
          <p:cNvPr id="25" name="Rectangle 10">
            <a:extLst>
              <a:ext uri="{FF2B5EF4-FFF2-40B4-BE49-F238E27FC236}">
                <a16:creationId xmlns:a16="http://schemas.microsoft.com/office/drawing/2014/main" id="{775CC344-CF0F-7695-26BB-ACCC471E2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335" y="13351164"/>
            <a:ext cx="8857878" cy="1128642"/>
          </a:xfrm>
          <a:prstGeom prst="rect">
            <a:avLst/>
          </a:prstGeom>
          <a:solidFill>
            <a:srgbClr val="02616D"/>
          </a:solidFill>
          <a:ln w="12700">
            <a:solidFill>
              <a:schemeClr val="accent1"/>
            </a:solidFill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solidFill>
                  <a:schemeClr val="bg1"/>
                </a:solidFill>
              </a:rPr>
              <a:t>OBJECTIVES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62B77169-9DE0-0176-5804-FB286D4A748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721597" y="7749148"/>
            <a:ext cx="4766629" cy="6032549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E9ECBD29-4110-6577-E061-CB3C74F3E4B6}"/>
              </a:ext>
            </a:extLst>
          </p:cNvPr>
          <p:cNvSpPr txBox="1"/>
          <p:nvPr/>
        </p:nvSpPr>
        <p:spPr>
          <a:xfrm>
            <a:off x="37582198" y="12048582"/>
            <a:ext cx="43267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Critical Component </a:t>
            </a:r>
            <a:r>
              <a:rPr lang="en-US" sz="3600" b="1" dirty="0">
                <a:solidFill>
                  <a:srgbClr val="FF0000"/>
                </a:solidFill>
              </a:rPr>
              <a:t>No Failure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321422C-84DE-1624-EB1B-556A7ED54003}"/>
              </a:ext>
            </a:extLst>
          </p:cNvPr>
          <p:cNvSpPr txBox="1"/>
          <p:nvPr/>
        </p:nvSpPr>
        <p:spPr>
          <a:xfrm>
            <a:off x="32935387" y="7389806"/>
            <a:ext cx="4326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2"/>
                </a:solidFill>
              </a:rPr>
              <a:t>Cane Dimension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D8B1CD6-BB59-76E5-31B8-7BB2D350B1C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613075" y="7572944"/>
            <a:ext cx="10667482" cy="19825784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B83D535-66D0-5AD7-AF31-4DF064C6CACB}"/>
              </a:ext>
            </a:extLst>
          </p:cNvPr>
          <p:cNvCxnSpPr>
            <a:cxnSpLocks/>
          </p:cNvCxnSpPr>
          <p:nvPr/>
        </p:nvCxnSpPr>
        <p:spPr>
          <a:xfrm>
            <a:off x="12312792" y="16037770"/>
            <a:ext cx="1257881" cy="0"/>
          </a:xfrm>
          <a:prstGeom prst="straightConnector1">
            <a:avLst/>
          </a:prstGeom>
          <a:ln w="152400">
            <a:solidFill>
              <a:srgbClr val="00B0F0"/>
            </a:solidFill>
            <a:tailEnd type="triangle"/>
          </a:ln>
          <a:effectLst>
            <a:glow rad="127000">
              <a:schemeClr val="bg1">
                <a:alpha val="90000"/>
              </a:schemeClr>
            </a:glow>
            <a:softEdge rad="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1F720FDA-DD4E-CD75-C44D-5951C4399264}"/>
              </a:ext>
            </a:extLst>
          </p:cNvPr>
          <p:cNvSpPr/>
          <p:nvPr/>
        </p:nvSpPr>
        <p:spPr>
          <a:xfrm>
            <a:off x="925335" y="7610806"/>
            <a:ext cx="8857878" cy="55051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Visually impaired individuals need real-time obstacle detection beyond traditional canes to improve safety and independence.</a:t>
            </a:r>
          </a:p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1810809-647F-BA63-70E6-FF31CA2BBC12}"/>
              </a:ext>
            </a:extLst>
          </p:cNvPr>
          <p:cNvSpPr/>
          <p:nvPr/>
        </p:nvSpPr>
        <p:spPr>
          <a:xfrm>
            <a:off x="925335" y="14715003"/>
            <a:ext cx="8857878" cy="127998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/>
              <a:t>Detect nearby obstacles in real time.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54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/>
              <a:t>Provide clear vibration feedback to the user.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54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/>
              <a:t>Support basic navigation guidance.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54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/>
              <a:t>Improve user safety and independence.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54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/>
              <a:t>Maintain a lightweight and comfortable cane design.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endParaRPr lang="en-US" sz="5400" dirty="0"/>
          </a:p>
          <a:p>
            <a:pPr algn="ctr"/>
            <a:endParaRPr lang="en-US" sz="54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A6292C5-8D74-3BF3-137A-046D88F46E92}"/>
              </a:ext>
            </a:extLst>
          </p:cNvPr>
          <p:cNvCxnSpPr>
            <a:cxnSpLocks/>
          </p:cNvCxnSpPr>
          <p:nvPr/>
        </p:nvCxnSpPr>
        <p:spPr>
          <a:xfrm flipH="1">
            <a:off x="16305238" y="24959379"/>
            <a:ext cx="1790038" cy="0"/>
          </a:xfrm>
          <a:prstGeom prst="straightConnector1">
            <a:avLst/>
          </a:prstGeom>
          <a:ln w="152400">
            <a:solidFill>
              <a:srgbClr val="00B0F0"/>
            </a:solidFill>
            <a:tailEnd type="triangle"/>
          </a:ln>
          <a:effectLst>
            <a:glow rad="127000">
              <a:schemeClr val="bg1">
                <a:alpha val="90000"/>
              </a:schemeClr>
            </a:glow>
            <a:softEdge rad="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BF85880-33F9-45A3-B2E5-30DB0C5CAC10}"/>
              </a:ext>
            </a:extLst>
          </p:cNvPr>
          <p:cNvCxnSpPr>
            <a:cxnSpLocks/>
          </p:cNvCxnSpPr>
          <p:nvPr/>
        </p:nvCxnSpPr>
        <p:spPr>
          <a:xfrm>
            <a:off x="12039600" y="20640250"/>
            <a:ext cx="1158240" cy="0"/>
          </a:xfrm>
          <a:prstGeom prst="straightConnector1">
            <a:avLst/>
          </a:prstGeom>
          <a:ln w="152400">
            <a:solidFill>
              <a:srgbClr val="00B0F0"/>
            </a:solidFill>
            <a:tailEnd type="triangle"/>
          </a:ln>
          <a:effectLst>
            <a:glow rad="127000">
              <a:schemeClr val="bg1">
                <a:alpha val="90000"/>
              </a:schemeClr>
            </a:glow>
            <a:softEdge rad="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35F4464-6552-3E21-C271-28EA8C4E580D}"/>
              </a:ext>
            </a:extLst>
          </p:cNvPr>
          <p:cNvCxnSpPr>
            <a:cxnSpLocks/>
          </p:cNvCxnSpPr>
          <p:nvPr/>
        </p:nvCxnSpPr>
        <p:spPr>
          <a:xfrm flipH="1">
            <a:off x="17344370" y="19263360"/>
            <a:ext cx="1899245" cy="0"/>
          </a:xfrm>
          <a:prstGeom prst="straightConnector1">
            <a:avLst/>
          </a:prstGeom>
          <a:ln w="152400">
            <a:solidFill>
              <a:srgbClr val="00B0F0"/>
            </a:solidFill>
            <a:tailEnd type="triangle"/>
          </a:ln>
          <a:effectLst>
            <a:glow rad="127000">
              <a:schemeClr val="bg1">
                <a:alpha val="90000"/>
              </a:schemeClr>
            </a:glow>
            <a:softEdge rad="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33413E2-826F-B5AB-342B-6AFB234545C4}"/>
              </a:ext>
            </a:extLst>
          </p:cNvPr>
          <p:cNvCxnSpPr>
            <a:cxnSpLocks/>
          </p:cNvCxnSpPr>
          <p:nvPr/>
        </p:nvCxnSpPr>
        <p:spPr>
          <a:xfrm flipH="1">
            <a:off x="17377704" y="16266636"/>
            <a:ext cx="1611336" cy="0"/>
          </a:xfrm>
          <a:prstGeom prst="straightConnector1">
            <a:avLst/>
          </a:prstGeom>
          <a:ln w="152400">
            <a:solidFill>
              <a:srgbClr val="00B0F0"/>
            </a:solidFill>
            <a:tailEnd type="triangle"/>
          </a:ln>
          <a:effectLst>
            <a:glow rad="127000">
              <a:schemeClr val="bg1">
                <a:alpha val="90000"/>
              </a:schemeClr>
            </a:glow>
            <a:softEdge rad="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1FCE9FF-4825-0FD1-16A2-3FB67C18FA17}"/>
              </a:ext>
            </a:extLst>
          </p:cNvPr>
          <p:cNvCxnSpPr>
            <a:cxnSpLocks/>
          </p:cNvCxnSpPr>
          <p:nvPr/>
        </p:nvCxnSpPr>
        <p:spPr>
          <a:xfrm>
            <a:off x="12312792" y="13525196"/>
            <a:ext cx="1087346" cy="0"/>
          </a:xfrm>
          <a:prstGeom prst="straightConnector1">
            <a:avLst/>
          </a:prstGeom>
          <a:ln w="152400">
            <a:solidFill>
              <a:srgbClr val="00B0F0"/>
            </a:solidFill>
            <a:tailEnd type="triangle"/>
          </a:ln>
          <a:effectLst>
            <a:glow rad="127000">
              <a:schemeClr val="bg1">
                <a:alpha val="90000"/>
              </a:schemeClr>
            </a:glow>
            <a:softEdge rad="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E5FE5DB-AB47-C007-B656-5CF2451B2AE1}"/>
              </a:ext>
            </a:extLst>
          </p:cNvPr>
          <p:cNvCxnSpPr>
            <a:cxnSpLocks/>
          </p:cNvCxnSpPr>
          <p:nvPr/>
        </p:nvCxnSpPr>
        <p:spPr>
          <a:xfrm flipH="1">
            <a:off x="18025992" y="14096095"/>
            <a:ext cx="1217623" cy="27992"/>
          </a:xfrm>
          <a:prstGeom prst="straightConnector1">
            <a:avLst/>
          </a:prstGeom>
          <a:ln w="152400">
            <a:solidFill>
              <a:srgbClr val="00B0F0"/>
            </a:solidFill>
            <a:tailEnd type="triangle"/>
          </a:ln>
          <a:effectLst>
            <a:glow rad="127000">
              <a:schemeClr val="bg1">
                <a:alpha val="90000"/>
              </a:schemeClr>
            </a:glow>
            <a:softEdge rad="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5633836A-4DF7-0F13-44EF-66D86181BBAC}"/>
              </a:ext>
            </a:extLst>
          </p:cNvPr>
          <p:cNvCxnSpPr>
            <a:cxnSpLocks/>
          </p:cNvCxnSpPr>
          <p:nvPr/>
        </p:nvCxnSpPr>
        <p:spPr>
          <a:xfrm flipH="1">
            <a:off x="16068314" y="9164796"/>
            <a:ext cx="1924344" cy="0"/>
          </a:xfrm>
          <a:prstGeom prst="straightConnector1">
            <a:avLst/>
          </a:prstGeom>
          <a:ln w="152400">
            <a:solidFill>
              <a:srgbClr val="00B0F0"/>
            </a:solidFill>
            <a:tailEnd type="triangle"/>
          </a:ln>
          <a:effectLst>
            <a:glow rad="127000">
              <a:schemeClr val="bg1">
                <a:alpha val="90000"/>
              </a:schemeClr>
            </a:glow>
            <a:softEdge rad="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CAFFEAD2-357D-1357-4B14-F531A6D754EE}"/>
              </a:ext>
            </a:extLst>
          </p:cNvPr>
          <p:cNvCxnSpPr>
            <a:cxnSpLocks/>
          </p:cNvCxnSpPr>
          <p:nvPr/>
        </p:nvCxnSpPr>
        <p:spPr>
          <a:xfrm>
            <a:off x="13197840" y="10015004"/>
            <a:ext cx="1744433" cy="0"/>
          </a:xfrm>
          <a:prstGeom prst="straightConnector1">
            <a:avLst/>
          </a:prstGeom>
          <a:ln w="152400">
            <a:solidFill>
              <a:srgbClr val="00B0F0"/>
            </a:solidFill>
            <a:tailEnd type="triangle"/>
          </a:ln>
          <a:effectLst>
            <a:glow rad="127000">
              <a:schemeClr val="bg1">
                <a:alpha val="90000"/>
              </a:schemeClr>
            </a:glow>
            <a:softEdge rad="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F84D654E-3F10-AF18-51FC-573871496EF5}"/>
              </a:ext>
            </a:extLst>
          </p:cNvPr>
          <p:cNvSpPr txBox="1"/>
          <p:nvPr/>
        </p:nvSpPr>
        <p:spPr>
          <a:xfrm>
            <a:off x="17843754" y="8432829"/>
            <a:ext cx="36996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4 Vibration motors (Directional feedback)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624601E-7DB0-FDCE-73FC-58EAD6422B2A}"/>
              </a:ext>
            </a:extLst>
          </p:cNvPr>
          <p:cNvSpPr txBox="1"/>
          <p:nvPr/>
        </p:nvSpPr>
        <p:spPr>
          <a:xfrm>
            <a:off x="11049574" y="9599505"/>
            <a:ext cx="3353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Button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1DF9EEC-0D2A-FE33-C44A-861F5322B44A}"/>
              </a:ext>
            </a:extLst>
          </p:cNvPr>
          <p:cNvSpPr txBox="1"/>
          <p:nvPr/>
        </p:nvSpPr>
        <p:spPr>
          <a:xfrm>
            <a:off x="17992658" y="24083963"/>
            <a:ext cx="33533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4 Ultrasonic</a:t>
            </a:r>
          </a:p>
          <a:p>
            <a:pPr algn="ctr"/>
            <a:r>
              <a:rPr lang="en-US" sz="4800" dirty="0"/>
              <a:t>Sensors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D5B5E67E-9771-A133-89E9-D85EAA1D9A54}"/>
              </a:ext>
            </a:extLst>
          </p:cNvPr>
          <p:cNvSpPr txBox="1"/>
          <p:nvPr/>
        </p:nvSpPr>
        <p:spPr>
          <a:xfrm>
            <a:off x="19243615" y="13680596"/>
            <a:ext cx="3353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Speaker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81D92393-4043-2E0B-67C0-10C5D0D31EDA}"/>
              </a:ext>
            </a:extLst>
          </p:cNvPr>
          <p:cNvSpPr txBox="1"/>
          <p:nvPr/>
        </p:nvSpPr>
        <p:spPr>
          <a:xfrm>
            <a:off x="9819804" y="12624332"/>
            <a:ext cx="314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Camera</a:t>
            </a:r>
          </a:p>
          <a:p>
            <a:pPr algn="ctr"/>
            <a:r>
              <a:rPr lang="en-US" sz="4800" dirty="0"/>
              <a:t>&amp;  Mic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E4F82E66-CA96-A75B-E307-4AA914F50C4E}"/>
              </a:ext>
            </a:extLst>
          </p:cNvPr>
          <p:cNvSpPr txBox="1"/>
          <p:nvPr/>
        </p:nvSpPr>
        <p:spPr>
          <a:xfrm>
            <a:off x="9671814" y="19646197"/>
            <a:ext cx="33533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Raspberry Pi 5</a:t>
            </a:r>
          </a:p>
          <a:p>
            <a:pPr algn="ctr"/>
            <a:r>
              <a:rPr lang="en-US" sz="4800" dirty="0"/>
              <a:t>(Processor)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E5B3D1C9-839C-05F9-747D-17D3667C9995}"/>
              </a:ext>
            </a:extLst>
          </p:cNvPr>
          <p:cNvSpPr txBox="1"/>
          <p:nvPr/>
        </p:nvSpPr>
        <p:spPr>
          <a:xfrm>
            <a:off x="18615058" y="18600670"/>
            <a:ext cx="33533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Power </a:t>
            </a:r>
          </a:p>
          <a:p>
            <a:pPr algn="ctr"/>
            <a:r>
              <a:rPr lang="en-US" sz="4800" dirty="0"/>
              <a:t>bank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34B9103-1BB8-EDFB-C160-A341D19AA963}"/>
              </a:ext>
            </a:extLst>
          </p:cNvPr>
          <p:cNvSpPr txBox="1"/>
          <p:nvPr/>
        </p:nvSpPr>
        <p:spPr>
          <a:xfrm>
            <a:off x="18464904" y="15729396"/>
            <a:ext cx="33533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PCB</a:t>
            </a:r>
          </a:p>
          <a:p>
            <a:pPr algn="ctr"/>
            <a:r>
              <a:rPr lang="en-US" sz="4800" dirty="0"/>
              <a:t>(interface board)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BCECFC30-2252-08FB-7285-83B18C3B6E17}"/>
              </a:ext>
            </a:extLst>
          </p:cNvPr>
          <p:cNvSpPr txBox="1"/>
          <p:nvPr/>
        </p:nvSpPr>
        <p:spPr>
          <a:xfrm>
            <a:off x="9688757" y="15481806"/>
            <a:ext cx="33533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ESP32 (Controller)</a:t>
            </a:r>
          </a:p>
        </p:txBody>
      </p: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CBEFB6FF-8F4A-2B48-B80C-D853BAD3B019}"/>
              </a:ext>
            </a:extLst>
          </p:cNvPr>
          <p:cNvCxnSpPr>
            <a:cxnSpLocks/>
          </p:cNvCxnSpPr>
          <p:nvPr/>
        </p:nvCxnSpPr>
        <p:spPr>
          <a:xfrm>
            <a:off x="13211134" y="26818899"/>
            <a:ext cx="1257881" cy="0"/>
          </a:xfrm>
          <a:prstGeom prst="straightConnector1">
            <a:avLst/>
          </a:prstGeom>
          <a:ln w="152400">
            <a:solidFill>
              <a:srgbClr val="00B0F0"/>
            </a:solidFill>
            <a:tailEnd type="triangle"/>
          </a:ln>
          <a:effectLst>
            <a:glow rad="127000">
              <a:schemeClr val="bg1">
                <a:alpha val="90000"/>
              </a:schemeClr>
            </a:glow>
            <a:softEdge rad="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" name="TextBox 142">
            <a:extLst>
              <a:ext uri="{FF2B5EF4-FFF2-40B4-BE49-F238E27FC236}">
                <a16:creationId xmlns:a16="http://schemas.microsoft.com/office/drawing/2014/main" id="{427E76DE-03D0-7235-7A36-C1FA9460715F}"/>
              </a:ext>
            </a:extLst>
          </p:cNvPr>
          <p:cNvSpPr txBox="1"/>
          <p:nvPr/>
        </p:nvSpPr>
        <p:spPr>
          <a:xfrm>
            <a:off x="10486752" y="25945146"/>
            <a:ext cx="33533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Cane </a:t>
            </a:r>
          </a:p>
          <a:p>
            <a:pPr algn="ctr"/>
            <a:r>
              <a:rPr lang="en-US" sz="4800" dirty="0"/>
              <a:t>Ball tip</a:t>
            </a:r>
          </a:p>
        </p:txBody>
      </p:sp>
      <p:pic>
        <p:nvPicPr>
          <p:cNvPr id="145" name="Picture 144">
            <a:extLst>
              <a:ext uri="{FF2B5EF4-FFF2-40B4-BE49-F238E27FC236}">
                <a16:creationId xmlns:a16="http://schemas.microsoft.com/office/drawing/2014/main" id="{0C46E8D9-7ACC-98A8-7EC0-5ADD40C04BA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547652" y="14842879"/>
            <a:ext cx="10034948" cy="1062013"/>
          </a:xfrm>
          <a:prstGeom prst="rect">
            <a:avLst/>
          </a:prstGeom>
        </p:spPr>
      </p:pic>
      <p:pic>
        <p:nvPicPr>
          <p:cNvPr id="146" name="Picture 145" descr="A qr code with a sign&#10;&#10;AI-generated content may be incorrect.">
            <a:extLst>
              <a:ext uri="{FF2B5EF4-FFF2-40B4-BE49-F238E27FC236}">
                <a16:creationId xmlns:a16="http://schemas.microsoft.com/office/drawing/2014/main" id="{3BFF68F7-D3DF-D1A4-45E6-858AE5C070B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289649" y="20261662"/>
            <a:ext cx="3292951" cy="3886806"/>
          </a:xfrm>
          <a:prstGeom prst="rect">
            <a:avLst/>
          </a:prstGeom>
        </p:spPr>
      </p:pic>
      <p:pic>
        <p:nvPicPr>
          <p:cNvPr id="148" name="Picture 147" descr="A computer screen with text&#10;&#10;AI-generated content may be incorrect.">
            <a:extLst>
              <a:ext uri="{FF2B5EF4-FFF2-40B4-BE49-F238E27FC236}">
                <a16:creationId xmlns:a16="http://schemas.microsoft.com/office/drawing/2014/main" id="{69E151EB-5264-49DB-B5D1-565210616B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475936" y="21846729"/>
            <a:ext cx="6706410" cy="211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188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2BF2FC-79C3-5A0E-71C6-F1662FF51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ox with electronic components&#10;&#10;AI-generated content may be incorrect.">
            <a:extLst>
              <a:ext uri="{FF2B5EF4-FFF2-40B4-BE49-F238E27FC236}">
                <a16:creationId xmlns:a16="http://schemas.microsoft.com/office/drawing/2014/main" id="{46E5DE57-C5F4-6DB5-2E26-301591E2F15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4606" t="744" r="34129" b="2538"/>
          <a:stretch>
            <a:fillRect/>
          </a:stretch>
        </p:blipFill>
        <p:spPr>
          <a:xfrm>
            <a:off x="12312792" y="7576692"/>
            <a:ext cx="6357262" cy="20294580"/>
          </a:xfrm>
          <a:prstGeom prst="rect">
            <a:avLst/>
          </a:prstGeom>
        </p:spPr>
      </p:pic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480B1C1D-5EB5-2C24-881B-F7D06378479F}"/>
              </a:ext>
            </a:extLst>
          </p:cNvPr>
          <p:cNvSpPr txBox="1"/>
          <p:nvPr/>
        </p:nvSpPr>
        <p:spPr>
          <a:xfrm>
            <a:off x="4898066" y="142728"/>
            <a:ext cx="30217153" cy="52551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9200" b="1" dirty="0">
                <a:solidFill>
                  <a:srgbClr val="C5E0B3"/>
                </a:solidFill>
                <a:latin typeface="Calibri" panose="020F0502020204030204" pitchFamily="34" charset="0"/>
              </a:rPr>
              <a:t>Smart Assistive Walking Cane for Visually Impaired </a:t>
            </a:r>
          </a:p>
          <a:p>
            <a:pPr algn="ctr" defTabSz="3458319">
              <a:spcBef>
                <a:spcPct val="20000"/>
              </a:spcBef>
              <a:defRPr/>
            </a:pPr>
            <a:r>
              <a:rPr lang="en-US" sz="9200" b="1" dirty="0">
                <a:solidFill>
                  <a:srgbClr val="C5E0B3"/>
                </a:solidFill>
                <a:latin typeface="Calibri" panose="020F0502020204030204" pitchFamily="34" charset="0"/>
              </a:rPr>
              <a:t>Users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D838F611-9296-8015-18B0-852EFD4F8603}"/>
              </a:ext>
            </a:extLst>
          </p:cNvPr>
          <p:cNvSpPr txBox="1"/>
          <p:nvPr/>
        </p:nvSpPr>
        <p:spPr>
          <a:xfrm>
            <a:off x="5669280" y="42416"/>
            <a:ext cx="29555378" cy="60564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endParaRPr lang="en-US" sz="4046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1E92F76-9FEC-470E-E2F2-67CB852244F4}"/>
              </a:ext>
            </a:extLst>
          </p:cNvPr>
          <p:cNvSpPr txBox="1"/>
          <p:nvPr/>
        </p:nvSpPr>
        <p:spPr>
          <a:xfrm>
            <a:off x="4134749" y="3361455"/>
            <a:ext cx="31742004" cy="21296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Saleh </a:t>
            </a:r>
            <a:r>
              <a:rPr lang="en-US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Alakkas</a:t>
            </a: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(ME), Mohammed </a:t>
            </a:r>
            <a:r>
              <a:rPr lang="en-US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Alsunayyin</a:t>
            </a: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(ME), Abdulmohsen </a:t>
            </a:r>
            <a:r>
              <a:rPr lang="en-US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Alshawarib</a:t>
            </a: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(CS), Naif </a:t>
            </a:r>
            <a:r>
              <a:rPr lang="en-US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Alshalan</a:t>
            </a:r>
            <a:endParaRPr lang="en-US" sz="4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3458319">
              <a:spcBef>
                <a:spcPct val="20000"/>
              </a:spcBef>
              <a:defRPr/>
            </a:pP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(SWE), Saleh Almutairi(EE), Nawaf Alharbi(ISE), Coach: Dr. Firas Al </a:t>
            </a:r>
            <a:r>
              <a:rPr lang="en-US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Hindawi</a:t>
            </a:r>
            <a:endParaRPr lang="en-US" sz="4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881C0C-1490-0409-B368-8E9771404C0E}"/>
              </a:ext>
            </a:extLst>
          </p:cNvPr>
          <p:cNvSpPr txBox="1"/>
          <p:nvPr/>
        </p:nvSpPr>
        <p:spPr>
          <a:xfrm>
            <a:off x="698951" y="891869"/>
            <a:ext cx="376626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2616D"/>
                </a:solidFill>
              </a:rPr>
              <a:t>TEAM</a:t>
            </a:r>
            <a:r>
              <a:rPr lang="en-US" sz="9000" b="1" dirty="0">
                <a:solidFill>
                  <a:srgbClr val="02616D"/>
                </a:solidFill>
              </a:rPr>
              <a:t> </a:t>
            </a:r>
          </a:p>
          <a:p>
            <a:pPr algn="ctr"/>
            <a:r>
              <a:rPr lang="en-SG" sz="16600" b="1" dirty="0">
                <a:solidFill>
                  <a:srgbClr val="02616D"/>
                </a:solidFill>
              </a:rPr>
              <a:t>39</a:t>
            </a:r>
            <a:endParaRPr lang="en-SG" sz="9600" b="1" dirty="0">
              <a:solidFill>
                <a:srgbClr val="02616D"/>
              </a:solidFill>
            </a:endParaRP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7F3E96E0-E5AA-9D49-FD55-4DF8FAFCE5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335" y="6236336"/>
            <a:ext cx="8857878" cy="1128642"/>
          </a:xfrm>
          <a:prstGeom prst="rect">
            <a:avLst/>
          </a:prstGeom>
          <a:solidFill>
            <a:srgbClr val="02616D"/>
          </a:solidFill>
          <a:ln w="12700">
            <a:solidFill>
              <a:schemeClr val="accent1"/>
            </a:solidFill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solidFill>
                  <a:srgbClr val="C5E0B3"/>
                </a:solidFill>
              </a:rPr>
              <a:t>PROBLEM STATEMENT</a:t>
            </a:r>
          </a:p>
        </p:txBody>
      </p:sp>
      <p:sp>
        <p:nvSpPr>
          <p:cNvPr id="31" name="Rectangle 10">
            <a:extLst>
              <a:ext uri="{FF2B5EF4-FFF2-40B4-BE49-F238E27FC236}">
                <a16:creationId xmlns:a16="http://schemas.microsoft.com/office/drawing/2014/main" id="{3D54F64A-198A-0364-6C07-A23ACA02E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83837" y="6258735"/>
            <a:ext cx="9875520" cy="1104475"/>
          </a:xfrm>
          <a:prstGeom prst="rect">
            <a:avLst/>
          </a:prstGeom>
          <a:solidFill>
            <a:srgbClr val="02616D"/>
          </a:solidFill>
          <a:ln w="12700">
            <a:solidFill>
              <a:schemeClr val="accent1"/>
            </a:solidFill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4800" b="1" dirty="0">
                <a:solidFill>
                  <a:srgbClr val="C5E0B3"/>
                </a:solidFill>
              </a:rPr>
              <a:t>Testing &amp; Validation</a:t>
            </a:r>
          </a:p>
        </p:txBody>
      </p:sp>
      <p:sp>
        <p:nvSpPr>
          <p:cNvPr id="32" name="Rectangle 10">
            <a:extLst>
              <a:ext uri="{FF2B5EF4-FFF2-40B4-BE49-F238E27FC236}">
                <a16:creationId xmlns:a16="http://schemas.microsoft.com/office/drawing/2014/main" id="{A2DEE74A-1A2C-9D0A-E9E5-A4575624A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01880" y="6283671"/>
            <a:ext cx="11074056" cy="1104475"/>
          </a:xfrm>
          <a:prstGeom prst="rect">
            <a:avLst/>
          </a:prstGeom>
          <a:solidFill>
            <a:srgbClr val="02616D"/>
          </a:solidFill>
          <a:ln w="12700">
            <a:solidFill>
              <a:schemeClr val="accent1"/>
            </a:solidFill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solidFill>
                  <a:srgbClr val="C5E0B3"/>
                </a:solidFill>
              </a:rPr>
              <a:t>Constraints &amp; Specifications</a:t>
            </a:r>
            <a:endParaRPr lang="en-US" sz="6000" dirty="0">
              <a:solidFill>
                <a:srgbClr val="000000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C6329E0-C3DF-BA22-4CE6-F18445F87653}"/>
              </a:ext>
            </a:extLst>
          </p:cNvPr>
          <p:cNvSpPr txBox="1"/>
          <p:nvPr/>
        </p:nvSpPr>
        <p:spPr>
          <a:xfrm>
            <a:off x="32861778" y="8097692"/>
            <a:ext cx="39409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200" b="1" dirty="0"/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26D83206-471A-CCAD-E173-A8F117E4F53A}"/>
              </a:ext>
            </a:extLst>
          </p:cNvPr>
          <p:cNvSpPr txBox="1"/>
          <p:nvPr/>
        </p:nvSpPr>
        <p:spPr>
          <a:xfrm>
            <a:off x="32861778" y="10499956"/>
            <a:ext cx="39409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200" b="1" dirty="0"/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A57B5000-3D53-F05D-87C4-947B2234E243}"/>
              </a:ext>
            </a:extLst>
          </p:cNvPr>
          <p:cNvSpPr txBox="1"/>
          <p:nvPr/>
        </p:nvSpPr>
        <p:spPr>
          <a:xfrm>
            <a:off x="32861778" y="12928650"/>
            <a:ext cx="39409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200" b="1" dirty="0"/>
          </a:p>
        </p:txBody>
      </p:sp>
      <p:sp>
        <p:nvSpPr>
          <p:cNvPr id="158" name="Rectangle 10">
            <a:extLst>
              <a:ext uri="{FF2B5EF4-FFF2-40B4-BE49-F238E27FC236}">
                <a16:creationId xmlns:a16="http://schemas.microsoft.com/office/drawing/2014/main" id="{4DB0E1B9-26BB-0731-DC70-819DE79D1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7301" y="6236131"/>
            <a:ext cx="10073137" cy="1150556"/>
          </a:xfrm>
          <a:prstGeom prst="rect">
            <a:avLst/>
          </a:prstGeom>
          <a:solidFill>
            <a:srgbClr val="02616D"/>
          </a:solidFill>
          <a:ln w="12700">
            <a:solidFill>
              <a:schemeClr val="accent1"/>
            </a:solidFill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solidFill>
                  <a:srgbClr val="C5E0B3"/>
                </a:solidFill>
              </a:rPr>
              <a:t>Prototype</a:t>
            </a:r>
            <a:endParaRPr lang="en-US" sz="6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BD37CD-D5A2-9A99-07D4-B64DD33FBA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78327" y="47166"/>
            <a:ext cx="7230357" cy="55096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20DBC2A-2C6E-FF69-56FC-D73F0A3D8E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35878" y="8158371"/>
            <a:ext cx="5423847" cy="6564886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84907732-8895-6470-6C93-B817FE573C67}"/>
              </a:ext>
            </a:extLst>
          </p:cNvPr>
          <p:cNvSpPr txBox="1"/>
          <p:nvPr/>
        </p:nvSpPr>
        <p:spPr>
          <a:xfrm>
            <a:off x="20536065" y="14103291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SA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31BDDEF-6C5B-76DB-3A6F-DFDC5EABE1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52998" y="24337441"/>
            <a:ext cx="10058400" cy="287921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B14B247-54B9-3CDB-7F53-9609F054DB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39628" y="19740715"/>
            <a:ext cx="9963939" cy="4657884"/>
          </a:xfrm>
          <a:prstGeom prst="rect">
            <a:avLst/>
          </a:prstGeom>
        </p:spPr>
      </p:pic>
      <p:sp>
        <p:nvSpPr>
          <p:cNvPr id="25" name="Rectangle 10">
            <a:extLst>
              <a:ext uri="{FF2B5EF4-FFF2-40B4-BE49-F238E27FC236}">
                <a16:creationId xmlns:a16="http://schemas.microsoft.com/office/drawing/2014/main" id="{FB891345-D9C4-5436-D733-66C612BE3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335" y="15983048"/>
            <a:ext cx="8857878" cy="1128642"/>
          </a:xfrm>
          <a:prstGeom prst="rect">
            <a:avLst/>
          </a:prstGeom>
          <a:solidFill>
            <a:srgbClr val="02616D"/>
          </a:solidFill>
          <a:ln w="12700">
            <a:solidFill>
              <a:schemeClr val="accent1"/>
            </a:solidFill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solidFill>
                  <a:srgbClr val="C5E0B3"/>
                </a:solidFill>
              </a:rPr>
              <a:t>OBJECTIVES</a:t>
            </a:r>
          </a:p>
        </p:txBody>
      </p:sp>
      <p:sp>
        <p:nvSpPr>
          <p:cNvPr id="26" name="Freeform 52">
            <a:extLst>
              <a:ext uri="{FF2B5EF4-FFF2-40B4-BE49-F238E27FC236}">
                <a16:creationId xmlns:a16="http://schemas.microsoft.com/office/drawing/2014/main" id="{6F2259F7-1F61-C486-4347-51DD12341977}"/>
              </a:ext>
            </a:extLst>
          </p:cNvPr>
          <p:cNvSpPr/>
          <p:nvPr/>
        </p:nvSpPr>
        <p:spPr>
          <a:xfrm>
            <a:off x="718221" y="17697137"/>
            <a:ext cx="8765728" cy="9657763"/>
          </a:xfrm>
          <a:prstGeom prst="roundRect">
            <a:avLst/>
          </a:prstGeom>
          <a:solidFill>
            <a:srgbClr val="E9DEC8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endParaRPr lang="en-US" sz="46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Detect nearby obstacles in real time.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Provide clear vibration feedback to the user.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Support basic navigation guidance.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Improve user safety and independence.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Maintain a lightweight and comfortable cane design.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endParaRPr lang="en-US" sz="4600"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662D9556-1714-7CD9-691A-D823E691AB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721597" y="7749148"/>
            <a:ext cx="4766629" cy="6032549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8D685749-6CDA-D9A1-13B8-FDE33265AC26}"/>
              </a:ext>
            </a:extLst>
          </p:cNvPr>
          <p:cNvSpPr txBox="1"/>
          <p:nvPr/>
        </p:nvSpPr>
        <p:spPr>
          <a:xfrm>
            <a:off x="37582198" y="12048582"/>
            <a:ext cx="43267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Critical Component </a:t>
            </a:r>
            <a:r>
              <a:rPr lang="en-US" sz="3600" b="1" dirty="0">
                <a:solidFill>
                  <a:srgbClr val="FF0000"/>
                </a:solidFill>
              </a:rPr>
              <a:t>No Failure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53963B4-E984-D40F-D58D-1302D55188AF}"/>
              </a:ext>
            </a:extLst>
          </p:cNvPr>
          <p:cNvSpPr txBox="1"/>
          <p:nvPr/>
        </p:nvSpPr>
        <p:spPr>
          <a:xfrm>
            <a:off x="32935387" y="7389806"/>
            <a:ext cx="4326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2"/>
                </a:solidFill>
              </a:rPr>
              <a:t>Cane Dimension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C0DF8D0-9882-D514-8560-005494D922A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613075" y="7572944"/>
            <a:ext cx="10667482" cy="19825784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CE957FB-F0FD-8038-D46A-B495DD4AA668}"/>
              </a:ext>
            </a:extLst>
          </p:cNvPr>
          <p:cNvCxnSpPr>
            <a:cxnSpLocks/>
          </p:cNvCxnSpPr>
          <p:nvPr/>
        </p:nvCxnSpPr>
        <p:spPr>
          <a:xfrm flipH="1" flipV="1">
            <a:off x="16703040" y="25146000"/>
            <a:ext cx="1967014" cy="670560"/>
          </a:xfrm>
          <a:prstGeom prst="straightConnector1">
            <a:avLst/>
          </a:prstGeom>
          <a:ln w="152400">
            <a:solidFill>
              <a:srgbClr val="1F4E78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2547E73-8548-5CD7-96C4-FC4A8F7391E7}"/>
              </a:ext>
            </a:extLst>
          </p:cNvPr>
          <p:cNvCxnSpPr>
            <a:cxnSpLocks/>
          </p:cNvCxnSpPr>
          <p:nvPr/>
        </p:nvCxnSpPr>
        <p:spPr>
          <a:xfrm flipH="1">
            <a:off x="17191043" y="18806160"/>
            <a:ext cx="2556021" cy="0"/>
          </a:xfrm>
          <a:prstGeom prst="straightConnector1">
            <a:avLst/>
          </a:prstGeom>
          <a:ln w="152400">
            <a:solidFill>
              <a:srgbClr val="1F4E78"/>
            </a:solidFill>
            <a:tailEnd type="triangle"/>
          </a:ln>
          <a:effectLst>
            <a:glow rad="127000">
              <a:schemeClr val="bg1">
                <a:alpha val="90000"/>
              </a:schemeClr>
            </a:glow>
            <a:softEdge rad="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5BD164B-E7A4-30A5-8284-102850541778}"/>
              </a:ext>
            </a:extLst>
          </p:cNvPr>
          <p:cNvCxnSpPr>
            <a:cxnSpLocks/>
          </p:cNvCxnSpPr>
          <p:nvPr/>
        </p:nvCxnSpPr>
        <p:spPr>
          <a:xfrm flipH="1">
            <a:off x="17081435" y="15597975"/>
            <a:ext cx="1976511" cy="34176"/>
          </a:xfrm>
          <a:prstGeom prst="straightConnector1">
            <a:avLst/>
          </a:prstGeom>
          <a:ln w="152400">
            <a:solidFill>
              <a:srgbClr val="1F4E78"/>
            </a:solidFill>
            <a:tailEnd type="triangle"/>
          </a:ln>
          <a:effectLst>
            <a:glow rad="127000">
              <a:schemeClr val="bg1">
                <a:alpha val="90000"/>
              </a:schemeClr>
            </a:glow>
            <a:softEdge rad="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49C5AB6-1B13-9180-6FBD-2CC69E0D69DC}"/>
              </a:ext>
            </a:extLst>
          </p:cNvPr>
          <p:cNvCxnSpPr>
            <a:cxnSpLocks/>
          </p:cNvCxnSpPr>
          <p:nvPr/>
        </p:nvCxnSpPr>
        <p:spPr>
          <a:xfrm flipH="1">
            <a:off x="17753480" y="11832567"/>
            <a:ext cx="1306326" cy="1857168"/>
          </a:xfrm>
          <a:prstGeom prst="straightConnector1">
            <a:avLst/>
          </a:prstGeom>
          <a:ln w="152400">
            <a:solidFill>
              <a:srgbClr val="38761D"/>
            </a:solidFill>
            <a:tailEnd type="triangle"/>
          </a:ln>
          <a:effectLst>
            <a:glow rad="127000">
              <a:schemeClr val="bg1">
                <a:alpha val="90000"/>
              </a:schemeClr>
            </a:glow>
            <a:softEdge rad="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645124F-9630-EF8F-7E23-5945C85B46AE}"/>
              </a:ext>
            </a:extLst>
          </p:cNvPr>
          <p:cNvCxnSpPr>
            <a:cxnSpLocks/>
          </p:cNvCxnSpPr>
          <p:nvPr/>
        </p:nvCxnSpPr>
        <p:spPr>
          <a:xfrm flipH="1">
            <a:off x="15681714" y="8836356"/>
            <a:ext cx="2165217" cy="0"/>
          </a:xfrm>
          <a:prstGeom prst="straightConnector1">
            <a:avLst/>
          </a:prstGeom>
          <a:ln w="152400">
            <a:solidFill>
              <a:srgbClr val="38761D"/>
            </a:solidFill>
            <a:tailEnd type="triangle"/>
          </a:ln>
          <a:effectLst>
            <a:glow rad="127000">
              <a:schemeClr val="bg1">
                <a:alpha val="90000"/>
              </a:schemeClr>
            </a:glow>
            <a:softEdge rad="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A159F48-9C3A-0F32-F71B-957AA5A0ACA3}"/>
              </a:ext>
            </a:extLst>
          </p:cNvPr>
          <p:cNvCxnSpPr>
            <a:cxnSpLocks/>
          </p:cNvCxnSpPr>
          <p:nvPr/>
        </p:nvCxnSpPr>
        <p:spPr>
          <a:xfrm flipV="1">
            <a:off x="12519642" y="24938208"/>
            <a:ext cx="2317387" cy="747401"/>
          </a:xfrm>
          <a:prstGeom prst="straightConnector1">
            <a:avLst/>
          </a:prstGeom>
          <a:ln w="152400">
            <a:solidFill>
              <a:srgbClr val="38761D"/>
            </a:solidFill>
            <a:tailEnd type="triangle"/>
          </a:ln>
          <a:effectLst>
            <a:glow rad="127000">
              <a:schemeClr val="bg1">
                <a:alpha val="90000"/>
              </a:schemeClr>
            </a:glow>
            <a:softEdge rad="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2FE0AAB-F4F4-0781-0FA8-27E3460F2998}"/>
              </a:ext>
            </a:extLst>
          </p:cNvPr>
          <p:cNvCxnSpPr>
            <a:cxnSpLocks/>
          </p:cNvCxnSpPr>
          <p:nvPr/>
        </p:nvCxnSpPr>
        <p:spPr>
          <a:xfrm>
            <a:off x="11468611" y="16037770"/>
            <a:ext cx="2102062" cy="0"/>
          </a:xfrm>
          <a:prstGeom prst="straightConnector1">
            <a:avLst/>
          </a:prstGeom>
          <a:ln w="152400">
            <a:solidFill>
              <a:srgbClr val="38761D"/>
            </a:solidFill>
            <a:tailEnd type="triangle"/>
          </a:ln>
          <a:effectLst>
            <a:glow rad="127000">
              <a:schemeClr val="bg1">
                <a:alpha val="90000"/>
              </a:schemeClr>
            </a:glow>
            <a:softEdge rad="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D4FD02C-FCB1-4728-1786-1D6CB650C05E}"/>
              </a:ext>
            </a:extLst>
          </p:cNvPr>
          <p:cNvCxnSpPr>
            <a:cxnSpLocks/>
          </p:cNvCxnSpPr>
          <p:nvPr/>
        </p:nvCxnSpPr>
        <p:spPr>
          <a:xfrm>
            <a:off x="11468611" y="20000170"/>
            <a:ext cx="2102062" cy="0"/>
          </a:xfrm>
          <a:prstGeom prst="straightConnector1">
            <a:avLst/>
          </a:prstGeom>
          <a:ln w="152400">
            <a:solidFill>
              <a:srgbClr val="38761D"/>
            </a:solidFill>
            <a:tailEnd type="triangle"/>
          </a:ln>
          <a:effectLst>
            <a:glow rad="127000">
              <a:schemeClr val="bg1">
                <a:alpha val="90000"/>
              </a:schemeClr>
            </a:glow>
            <a:softEdge rad="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9F70477-A504-0DAF-AA60-407E217C3B1C}"/>
              </a:ext>
            </a:extLst>
          </p:cNvPr>
          <p:cNvCxnSpPr>
            <a:cxnSpLocks/>
          </p:cNvCxnSpPr>
          <p:nvPr/>
        </p:nvCxnSpPr>
        <p:spPr>
          <a:xfrm>
            <a:off x="11247120" y="13603585"/>
            <a:ext cx="1736795" cy="0"/>
          </a:xfrm>
          <a:prstGeom prst="straightConnector1">
            <a:avLst/>
          </a:prstGeom>
          <a:ln w="152400">
            <a:solidFill>
              <a:srgbClr val="38761D"/>
            </a:solidFill>
            <a:tailEnd type="triangle"/>
          </a:ln>
          <a:effectLst>
            <a:glow rad="127000">
              <a:schemeClr val="bg1">
                <a:alpha val="90000"/>
              </a:schemeClr>
            </a:glow>
            <a:softEdge rad="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391F397-669C-7692-2D06-65A7FE07A2A9}"/>
              </a:ext>
            </a:extLst>
          </p:cNvPr>
          <p:cNvCxnSpPr>
            <a:cxnSpLocks/>
          </p:cNvCxnSpPr>
          <p:nvPr/>
        </p:nvCxnSpPr>
        <p:spPr>
          <a:xfrm>
            <a:off x="13100234" y="10006945"/>
            <a:ext cx="2078806" cy="0"/>
          </a:xfrm>
          <a:prstGeom prst="straightConnector1">
            <a:avLst/>
          </a:prstGeom>
          <a:ln w="152400">
            <a:solidFill>
              <a:srgbClr val="C65911"/>
            </a:solidFill>
            <a:tailEnd type="triangle"/>
          </a:ln>
          <a:effectLst>
            <a:glow rad="127000">
              <a:schemeClr val="bg1">
                <a:alpha val="90000"/>
              </a:schemeClr>
            </a:glow>
            <a:softEdge rad="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8413566B-101B-833A-F6FB-5A8AFBF8F0E3}"/>
              </a:ext>
            </a:extLst>
          </p:cNvPr>
          <p:cNvCxnSpPr>
            <a:cxnSpLocks/>
          </p:cNvCxnSpPr>
          <p:nvPr/>
        </p:nvCxnSpPr>
        <p:spPr>
          <a:xfrm flipH="1">
            <a:off x="17191043" y="16495804"/>
            <a:ext cx="1947318" cy="44490"/>
          </a:xfrm>
          <a:prstGeom prst="straightConnector1">
            <a:avLst/>
          </a:prstGeom>
          <a:ln w="152400">
            <a:solidFill>
              <a:srgbClr val="C65911"/>
            </a:solidFill>
            <a:tailEnd type="triangle"/>
          </a:ln>
          <a:effectLst>
            <a:glow rad="127000">
              <a:schemeClr val="bg1">
                <a:alpha val="90000"/>
              </a:schemeClr>
            </a:glow>
            <a:softEdge rad="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5E53FD9-C64F-4E9E-6685-47596DC65AB3}"/>
              </a:ext>
            </a:extLst>
          </p:cNvPr>
          <p:cNvCxnSpPr>
            <a:cxnSpLocks/>
          </p:cNvCxnSpPr>
          <p:nvPr/>
        </p:nvCxnSpPr>
        <p:spPr>
          <a:xfrm>
            <a:off x="12758223" y="9062065"/>
            <a:ext cx="2078806" cy="0"/>
          </a:xfrm>
          <a:prstGeom prst="straightConnector1">
            <a:avLst/>
          </a:prstGeom>
          <a:ln w="152400">
            <a:solidFill>
              <a:srgbClr val="C65911"/>
            </a:solidFill>
            <a:tailEnd type="triangle"/>
          </a:ln>
          <a:effectLst>
            <a:glow rad="127000">
              <a:schemeClr val="bg1">
                <a:alpha val="90000"/>
              </a:schemeClr>
            </a:glow>
            <a:softEdge rad="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2F28249F-8C3E-F427-D45E-58A95354D7E1}"/>
              </a:ext>
            </a:extLst>
          </p:cNvPr>
          <p:cNvSpPr/>
          <p:nvPr/>
        </p:nvSpPr>
        <p:spPr>
          <a:xfrm>
            <a:off x="925336" y="7743749"/>
            <a:ext cx="8857878" cy="785422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Visually impaired individuals need real-time obstacle detection beyond traditional canes to improve safety and independence.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828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E305A3-D036-54CD-AA71-8B13E7A8A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ox with electronic components&#10;&#10;AI-generated content may be incorrect.">
            <a:extLst>
              <a:ext uri="{FF2B5EF4-FFF2-40B4-BE49-F238E27FC236}">
                <a16:creationId xmlns:a16="http://schemas.microsoft.com/office/drawing/2014/main" id="{D7C91CE9-F5C9-90CA-0AEA-AA4885C26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8032" y="7501945"/>
            <a:ext cx="10066375" cy="11303826"/>
          </a:xfrm>
          <a:prstGeom prst="rect">
            <a:avLst/>
          </a:prstGeom>
        </p:spPr>
      </p:pic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47F4B00E-DD06-8C8E-033B-7D3183840206}"/>
              </a:ext>
            </a:extLst>
          </p:cNvPr>
          <p:cNvSpPr txBox="1"/>
          <p:nvPr/>
        </p:nvSpPr>
        <p:spPr>
          <a:xfrm>
            <a:off x="4898066" y="142728"/>
            <a:ext cx="30217153" cy="52551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9200" b="1" dirty="0">
                <a:solidFill>
                  <a:srgbClr val="C5E0B3"/>
                </a:solidFill>
                <a:latin typeface="Calibri" panose="020F0502020204030204" pitchFamily="34" charset="0"/>
              </a:rPr>
              <a:t>Smart Assistive Walking Cane for Visually Impaired </a:t>
            </a:r>
          </a:p>
          <a:p>
            <a:pPr algn="ctr" defTabSz="3458319">
              <a:spcBef>
                <a:spcPct val="20000"/>
              </a:spcBef>
              <a:defRPr/>
            </a:pPr>
            <a:r>
              <a:rPr lang="en-US" sz="9200" b="1" dirty="0">
                <a:solidFill>
                  <a:srgbClr val="C5E0B3"/>
                </a:solidFill>
                <a:latin typeface="Calibri" panose="020F0502020204030204" pitchFamily="34" charset="0"/>
              </a:rPr>
              <a:t>Users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943D556E-73BC-17D1-5424-3EBA9E9E3702}"/>
              </a:ext>
            </a:extLst>
          </p:cNvPr>
          <p:cNvSpPr txBox="1"/>
          <p:nvPr/>
        </p:nvSpPr>
        <p:spPr>
          <a:xfrm>
            <a:off x="5669280" y="42416"/>
            <a:ext cx="29555378" cy="60564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endParaRPr lang="en-US" sz="4046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C412FEE-593B-2868-3325-B72A926D657C}"/>
              </a:ext>
            </a:extLst>
          </p:cNvPr>
          <p:cNvSpPr txBox="1"/>
          <p:nvPr/>
        </p:nvSpPr>
        <p:spPr>
          <a:xfrm>
            <a:off x="4134749" y="3361455"/>
            <a:ext cx="31742004" cy="21296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Saleh </a:t>
            </a:r>
            <a:r>
              <a:rPr lang="en-US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Alakkas</a:t>
            </a: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(ME), Mohammed </a:t>
            </a:r>
            <a:r>
              <a:rPr lang="en-US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Alsunayyin</a:t>
            </a: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(ME), Abdulmohsen </a:t>
            </a:r>
            <a:r>
              <a:rPr lang="en-US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Alshawarib</a:t>
            </a: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(CS), Naif </a:t>
            </a:r>
            <a:r>
              <a:rPr lang="en-US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Alshalan</a:t>
            </a:r>
            <a:endParaRPr lang="en-US" sz="4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3458319">
              <a:spcBef>
                <a:spcPct val="20000"/>
              </a:spcBef>
              <a:defRPr/>
            </a:pP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(SWE), Saleh Almutairi(EE), Nawaf Alharbi(ISE), Coach: Dr. Firas Al </a:t>
            </a:r>
            <a:r>
              <a:rPr lang="en-US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Hindawi</a:t>
            </a:r>
            <a:endParaRPr lang="en-US" sz="4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FBC325-7533-0AB2-1FA3-BF7B7AC9A66A}"/>
              </a:ext>
            </a:extLst>
          </p:cNvPr>
          <p:cNvSpPr txBox="1"/>
          <p:nvPr/>
        </p:nvSpPr>
        <p:spPr>
          <a:xfrm>
            <a:off x="698951" y="891869"/>
            <a:ext cx="376626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2616D"/>
                </a:solidFill>
              </a:rPr>
              <a:t>TEAM</a:t>
            </a:r>
            <a:r>
              <a:rPr lang="en-US" sz="9000" b="1" dirty="0">
                <a:solidFill>
                  <a:srgbClr val="02616D"/>
                </a:solidFill>
              </a:rPr>
              <a:t> </a:t>
            </a:r>
          </a:p>
          <a:p>
            <a:pPr algn="ctr"/>
            <a:r>
              <a:rPr lang="en-SG" sz="16600" b="1" dirty="0">
                <a:solidFill>
                  <a:srgbClr val="02616D"/>
                </a:solidFill>
              </a:rPr>
              <a:t>39</a:t>
            </a:r>
            <a:endParaRPr lang="en-SG" sz="9600" b="1" dirty="0">
              <a:solidFill>
                <a:srgbClr val="02616D"/>
              </a:solidFill>
            </a:endParaRP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82725728-5768-9A08-ADB5-C4984B7E9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335" y="6236336"/>
            <a:ext cx="10101905" cy="1128642"/>
          </a:xfrm>
          <a:prstGeom prst="rect">
            <a:avLst/>
          </a:prstGeom>
          <a:solidFill>
            <a:srgbClr val="02616D"/>
          </a:solidFill>
          <a:ln w="12700">
            <a:solidFill>
              <a:schemeClr val="accent1"/>
            </a:solidFill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solidFill>
                  <a:srgbClr val="C5E0B3"/>
                </a:solidFill>
              </a:rPr>
              <a:t>PROBLEM STATEMENT</a:t>
            </a:r>
          </a:p>
        </p:txBody>
      </p:sp>
      <p:sp>
        <p:nvSpPr>
          <p:cNvPr id="31" name="Rectangle 10">
            <a:extLst>
              <a:ext uri="{FF2B5EF4-FFF2-40B4-BE49-F238E27FC236}">
                <a16:creationId xmlns:a16="http://schemas.microsoft.com/office/drawing/2014/main" id="{4820FC6B-BE87-22E5-27B3-4DEEBEB82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35878" y="6319142"/>
            <a:ext cx="9875520" cy="1104475"/>
          </a:xfrm>
          <a:prstGeom prst="rect">
            <a:avLst/>
          </a:prstGeom>
          <a:solidFill>
            <a:srgbClr val="02616D"/>
          </a:solidFill>
          <a:ln w="12700">
            <a:solidFill>
              <a:schemeClr val="accent1"/>
            </a:solidFill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4800" b="1" dirty="0">
                <a:solidFill>
                  <a:srgbClr val="C5E0B3"/>
                </a:solidFill>
              </a:rPr>
              <a:t>Testing &amp; Validation</a:t>
            </a:r>
          </a:p>
        </p:txBody>
      </p:sp>
      <p:sp>
        <p:nvSpPr>
          <p:cNvPr id="32" name="Rectangle 10">
            <a:extLst>
              <a:ext uri="{FF2B5EF4-FFF2-40B4-BE49-F238E27FC236}">
                <a16:creationId xmlns:a16="http://schemas.microsoft.com/office/drawing/2014/main" id="{7E677711-DA52-DD47-DA0B-08A06A155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95421" y="6319142"/>
            <a:ext cx="20369866" cy="1104475"/>
          </a:xfrm>
          <a:prstGeom prst="rect">
            <a:avLst/>
          </a:prstGeom>
          <a:solidFill>
            <a:srgbClr val="02616D"/>
          </a:solidFill>
          <a:ln w="12700">
            <a:solidFill>
              <a:schemeClr val="accent1"/>
            </a:solidFill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solidFill>
                  <a:srgbClr val="C5E0B3"/>
                </a:solidFill>
              </a:rPr>
              <a:t>Cane Prototype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63733A3-CF3F-F098-5F86-9E1F305DAC85}"/>
              </a:ext>
            </a:extLst>
          </p:cNvPr>
          <p:cNvSpPr txBox="1"/>
          <p:nvPr/>
        </p:nvSpPr>
        <p:spPr>
          <a:xfrm>
            <a:off x="32861778" y="8097692"/>
            <a:ext cx="39409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200" b="1" dirty="0"/>
          </a:p>
        </p:txBody>
      </p:sp>
      <p:sp>
        <p:nvSpPr>
          <p:cNvPr id="78" name="Freeform 52">
            <a:extLst>
              <a:ext uri="{FF2B5EF4-FFF2-40B4-BE49-F238E27FC236}">
                <a16:creationId xmlns:a16="http://schemas.microsoft.com/office/drawing/2014/main" id="{54BE7CD5-E7B5-C23E-3222-6E04326B4A4B}"/>
              </a:ext>
            </a:extLst>
          </p:cNvPr>
          <p:cNvSpPr/>
          <p:nvPr/>
        </p:nvSpPr>
        <p:spPr>
          <a:xfrm>
            <a:off x="894806" y="7532098"/>
            <a:ext cx="10101905" cy="8049826"/>
          </a:xfrm>
          <a:prstGeom prst="roundRect">
            <a:avLst/>
          </a:prstGeom>
          <a:solidFill>
            <a:srgbClr val="E9DEC8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endParaRPr lang="en-US" sz="4600" dirty="0"/>
          </a:p>
          <a:p>
            <a:pPr algn="ctr"/>
            <a:endParaRPr lang="en-US" sz="4600" dirty="0"/>
          </a:p>
          <a:p>
            <a:pPr algn="ctr"/>
            <a:endParaRPr lang="en-US" sz="4600" dirty="0"/>
          </a:p>
          <a:p>
            <a:pPr algn="ctr"/>
            <a:r>
              <a:rPr lang="en-US" sz="4600" dirty="0"/>
              <a:t>Visually impaired individuals need real-time obstacle detection beyond traditional canes to improve safety and independence.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54D9D248-AEC0-EC0D-4391-E074090FABC9}"/>
              </a:ext>
            </a:extLst>
          </p:cNvPr>
          <p:cNvSpPr txBox="1"/>
          <p:nvPr/>
        </p:nvSpPr>
        <p:spPr>
          <a:xfrm>
            <a:off x="32861778" y="10499956"/>
            <a:ext cx="39409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200" b="1" dirty="0"/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B040E61D-90F8-3F4E-777F-0FDEE8739723}"/>
              </a:ext>
            </a:extLst>
          </p:cNvPr>
          <p:cNvSpPr txBox="1"/>
          <p:nvPr/>
        </p:nvSpPr>
        <p:spPr>
          <a:xfrm>
            <a:off x="32861778" y="12928650"/>
            <a:ext cx="39409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200" b="1" dirty="0"/>
          </a:p>
        </p:txBody>
      </p:sp>
      <p:sp>
        <p:nvSpPr>
          <p:cNvPr id="158" name="Rectangle 10">
            <a:extLst>
              <a:ext uri="{FF2B5EF4-FFF2-40B4-BE49-F238E27FC236}">
                <a16:creationId xmlns:a16="http://schemas.microsoft.com/office/drawing/2014/main" id="{B29E0F48-3D34-C897-DA39-7835A7652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95418" y="19274994"/>
            <a:ext cx="20578258" cy="1104475"/>
          </a:xfrm>
          <a:prstGeom prst="rect">
            <a:avLst/>
          </a:prstGeom>
          <a:solidFill>
            <a:srgbClr val="02616D"/>
          </a:solidFill>
          <a:ln w="12700">
            <a:solidFill>
              <a:schemeClr val="accent1"/>
            </a:solidFill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solidFill>
                  <a:srgbClr val="C5E0B3"/>
                </a:solidFill>
              </a:rPr>
              <a:t>CONSTRAINTS  &amp; SPECIFICATIONS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1013C1-1BBB-37E2-83D1-0A02D2802E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78327" y="47166"/>
            <a:ext cx="7230357" cy="55096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7CA30E1-26C4-1573-E289-FDE631B600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35878" y="8158371"/>
            <a:ext cx="5423847" cy="6564886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FE695319-5B7B-0495-068B-C6D1D26C8A0A}"/>
              </a:ext>
            </a:extLst>
          </p:cNvPr>
          <p:cNvSpPr txBox="1"/>
          <p:nvPr/>
        </p:nvSpPr>
        <p:spPr>
          <a:xfrm>
            <a:off x="20536065" y="14103291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SA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92FA2B6-B768-02CD-B1F5-BC3746A4AB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52998" y="24337441"/>
            <a:ext cx="10058400" cy="287921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A457F2D-B2F2-6E40-6898-01562AF248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39628" y="19740715"/>
            <a:ext cx="9963939" cy="46578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A792689-8124-B014-C8CD-A0433C26FAFB}"/>
              </a:ext>
            </a:extLst>
          </p:cNvPr>
          <p:cNvSpPr txBox="1"/>
          <p:nvPr/>
        </p:nvSpPr>
        <p:spPr>
          <a:xfrm>
            <a:off x="11895419" y="7749147"/>
            <a:ext cx="372558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>
                <a:solidFill>
                  <a:srgbClr val="FF0000"/>
                </a:solidFill>
              </a:rPr>
              <a:t>Constraint 1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E1AE2C3-80D3-AC39-6EE1-324042026A3B}"/>
              </a:ext>
            </a:extLst>
          </p:cNvPr>
          <p:cNvCxnSpPr>
            <a:cxnSpLocks/>
          </p:cNvCxnSpPr>
          <p:nvPr/>
        </p:nvCxnSpPr>
        <p:spPr>
          <a:xfrm>
            <a:off x="15565310" y="8430818"/>
            <a:ext cx="3560890" cy="2466948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F4315C3-A90A-41AD-0855-673ABFA0B569}"/>
              </a:ext>
            </a:extLst>
          </p:cNvPr>
          <p:cNvCxnSpPr>
            <a:cxnSpLocks/>
          </p:cNvCxnSpPr>
          <p:nvPr/>
        </p:nvCxnSpPr>
        <p:spPr>
          <a:xfrm flipH="1" flipV="1">
            <a:off x="22796090" y="17918363"/>
            <a:ext cx="2761431" cy="415499"/>
          </a:xfrm>
          <a:prstGeom prst="straightConnector1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92CD00F-71E2-4B55-852C-65D619B59774}"/>
              </a:ext>
            </a:extLst>
          </p:cNvPr>
          <p:cNvCxnSpPr>
            <a:cxnSpLocks/>
          </p:cNvCxnSpPr>
          <p:nvPr/>
        </p:nvCxnSpPr>
        <p:spPr>
          <a:xfrm flipV="1">
            <a:off x="15565310" y="15573305"/>
            <a:ext cx="3560890" cy="204241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10">
            <a:extLst>
              <a:ext uri="{FF2B5EF4-FFF2-40B4-BE49-F238E27FC236}">
                <a16:creationId xmlns:a16="http://schemas.microsoft.com/office/drawing/2014/main" id="{2D76467C-9E3A-DC1E-05B4-670BE095C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951" y="15983048"/>
            <a:ext cx="10101905" cy="1128642"/>
          </a:xfrm>
          <a:prstGeom prst="rect">
            <a:avLst/>
          </a:prstGeom>
          <a:solidFill>
            <a:srgbClr val="02616D"/>
          </a:solidFill>
          <a:ln w="12700">
            <a:solidFill>
              <a:schemeClr val="accent1"/>
            </a:solidFill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solidFill>
                  <a:srgbClr val="C5E0B3"/>
                </a:solidFill>
              </a:rPr>
              <a:t>OBJECTIVES</a:t>
            </a:r>
          </a:p>
        </p:txBody>
      </p:sp>
      <p:sp>
        <p:nvSpPr>
          <p:cNvPr id="26" name="Freeform 52">
            <a:extLst>
              <a:ext uri="{FF2B5EF4-FFF2-40B4-BE49-F238E27FC236}">
                <a16:creationId xmlns:a16="http://schemas.microsoft.com/office/drawing/2014/main" id="{D87CA725-2918-80C7-B7C7-258EB735A3FF}"/>
              </a:ext>
            </a:extLst>
          </p:cNvPr>
          <p:cNvSpPr/>
          <p:nvPr/>
        </p:nvSpPr>
        <p:spPr>
          <a:xfrm>
            <a:off x="718221" y="17512814"/>
            <a:ext cx="10101905" cy="9703844"/>
          </a:xfrm>
          <a:prstGeom prst="roundRect">
            <a:avLst/>
          </a:prstGeom>
          <a:solidFill>
            <a:srgbClr val="E9DEC8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endParaRPr lang="en-US" sz="46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Detect nearby obstacles in real time.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Provide clear vibration feedback to the user.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Support basic navigation guidance.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Improve user safety and independence.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Maintain a lightweight and comfortable cane design.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endParaRPr lang="en-US" sz="4600"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BEB4D68C-1ADB-2247-9163-3342DD0448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721597" y="7749148"/>
            <a:ext cx="4766629" cy="6032549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E9F6E4CB-7B76-8E66-E49F-953634A7224F}"/>
              </a:ext>
            </a:extLst>
          </p:cNvPr>
          <p:cNvSpPr txBox="1"/>
          <p:nvPr/>
        </p:nvSpPr>
        <p:spPr>
          <a:xfrm>
            <a:off x="37582198" y="12048582"/>
            <a:ext cx="43267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Critical Component </a:t>
            </a:r>
            <a:r>
              <a:rPr lang="en-US" sz="3600" b="1" dirty="0">
                <a:solidFill>
                  <a:srgbClr val="FF0000"/>
                </a:solidFill>
              </a:rPr>
              <a:t>No Failure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01501B5-36EA-687E-A4C3-77A215330970}"/>
              </a:ext>
            </a:extLst>
          </p:cNvPr>
          <p:cNvSpPr txBox="1"/>
          <p:nvPr/>
        </p:nvSpPr>
        <p:spPr>
          <a:xfrm>
            <a:off x="32935387" y="7389806"/>
            <a:ext cx="4326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2"/>
                </a:solidFill>
              </a:rPr>
              <a:t>Cane Dimension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7924F5C-265D-2C02-3557-640F3D2DF69C}"/>
              </a:ext>
            </a:extLst>
          </p:cNvPr>
          <p:cNvSpPr txBox="1"/>
          <p:nvPr/>
        </p:nvSpPr>
        <p:spPr>
          <a:xfrm>
            <a:off x="12234860" y="17733746"/>
            <a:ext cx="4471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>
              <a:buNone/>
            </a:pPr>
            <a:r>
              <a:rPr lang="en-US" sz="4800" b="1" dirty="0">
                <a:solidFill>
                  <a:srgbClr val="FF0000"/>
                </a:solidFill>
              </a:rPr>
              <a:t>Specification 6</a:t>
            </a:r>
            <a:endParaRPr lang="en-US" sz="4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59C71D0-4E3F-4919-B7A5-AF155DB5FF23}"/>
              </a:ext>
            </a:extLst>
          </p:cNvPr>
          <p:cNvSpPr txBox="1"/>
          <p:nvPr/>
        </p:nvSpPr>
        <p:spPr>
          <a:xfrm>
            <a:off x="25557521" y="17918364"/>
            <a:ext cx="4471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>
              <a:buNone/>
            </a:pPr>
            <a:r>
              <a:rPr lang="en-US" sz="4800" b="1" dirty="0">
                <a:solidFill>
                  <a:srgbClr val="FF0000"/>
                </a:solidFill>
              </a:rPr>
              <a:t>Specification 5</a:t>
            </a:r>
          </a:p>
        </p:txBody>
      </p:sp>
      <p:pic>
        <p:nvPicPr>
          <p:cNvPr id="12" name="Picture 11" descr="A table with text and numbers&#10;&#10;AI-generated content may be incorrect.">
            <a:extLst>
              <a:ext uri="{FF2B5EF4-FFF2-40B4-BE49-F238E27FC236}">
                <a16:creationId xmlns:a16="http://schemas.microsoft.com/office/drawing/2014/main" id="{B2DCC3DD-24C3-62A8-6034-E8DBEC10D2F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04994" y="20391903"/>
            <a:ext cx="19748059" cy="745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481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AC8630ED-EEE8-E770-2D2C-EBDEB61CA410}"/>
              </a:ext>
            </a:extLst>
          </p:cNvPr>
          <p:cNvSpPr txBox="1"/>
          <p:nvPr/>
        </p:nvSpPr>
        <p:spPr>
          <a:xfrm>
            <a:off x="4898066" y="142728"/>
            <a:ext cx="30217153" cy="52551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9200" b="1" dirty="0">
                <a:solidFill>
                  <a:srgbClr val="C5E0B3"/>
                </a:solidFill>
                <a:latin typeface="Calibri" panose="020F0502020204030204" pitchFamily="34" charset="0"/>
              </a:rPr>
              <a:t>Smart Assistive Walking Cane for Visually Impaired </a:t>
            </a:r>
          </a:p>
          <a:p>
            <a:pPr algn="ctr" defTabSz="3458319">
              <a:spcBef>
                <a:spcPct val="20000"/>
              </a:spcBef>
              <a:defRPr/>
            </a:pPr>
            <a:r>
              <a:rPr lang="en-US" sz="9200" b="1" dirty="0">
                <a:solidFill>
                  <a:srgbClr val="C5E0B3"/>
                </a:solidFill>
                <a:latin typeface="Calibri" panose="020F0502020204030204" pitchFamily="34" charset="0"/>
              </a:rPr>
              <a:t>Users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AC44153-2A22-CDA7-FA17-3151AC82BCB6}"/>
              </a:ext>
            </a:extLst>
          </p:cNvPr>
          <p:cNvSpPr txBox="1"/>
          <p:nvPr/>
        </p:nvSpPr>
        <p:spPr>
          <a:xfrm>
            <a:off x="5669280" y="42416"/>
            <a:ext cx="29555378" cy="60564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endParaRPr lang="en-US" sz="4046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9BA1BF-A04E-D147-1738-4227D27711F6}"/>
              </a:ext>
            </a:extLst>
          </p:cNvPr>
          <p:cNvSpPr txBox="1"/>
          <p:nvPr/>
        </p:nvSpPr>
        <p:spPr>
          <a:xfrm>
            <a:off x="4134749" y="3361455"/>
            <a:ext cx="31742004" cy="21296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Saleh </a:t>
            </a:r>
            <a:r>
              <a:rPr lang="en-US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Alakkas</a:t>
            </a: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(ME), Mohammed </a:t>
            </a:r>
            <a:r>
              <a:rPr lang="en-US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Alsunayyin</a:t>
            </a: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(ME), Abdulmohsen </a:t>
            </a:r>
            <a:r>
              <a:rPr lang="en-US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Alshawarib</a:t>
            </a: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(CS), Naif </a:t>
            </a:r>
            <a:r>
              <a:rPr lang="en-US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Alshalan</a:t>
            </a:r>
            <a:endParaRPr lang="en-US" sz="4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3458319">
              <a:spcBef>
                <a:spcPct val="20000"/>
              </a:spcBef>
              <a:defRPr/>
            </a:pP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(SWE), Saleh Almutairi(EE), Nawaf Alharbi(ISE), Coach: Dr. Firas Al </a:t>
            </a:r>
            <a:r>
              <a:rPr lang="en-US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Hindawi</a:t>
            </a:r>
            <a:endParaRPr lang="en-US" sz="4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6CAE16-36A2-0680-9435-44BBC2373751}"/>
              </a:ext>
            </a:extLst>
          </p:cNvPr>
          <p:cNvSpPr txBox="1"/>
          <p:nvPr/>
        </p:nvSpPr>
        <p:spPr>
          <a:xfrm>
            <a:off x="698951" y="891869"/>
            <a:ext cx="376626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2616D"/>
                </a:solidFill>
              </a:rPr>
              <a:t>TEAM</a:t>
            </a:r>
            <a:r>
              <a:rPr lang="en-US" sz="9000" b="1" dirty="0">
                <a:solidFill>
                  <a:srgbClr val="02616D"/>
                </a:solidFill>
              </a:rPr>
              <a:t> </a:t>
            </a:r>
          </a:p>
          <a:p>
            <a:pPr algn="ctr"/>
            <a:r>
              <a:rPr lang="en-SG" sz="16600" b="1" dirty="0">
                <a:solidFill>
                  <a:srgbClr val="02616D"/>
                </a:solidFill>
              </a:rPr>
              <a:t>39</a:t>
            </a:r>
            <a:endParaRPr lang="en-SG" sz="9600" b="1" dirty="0">
              <a:solidFill>
                <a:srgbClr val="02616D"/>
              </a:solidFill>
            </a:endParaRP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7622DEDA-6423-241C-BBF4-F0B950B5E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335" y="6236336"/>
            <a:ext cx="10101905" cy="1128642"/>
          </a:xfrm>
          <a:prstGeom prst="rect">
            <a:avLst/>
          </a:prstGeom>
          <a:solidFill>
            <a:srgbClr val="02616D"/>
          </a:solidFill>
          <a:ln w="12700">
            <a:solidFill>
              <a:schemeClr val="accent1"/>
            </a:solidFill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solidFill>
                  <a:srgbClr val="C5E0B3"/>
                </a:solidFill>
              </a:rPr>
              <a:t>PROBLEM STATEMENT</a:t>
            </a:r>
          </a:p>
        </p:txBody>
      </p:sp>
      <p:sp>
        <p:nvSpPr>
          <p:cNvPr id="31" name="Rectangle 10">
            <a:extLst>
              <a:ext uri="{FF2B5EF4-FFF2-40B4-BE49-F238E27FC236}">
                <a16:creationId xmlns:a16="http://schemas.microsoft.com/office/drawing/2014/main" id="{4B25A1B4-1551-C8D4-237E-EE7A63552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35878" y="6319142"/>
            <a:ext cx="9875520" cy="1104475"/>
          </a:xfrm>
          <a:prstGeom prst="rect">
            <a:avLst/>
          </a:prstGeom>
          <a:solidFill>
            <a:srgbClr val="02616D"/>
          </a:solidFill>
          <a:ln w="12700">
            <a:solidFill>
              <a:schemeClr val="accent1"/>
            </a:solidFill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4800" b="1" dirty="0">
                <a:solidFill>
                  <a:srgbClr val="C5E0B3"/>
                </a:solidFill>
              </a:rPr>
              <a:t>Testing &amp; Validation</a:t>
            </a:r>
          </a:p>
        </p:txBody>
      </p:sp>
      <p:sp>
        <p:nvSpPr>
          <p:cNvPr id="32" name="Rectangle 10">
            <a:extLst>
              <a:ext uri="{FF2B5EF4-FFF2-40B4-BE49-F238E27FC236}">
                <a16:creationId xmlns:a16="http://schemas.microsoft.com/office/drawing/2014/main" id="{13707FA7-CEFE-583E-82F3-771F9D81F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95421" y="6319142"/>
            <a:ext cx="20369866" cy="1104475"/>
          </a:xfrm>
          <a:prstGeom prst="rect">
            <a:avLst/>
          </a:prstGeom>
          <a:solidFill>
            <a:srgbClr val="02616D"/>
          </a:solidFill>
          <a:ln w="12700">
            <a:solidFill>
              <a:schemeClr val="accent1"/>
            </a:solidFill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solidFill>
                  <a:srgbClr val="C5E0B3"/>
                </a:solidFill>
              </a:rPr>
              <a:t>Cane Prototype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83D7EA2-8FAA-2C3D-032F-69F96EF84023}"/>
              </a:ext>
            </a:extLst>
          </p:cNvPr>
          <p:cNvSpPr txBox="1"/>
          <p:nvPr/>
        </p:nvSpPr>
        <p:spPr>
          <a:xfrm>
            <a:off x="32861778" y="8097692"/>
            <a:ext cx="39409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200" b="1" dirty="0"/>
          </a:p>
        </p:txBody>
      </p:sp>
      <p:sp>
        <p:nvSpPr>
          <p:cNvPr id="78" name="Freeform 52">
            <a:extLst>
              <a:ext uri="{FF2B5EF4-FFF2-40B4-BE49-F238E27FC236}">
                <a16:creationId xmlns:a16="http://schemas.microsoft.com/office/drawing/2014/main" id="{EF6BF98F-6054-B0C4-B07B-55FBF71B301F}"/>
              </a:ext>
            </a:extLst>
          </p:cNvPr>
          <p:cNvSpPr/>
          <p:nvPr/>
        </p:nvSpPr>
        <p:spPr>
          <a:xfrm>
            <a:off x="894806" y="7532098"/>
            <a:ext cx="10101905" cy="8049826"/>
          </a:xfrm>
          <a:prstGeom prst="roundRect">
            <a:avLst/>
          </a:prstGeom>
          <a:solidFill>
            <a:srgbClr val="E9DEC8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endParaRPr lang="en-US" sz="4600" dirty="0"/>
          </a:p>
          <a:p>
            <a:pPr algn="ctr"/>
            <a:endParaRPr lang="en-US" sz="4600" dirty="0"/>
          </a:p>
          <a:p>
            <a:pPr algn="ctr"/>
            <a:endParaRPr lang="en-US" sz="4600" dirty="0"/>
          </a:p>
          <a:p>
            <a:pPr algn="ctr"/>
            <a:r>
              <a:rPr lang="en-US" sz="4600" dirty="0"/>
              <a:t>Visually impaired individuals need real-time obstacle detection beyond traditional canes to improve safety and independence.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F08F9270-E3AF-F752-E952-F7EBD409B6FC}"/>
              </a:ext>
            </a:extLst>
          </p:cNvPr>
          <p:cNvSpPr txBox="1"/>
          <p:nvPr/>
        </p:nvSpPr>
        <p:spPr>
          <a:xfrm>
            <a:off x="32861778" y="10499956"/>
            <a:ext cx="39409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200" b="1" dirty="0"/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8D880859-967E-2772-4233-36E53871FE1D}"/>
              </a:ext>
            </a:extLst>
          </p:cNvPr>
          <p:cNvSpPr txBox="1"/>
          <p:nvPr/>
        </p:nvSpPr>
        <p:spPr>
          <a:xfrm>
            <a:off x="32861778" y="12928650"/>
            <a:ext cx="39409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200" b="1" dirty="0"/>
          </a:p>
        </p:txBody>
      </p:sp>
      <p:sp>
        <p:nvSpPr>
          <p:cNvPr id="158" name="Rectangle 10">
            <a:extLst>
              <a:ext uri="{FF2B5EF4-FFF2-40B4-BE49-F238E27FC236}">
                <a16:creationId xmlns:a16="http://schemas.microsoft.com/office/drawing/2014/main" id="{48B6A1DE-E7D7-5B24-2AC0-22CA20CF5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95420" y="20816909"/>
            <a:ext cx="20578258" cy="1104475"/>
          </a:xfrm>
          <a:prstGeom prst="rect">
            <a:avLst/>
          </a:prstGeom>
          <a:solidFill>
            <a:srgbClr val="02616D"/>
          </a:solidFill>
          <a:ln w="12700">
            <a:solidFill>
              <a:schemeClr val="accent1"/>
            </a:solidFill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solidFill>
                  <a:srgbClr val="C5E0B3"/>
                </a:solidFill>
              </a:rPr>
              <a:t>CONSTRAINTS  &amp; SPECIFICATIONS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832F8D6-AEFF-FA8B-7005-4F51F06F68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78327" y="47166"/>
            <a:ext cx="7230357" cy="55096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F9A7262-6F96-D03D-BA36-B58343B3DA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35878" y="8158371"/>
            <a:ext cx="5423847" cy="6564886"/>
          </a:xfrm>
          <a:prstGeom prst="rect">
            <a:avLst/>
          </a:prstGeom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DE1C1A4-AF2C-77C5-FFC5-A2C352926121}"/>
              </a:ext>
            </a:extLst>
          </p:cNvPr>
          <p:cNvSpPr/>
          <p:nvPr/>
        </p:nvSpPr>
        <p:spPr>
          <a:xfrm>
            <a:off x="11416618" y="22405214"/>
            <a:ext cx="3855382" cy="4811444"/>
          </a:xfrm>
          <a:prstGeom prst="roundRect">
            <a:avLst/>
          </a:prstGeom>
          <a:solidFill>
            <a:srgbClr val="E9DEC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3600" dirty="0">
                <a:solidFill>
                  <a:schemeClr val="tx1"/>
                </a:solidFill>
                <a:ea typeface="+mn-lt"/>
                <a:cs typeface="+mn-lt"/>
              </a:rPr>
              <a:t>ultrasonic sensor shall detect obstacles within a range of 0.25 m to 2.0 m with an accuracy of </a:t>
            </a:r>
            <a:r>
              <a:rPr lang="en-US" sz="3600">
                <a:solidFill>
                  <a:schemeClr val="tx1"/>
                </a:solidFill>
                <a:ea typeface="+mn-lt"/>
                <a:cs typeface="+mn-lt"/>
              </a:rPr>
              <a:t>±5%.</a:t>
            </a:r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DBBF28BE-BBAC-CFC5-50AF-B8E0CAFD4B23}"/>
              </a:ext>
            </a:extLst>
          </p:cNvPr>
          <p:cNvSpPr/>
          <p:nvPr/>
        </p:nvSpPr>
        <p:spPr>
          <a:xfrm>
            <a:off x="15769231" y="22405214"/>
            <a:ext cx="3855382" cy="4811444"/>
          </a:xfrm>
          <a:prstGeom prst="roundRect">
            <a:avLst/>
          </a:prstGeom>
          <a:solidFill>
            <a:srgbClr val="E9DEC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chemeClr val="tx1"/>
                </a:solidFill>
              </a:rPr>
              <a:t>All components of the cane should be have 1&lt; FOS &lt; 2.5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089E23F8-367B-9771-2A2D-70CCD287F771}"/>
              </a:ext>
            </a:extLst>
          </p:cNvPr>
          <p:cNvSpPr/>
          <p:nvPr/>
        </p:nvSpPr>
        <p:spPr>
          <a:xfrm>
            <a:off x="19941549" y="22405214"/>
            <a:ext cx="4250980" cy="4811444"/>
          </a:xfrm>
          <a:prstGeom prst="roundRect">
            <a:avLst/>
          </a:prstGeom>
          <a:solidFill>
            <a:srgbClr val="E9DEC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500" dirty="0">
                <a:solidFill>
                  <a:schemeClr val="tx1"/>
                </a:solidFill>
                <a:ea typeface="+mn-lt"/>
                <a:cs typeface="+mn-lt"/>
              </a:rPr>
              <a:t>Voice commands are recognized within ≤ 0.5 s after the user </a:t>
            </a:r>
            <a:r>
              <a:rPr lang="en-US" sz="3500">
                <a:solidFill>
                  <a:schemeClr val="tx1"/>
                </a:solidFill>
                <a:ea typeface="+mn-lt"/>
                <a:cs typeface="+mn-lt"/>
              </a:rPr>
              <a:t>finishes </a:t>
            </a:r>
            <a:endParaRPr lang="en-US" sz="3500" dirty="0">
              <a:solidFill>
                <a:schemeClr val="tx1"/>
              </a:solidFill>
              <a:ea typeface="+mn-lt"/>
              <a:cs typeface="+mn-lt"/>
            </a:endParaRPr>
          </a:p>
          <a:p>
            <a:pPr algn="ctr"/>
            <a:r>
              <a:rPr lang="en-US" sz="3500">
                <a:solidFill>
                  <a:schemeClr val="tx1"/>
                </a:solidFill>
                <a:ea typeface="+mn-lt"/>
                <a:cs typeface="+mn-lt"/>
              </a:rPr>
              <a:t>speaking, with ≥ </a:t>
            </a:r>
            <a:r>
              <a:rPr lang="en-US" sz="3500" dirty="0">
                <a:solidFill>
                  <a:schemeClr val="tx1"/>
                </a:solidFill>
                <a:ea typeface="+mn-lt"/>
                <a:cs typeface="+mn-lt"/>
              </a:rPr>
              <a:t>90% intent accuracy in typical walking noise.</a:t>
            </a:r>
            <a:endParaRPr lang="en-US" sz="3500">
              <a:solidFill>
                <a:schemeClr val="tx1"/>
              </a:solidFill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C4DF3F87-AE0A-48B2-4032-198529BB77A4}"/>
              </a:ext>
            </a:extLst>
          </p:cNvPr>
          <p:cNvSpPr/>
          <p:nvPr/>
        </p:nvSpPr>
        <p:spPr>
          <a:xfrm>
            <a:off x="24296630" y="22405214"/>
            <a:ext cx="3855382" cy="4811444"/>
          </a:xfrm>
          <a:prstGeom prst="roundRect">
            <a:avLst/>
          </a:prstGeom>
          <a:solidFill>
            <a:srgbClr val="E9DEC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 system shall</a:t>
            </a:r>
            <a:endParaRPr lang="en-US" sz="40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ctr"/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respond to</a:t>
            </a:r>
            <a:endParaRPr lang="en-US" sz="40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ctr"/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detected obstacles</a:t>
            </a:r>
            <a:endParaRPr lang="en-US" sz="40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ctr"/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within 500 ms</a:t>
            </a:r>
            <a:endParaRPr lang="en-US" sz="40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3B3F9119-1893-646D-CE22-9A457C82A6F6}"/>
              </a:ext>
            </a:extLst>
          </p:cNvPr>
          <p:cNvSpPr/>
          <p:nvPr/>
        </p:nvSpPr>
        <p:spPr>
          <a:xfrm>
            <a:off x="28414352" y="22405214"/>
            <a:ext cx="3855382" cy="4811444"/>
          </a:xfrm>
          <a:prstGeom prst="roundRect">
            <a:avLst/>
          </a:prstGeom>
          <a:solidFill>
            <a:srgbClr val="E9DEC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When the front</a:t>
            </a:r>
            <a:endParaRPr lang="en-US" sz="38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ctr"/>
            <a:r>
              <a:rPr lang="en-US" sz="3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distance is under</a:t>
            </a:r>
            <a:endParaRPr lang="en-US" sz="38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ctr"/>
            <a:r>
              <a:rPr lang="en-US" sz="3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1.8 m, the handle</a:t>
            </a:r>
            <a:endParaRPr lang="en-US" sz="38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ctr"/>
            <a:r>
              <a:rPr lang="en-US" sz="3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vibrates with at</a:t>
            </a:r>
            <a:endParaRPr lang="en-US" sz="38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ctr"/>
            <a:r>
              <a:rPr lang="en-US" sz="3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least 90%</a:t>
            </a:r>
            <a:endParaRPr lang="en-US" sz="38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ctr"/>
            <a:r>
              <a:rPr lang="en-US" sz="3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accuracy.</a:t>
            </a:r>
            <a:endParaRPr lang="en-US" sz="38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ctr"/>
            <a:endParaRPr lang="en-US" sz="3800" dirty="0">
              <a:solidFill>
                <a:schemeClr val="tx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25C9BE5-3C11-ADA7-D453-3ABAE9F2E38F}"/>
              </a:ext>
            </a:extLst>
          </p:cNvPr>
          <p:cNvSpPr txBox="1"/>
          <p:nvPr/>
        </p:nvSpPr>
        <p:spPr>
          <a:xfrm>
            <a:off x="20536065" y="14103291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SA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424C88A-2E7D-973C-F872-5B6E4F2CD9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52998" y="24337441"/>
            <a:ext cx="10058400" cy="287921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E624FFA-7E86-A796-F629-8AFA95D2A9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39628" y="19740715"/>
            <a:ext cx="9963939" cy="46578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CE6F564-F080-7EE5-A980-4202A0B4FD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95420" y="7423617"/>
            <a:ext cx="20369866" cy="133932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0D8CE3-E981-76DF-8D1C-4E1EA2B2FED5}"/>
              </a:ext>
            </a:extLst>
          </p:cNvPr>
          <p:cNvSpPr txBox="1"/>
          <p:nvPr/>
        </p:nvSpPr>
        <p:spPr>
          <a:xfrm>
            <a:off x="11895419" y="7749148"/>
            <a:ext cx="7220959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/>
              <a:t>Mechanical Engineering Contributions: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0000"/>
                </a:solidFill>
              </a:rPr>
              <a:t>Structural Design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0000"/>
                </a:solidFill>
              </a:rPr>
              <a:t>FEA for All Components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0000"/>
                </a:solidFill>
              </a:rPr>
              <a:t>Sensors Mounting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0000"/>
                </a:solidFill>
              </a:rPr>
              <a:t>Prototype Assembly 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92079B5-C19F-2843-4F55-D5BC9C6BDABF}"/>
              </a:ext>
            </a:extLst>
          </p:cNvPr>
          <p:cNvCxnSpPr/>
          <p:nvPr/>
        </p:nvCxnSpPr>
        <p:spPr>
          <a:xfrm>
            <a:off x="17474903" y="9565365"/>
            <a:ext cx="3753543" cy="1284051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32016AF-9636-2A1C-84C2-EA5A1226FD7C}"/>
              </a:ext>
            </a:extLst>
          </p:cNvPr>
          <p:cNvCxnSpPr>
            <a:cxnSpLocks/>
          </p:cNvCxnSpPr>
          <p:nvPr/>
        </p:nvCxnSpPr>
        <p:spPr>
          <a:xfrm>
            <a:off x="17603985" y="10589398"/>
            <a:ext cx="2606957" cy="1247002"/>
          </a:xfrm>
          <a:prstGeom prst="straightConnector1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2D4E133-5D40-ED1A-3BB0-0AB4739D3A44}"/>
              </a:ext>
            </a:extLst>
          </p:cNvPr>
          <p:cNvCxnSpPr>
            <a:cxnSpLocks/>
          </p:cNvCxnSpPr>
          <p:nvPr/>
        </p:nvCxnSpPr>
        <p:spPr>
          <a:xfrm>
            <a:off x="17747840" y="11238620"/>
            <a:ext cx="1666784" cy="207713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10">
            <a:extLst>
              <a:ext uri="{FF2B5EF4-FFF2-40B4-BE49-F238E27FC236}">
                <a16:creationId xmlns:a16="http://schemas.microsoft.com/office/drawing/2014/main" id="{129766DB-3EE3-42DD-CEEA-D0430CC14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951" y="15983048"/>
            <a:ext cx="10101905" cy="1128642"/>
          </a:xfrm>
          <a:prstGeom prst="rect">
            <a:avLst/>
          </a:prstGeom>
          <a:solidFill>
            <a:srgbClr val="02616D"/>
          </a:solidFill>
          <a:ln w="12700">
            <a:solidFill>
              <a:schemeClr val="accent1"/>
            </a:solidFill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solidFill>
                  <a:srgbClr val="C5E0B3"/>
                </a:solidFill>
              </a:rPr>
              <a:t>OBJECTIVES</a:t>
            </a:r>
          </a:p>
        </p:txBody>
      </p:sp>
      <p:sp>
        <p:nvSpPr>
          <p:cNvPr id="26" name="Freeform 52">
            <a:extLst>
              <a:ext uri="{FF2B5EF4-FFF2-40B4-BE49-F238E27FC236}">
                <a16:creationId xmlns:a16="http://schemas.microsoft.com/office/drawing/2014/main" id="{8C45777D-0388-EF3B-3EBD-9042AAB3687B}"/>
              </a:ext>
            </a:extLst>
          </p:cNvPr>
          <p:cNvSpPr/>
          <p:nvPr/>
        </p:nvSpPr>
        <p:spPr>
          <a:xfrm>
            <a:off x="718221" y="17512814"/>
            <a:ext cx="10101905" cy="9703844"/>
          </a:xfrm>
          <a:prstGeom prst="roundRect">
            <a:avLst/>
          </a:prstGeom>
          <a:solidFill>
            <a:srgbClr val="E9DEC8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endParaRPr lang="en-US" sz="46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Detect nearby obstacles in real time.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Provide clear vibration feedback to the user.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Support basic navigation guidance.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Improve user safety and independence.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Maintain a lightweight and comfortable cane design.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endParaRPr lang="en-US" sz="4600"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712FBB17-B61A-F259-18A9-B225D1BF02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721597" y="7749148"/>
            <a:ext cx="4766629" cy="6032549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E9D18D6B-669E-1CAF-6A38-B0D2024ECB0F}"/>
              </a:ext>
            </a:extLst>
          </p:cNvPr>
          <p:cNvSpPr txBox="1"/>
          <p:nvPr/>
        </p:nvSpPr>
        <p:spPr>
          <a:xfrm>
            <a:off x="37582198" y="12048582"/>
            <a:ext cx="43267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Critical Component </a:t>
            </a:r>
            <a:r>
              <a:rPr lang="en-US" sz="3600" b="1" dirty="0">
                <a:solidFill>
                  <a:srgbClr val="FF0000"/>
                </a:solidFill>
              </a:rPr>
              <a:t>No Failure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ED55284-68E4-58B7-7956-370272A55A0B}"/>
              </a:ext>
            </a:extLst>
          </p:cNvPr>
          <p:cNvSpPr txBox="1"/>
          <p:nvPr/>
        </p:nvSpPr>
        <p:spPr>
          <a:xfrm>
            <a:off x="32935387" y="7389806"/>
            <a:ext cx="4326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2"/>
                </a:solidFill>
              </a:rPr>
              <a:t>Cane Dimension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667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9C930B-0D16-FCFC-EC15-2334BE28A0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ox with electronic components&#10;&#10;AI-generated content may be incorrect.">
            <a:extLst>
              <a:ext uri="{FF2B5EF4-FFF2-40B4-BE49-F238E27FC236}">
                <a16:creationId xmlns:a16="http://schemas.microsoft.com/office/drawing/2014/main" id="{866C2B53-0787-1B35-BDC4-A2514DE79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8032" y="7501945"/>
            <a:ext cx="10066375" cy="11303826"/>
          </a:xfrm>
          <a:prstGeom prst="rect">
            <a:avLst/>
          </a:prstGeom>
        </p:spPr>
      </p:pic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7EE3CA2D-0D4C-A77D-19F6-ED6AB9C5429F}"/>
              </a:ext>
            </a:extLst>
          </p:cNvPr>
          <p:cNvSpPr txBox="1"/>
          <p:nvPr/>
        </p:nvSpPr>
        <p:spPr>
          <a:xfrm>
            <a:off x="4898066" y="142728"/>
            <a:ext cx="30217153" cy="52551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9200" b="1" dirty="0">
                <a:solidFill>
                  <a:srgbClr val="C5E0B3"/>
                </a:solidFill>
                <a:latin typeface="Calibri" panose="020F0502020204030204" pitchFamily="34" charset="0"/>
              </a:rPr>
              <a:t>Smart Assistive Walking Cane for Visually Impaired </a:t>
            </a:r>
          </a:p>
          <a:p>
            <a:pPr algn="ctr" defTabSz="3458319">
              <a:spcBef>
                <a:spcPct val="20000"/>
              </a:spcBef>
              <a:defRPr/>
            </a:pPr>
            <a:r>
              <a:rPr lang="en-US" sz="9200" b="1" dirty="0">
                <a:solidFill>
                  <a:srgbClr val="C5E0B3"/>
                </a:solidFill>
                <a:latin typeface="Calibri" panose="020F0502020204030204" pitchFamily="34" charset="0"/>
              </a:rPr>
              <a:t>Users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F675B42F-5A75-27E9-58E9-0D8104BD1C12}"/>
              </a:ext>
            </a:extLst>
          </p:cNvPr>
          <p:cNvSpPr txBox="1"/>
          <p:nvPr/>
        </p:nvSpPr>
        <p:spPr>
          <a:xfrm>
            <a:off x="5669280" y="42416"/>
            <a:ext cx="29555378" cy="60564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endParaRPr lang="en-US" sz="4046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7295800-DE07-BFEB-EA61-2820E031129E}"/>
              </a:ext>
            </a:extLst>
          </p:cNvPr>
          <p:cNvSpPr txBox="1"/>
          <p:nvPr/>
        </p:nvSpPr>
        <p:spPr>
          <a:xfrm>
            <a:off x="4134749" y="3361455"/>
            <a:ext cx="31742004" cy="21296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Saleh </a:t>
            </a:r>
            <a:r>
              <a:rPr lang="en-US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Alakkas</a:t>
            </a: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(ME), Mohammed </a:t>
            </a:r>
            <a:r>
              <a:rPr lang="en-US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Alsunayyin</a:t>
            </a: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(ME), Abdulmohsen </a:t>
            </a:r>
            <a:r>
              <a:rPr lang="en-US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Alshawarib</a:t>
            </a: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(CS), Naif </a:t>
            </a:r>
            <a:r>
              <a:rPr lang="en-US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Alshalan</a:t>
            </a:r>
            <a:endParaRPr lang="en-US" sz="4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3458319">
              <a:spcBef>
                <a:spcPct val="20000"/>
              </a:spcBef>
              <a:defRPr/>
            </a:pP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(SWE), Saleh Almutairi(EE), Nawaf Alharbi(ISE), Coach: Dr. Firas Al </a:t>
            </a:r>
            <a:r>
              <a:rPr lang="en-US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Hindawi</a:t>
            </a:r>
            <a:endParaRPr lang="en-US" sz="4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B1408B-E02A-54BE-F063-9EC35D80F16A}"/>
              </a:ext>
            </a:extLst>
          </p:cNvPr>
          <p:cNvSpPr txBox="1"/>
          <p:nvPr/>
        </p:nvSpPr>
        <p:spPr>
          <a:xfrm>
            <a:off x="698951" y="891869"/>
            <a:ext cx="376626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2616D"/>
                </a:solidFill>
              </a:rPr>
              <a:t>TEAM</a:t>
            </a:r>
            <a:r>
              <a:rPr lang="en-US" sz="9000" b="1" dirty="0">
                <a:solidFill>
                  <a:srgbClr val="02616D"/>
                </a:solidFill>
              </a:rPr>
              <a:t> </a:t>
            </a:r>
          </a:p>
          <a:p>
            <a:pPr algn="ctr"/>
            <a:r>
              <a:rPr lang="en-SG" sz="16600" b="1" dirty="0">
                <a:solidFill>
                  <a:srgbClr val="02616D"/>
                </a:solidFill>
              </a:rPr>
              <a:t>39</a:t>
            </a:r>
            <a:endParaRPr lang="en-SG" sz="9600" b="1" dirty="0">
              <a:solidFill>
                <a:srgbClr val="02616D"/>
              </a:solidFill>
            </a:endParaRP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5514E36D-BC75-181F-0F26-8A1B90689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335" y="6236336"/>
            <a:ext cx="10101905" cy="1128642"/>
          </a:xfrm>
          <a:prstGeom prst="rect">
            <a:avLst/>
          </a:prstGeom>
          <a:solidFill>
            <a:srgbClr val="02616D"/>
          </a:solidFill>
          <a:ln w="12700">
            <a:solidFill>
              <a:schemeClr val="accent1"/>
            </a:solidFill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solidFill>
                  <a:srgbClr val="C5E0B3"/>
                </a:solidFill>
              </a:rPr>
              <a:t>PROBLEM STATEMENT</a:t>
            </a:r>
          </a:p>
        </p:txBody>
      </p:sp>
      <p:sp>
        <p:nvSpPr>
          <p:cNvPr id="31" name="Rectangle 10">
            <a:extLst>
              <a:ext uri="{FF2B5EF4-FFF2-40B4-BE49-F238E27FC236}">
                <a16:creationId xmlns:a16="http://schemas.microsoft.com/office/drawing/2014/main" id="{75620E95-721D-A200-660E-736709ADD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35878" y="6319142"/>
            <a:ext cx="9875520" cy="1104475"/>
          </a:xfrm>
          <a:prstGeom prst="rect">
            <a:avLst/>
          </a:prstGeom>
          <a:solidFill>
            <a:srgbClr val="02616D"/>
          </a:solidFill>
          <a:ln w="12700">
            <a:solidFill>
              <a:schemeClr val="accent1"/>
            </a:solidFill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4800" b="1" dirty="0">
                <a:solidFill>
                  <a:srgbClr val="C5E0B3"/>
                </a:solidFill>
              </a:rPr>
              <a:t>Testing &amp; Validation</a:t>
            </a:r>
          </a:p>
        </p:txBody>
      </p:sp>
      <p:sp>
        <p:nvSpPr>
          <p:cNvPr id="32" name="Rectangle 10">
            <a:extLst>
              <a:ext uri="{FF2B5EF4-FFF2-40B4-BE49-F238E27FC236}">
                <a16:creationId xmlns:a16="http://schemas.microsoft.com/office/drawing/2014/main" id="{0C41F6AF-272B-8106-6504-0602FDF8A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95421" y="6319142"/>
            <a:ext cx="20369866" cy="1104475"/>
          </a:xfrm>
          <a:prstGeom prst="rect">
            <a:avLst/>
          </a:prstGeom>
          <a:solidFill>
            <a:srgbClr val="02616D"/>
          </a:solidFill>
          <a:ln w="12700">
            <a:solidFill>
              <a:schemeClr val="accent1"/>
            </a:solidFill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solidFill>
                  <a:srgbClr val="C5E0B3"/>
                </a:solidFill>
              </a:rPr>
              <a:t>Cane Prototype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E0811FC-E1C1-CA9A-B4C6-63844E9256B8}"/>
              </a:ext>
            </a:extLst>
          </p:cNvPr>
          <p:cNvSpPr txBox="1"/>
          <p:nvPr/>
        </p:nvSpPr>
        <p:spPr>
          <a:xfrm>
            <a:off x="32861778" y="8097692"/>
            <a:ext cx="39409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200" b="1" dirty="0"/>
          </a:p>
        </p:txBody>
      </p:sp>
      <p:sp>
        <p:nvSpPr>
          <p:cNvPr id="78" name="Freeform 52">
            <a:extLst>
              <a:ext uri="{FF2B5EF4-FFF2-40B4-BE49-F238E27FC236}">
                <a16:creationId xmlns:a16="http://schemas.microsoft.com/office/drawing/2014/main" id="{85E8CE5F-A0D3-F051-78B9-B7695E92F1BB}"/>
              </a:ext>
            </a:extLst>
          </p:cNvPr>
          <p:cNvSpPr/>
          <p:nvPr/>
        </p:nvSpPr>
        <p:spPr>
          <a:xfrm>
            <a:off x="894806" y="7532098"/>
            <a:ext cx="10101905" cy="8049826"/>
          </a:xfrm>
          <a:prstGeom prst="roundRect">
            <a:avLst/>
          </a:prstGeom>
          <a:solidFill>
            <a:srgbClr val="E9DEC8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endParaRPr lang="en-US" sz="4600" dirty="0"/>
          </a:p>
          <a:p>
            <a:pPr algn="ctr"/>
            <a:endParaRPr lang="en-US" sz="4600" dirty="0"/>
          </a:p>
          <a:p>
            <a:pPr algn="ctr"/>
            <a:endParaRPr lang="en-US" sz="4600" dirty="0"/>
          </a:p>
          <a:p>
            <a:pPr algn="ctr"/>
            <a:r>
              <a:rPr lang="en-US" sz="4600" dirty="0"/>
              <a:t>Visually impaired individuals need real-time obstacle detection beyond traditional canes to improve safety and independence.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8E3B33AE-D209-7707-7513-C8237F0E23D2}"/>
              </a:ext>
            </a:extLst>
          </p:cNvPr>
          <p:cNvSpPr txBox="1"/>
          <p:nvPr/>
        </p:nvSpPr>
        <p:spPr>
          <a:xfrm>
            <a:off x="32861778" y="10499956"/>
            <a:ext cx="39409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200" b="1" dirty="0"/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2E6D0C74-7705-428B-E8D3-FFED0F2E2D4D}"/>
              </a:ext>
            </a:extLst>
          </p:cNvPr>
          <p:cNvSpPr txBox="1"/>
          <p:nvPr/>
        </p:nvSpPr>
        <p:spPr>
          <a:xfrm>
            <a:off x="32861778" y="12928650"/>
            <a:ext cx="39409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200" b="1" dirty="0"/>
          </a:p>
        </p:txBody>
      </p:sp>
      <p:sp>
        <p:nvSpPr>
          <p:cNvPr id="158" name="Rectangle 10">
            <a:extLst>
              <a:ext uri="{FF2B5EF4-FFF2-40B4-BE49-F238E27FC236}">
                <a16:creationId xmlns:a16="http://schemas.microsoft.com/office/drawing/2014/main" id="{D57FB8B8-F00A-829D-8CCB-DC5A68C63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95418" y="19274994"/>
            <a:ext cx="20578258" cy="1104475"/>
          </a:xfrm>
          <a:prstGeom prst="rect">
            <a:avLst/>
          </a:prstGeom>
          <a:solidFill>
            <a:srgbClr val="02616D"/>
          </a:solidFill>
          <a:ln w="12700">
            <a:solidFill>
              <a:schemeClr val="accent1"/>
            </a:solidFill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solidFill>
                  <a:srgbClr val="C5E0B3"/>
                </a:solidFill>
              </a:rPr>
              <a:t>CONSTRAINTS  &amp; SPECIFICATIONS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3BBB8F-D3F6-2918-E8FE-CBC6D8F421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78327" y="47166"/>
            <a:ext cx="7230357" cy="55096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41A1B9E-21FA-D0B1-57EF-2D13497B3F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35878" y="8158371"/>
            <a:ext cx="5423847" cy="6564886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B8CC822F-F13C-05A3-DA2A-180F2F01216C}"/>
              </a:ext>
            </a:extLst>
          </p:cNvPr>
          <p:cNvSpPr txBox="1"/>
          <p:nvPr/>
        </p:nvSpPr>
        <p:spPr>
          <a:xfrm>
            <a:off x="20536065" y="14103291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SA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5118964-E702-D649-BA0B-67FAD6CA42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52998" y="24337441"/>
            <a:ext cx="10058400" cy="287921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3D02F58-A6D0-B2EB-AD02-2EA948B0C5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39628" y="19740715"/>
            <a:ext cx="9963939" cy="46578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050E72-DB80-2BEE-7BD2-C6280451F705}"/>
              </a:ext>
            </a:extLst>
          </p:cNvPr>
          <p:cNvSpPr txBox="1"/>
          <p:nvPr/>
        </p:nvSpPr>
        <p:spPr>
          <a:xfrm>
            <a:off x="11895419" y="7749147"/>
            <a:ext cx="372558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>
                <a:solidFill>
                  <a:srgbClr val="FF0000"/>
                </a:solidFill>
              </a:rPr>
              <a:t>Constraint 1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6C0B7EF-1576-5B9B-CF55-4F6564D800BD}"/>
              </a:ext>
            </a:extLst>
          </p:cNvPr>
          <p:cNvCxnSpPr>
            <a:cxnSpLocks/>
          </p:cNvCxnSpPr>
          <p:nvPr/>
        </p:nvCxnSpPr>
        <p:spPr>
          <a:xfrm>
            <a:off x="15565310" y="8430818"/>
            <a:ext cx="3686017" cy="2466948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A8C140D-D5F7-E6D5-205C-18880088A6C1}"/>
              </a:ext>
            </a:extLst>
          </p:cNvPr>
          <p:cNvCxnSpPr>
            <a:cxnSpLocks/>
          </p:cNvCxnSpPr>
          <p:nvPr/>
        </p:nvCxnSpPr>
        <p:spPr>
          <a:xfrm flipH="1" flipV="1">
            <a:off x="22796090" y="17918363"/>
            <a:ext cx="2761431" cy="415499"/>
          </a:xfrm>
          <a:prstGeom prst="straightConnector1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E406444-686A-A54C-53D3-E65BB71DC4FB}"/>
              </a:ext>
            </a:extLst>
          </p:cNvPr>
          <p:cNvCxnSpPr>
            <a:cxnSpLocks/>
          </p:cNvCxnSpPr>
          <p:nvPr/>
        </p:nvCxnSpPr>
        <p:spPr>
          <a:xfrm flipV="1">
            <a:off x="15565310" y="15573305"/>
            <a:ext cx="3560890" cy="204241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10">
            <a:extLst>
              <a:ext uri="{FF2B5EF4-FFF2-40B4-BE49-F238E27FC236}">
                <a16:creationId xmlns:a16="http://schemas.microsoft.com/office/drawing/2014/main" id="{3E163BF4-DAE9-50FB-CE3E-CCF2FD3A0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951" y="15983048"/>
            <a:ext cx="10101905" cy="1128642"/>
          </a:xfrm>
          <a:prstGeom prst="rect">
            <a:avLst/>
          </a:prstGeom>
          <a:solidFill>
            <a:srgbClr val="02616D"/>
          </a:solidFill>
          <a:ln w="12700">
            <a:solidFill>
              <a:schemeClr val="accent1"/>
            </a:solidFill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solidFill>
                  <a:srgbClr val="C5E0B3"/>
                </a:solidFill>
              </a:rPr>
              <a:t>OBJECTIVES</a:t>
            </a:r>
          </a:p>
        </p:txBody>
      </p:sp>
      <p:sp>
        <p:nvSpPr>
          <p:cNvPr id="26" name="Freeform 52">
            <a:extLst>
              <a:ext uri="{FF2B5EF4-FFF2-40B4-BE49-F238E27FC236}">
                <a16:creationId xmlns:a16="http://schemas.microsoft.com/office/drawing/2014/main" id="{399E4290-095E-492C-1653-FFD0BE201977}"/>
              </a:ext>
            </a:extLst>
          </p:cNvPr>
          <p:cNvSpPr/>
          <p:nvPr/>
        </p:nvSpPr>
        <p:spPr>
          <a:xfrm>
            <a:off x="718221" y="17512814"/>
            <a:ext cx="10101905" cy="9703844"/>
          </a:xfrm>
          <a:prstGeom prst="roundRect">
            <a:avLst/>
          </a:prstGeom>
          <a:solidFill>
            <a:srgbClr val="E9DEC8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endParaRPr lang="en-US" sz="46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Detect nearby obstacles in real time.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Provide clear vibration feedback to the user.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Support basic navigation guidance.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Improve user safety and independence.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Maintain a lightweight and comfortable cane design.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endParaRPr lang="en-US" sz="4600"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5D537704-7429-9F99-9D98-9D90FB0BA5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721597" y="7749148"/>
            <a:ext cx="4766629" cy="6032549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A8836248-FF0A-9911-74E0-BD0CA64088CF}"/>
              </a:ext>
            </a:extLst>
          </p:cNvPr>
          <p:cNvSpPr txBox="1"/>
          <p:nvPr/>
        </p:nvSpPr>
        <p:spPr>
          <a:xfrm>
            <a:off x="37582198" y="12048582"/>
            <a:ext cx="43267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Critical Component </a:t>
            </a:r>
            <a:r>
              <a:rPr lang="en-US" sz="3600" b="1" dirty="0">
                <a:solidFill>
                  <a:srgbClr val="FF0000"/>
                </a:solidFill>
              </a:rPr>
              <a:t>No Failure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4DE376F-7215-4496-9A7F-8023852F53EB}"/>
              </a:ext>
            </a:extLst>
          </p:cNvPr>
          <p:cNvSpPr txBox="1"/>
          <p:nvPr/>
        </p:nvSpPr>
        <p:spPr>
          <a:xfrm>
            <a:off x="32935387" y="7389806"/>
            <a:ext cx="4326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2"/>
                </a:solidFill>
              </a:rPr>
              <a:t>Cane Dimension</a:t>
            </a:r>
            <a:endParaRPr lang="en-US" sz="4000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79BBF42-8CD4-A4DB-260D-232429B40B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002708"/>
              </p:ext>
            </p:extLst>
          </p:nvPr>
        </p:nvGraphicFramePr>
        <p:xfrm>
          <a:off x="11895418" y="20497496"/>
          <a:ext cx="20369868" cy="72859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53419">
                  <a:extLst>
                    <a:ext uri="{9D8B030D-6E8A-4147-A177-3AD203B41FA5}">
                      <a16:colId xmlns:a16="http://schemas.microsoft.com/office/drawing/2014/main" val="3183402144"/>
                    </a:ext>
                  </a:extLst>
                </a:gridCol>
                <a:gridCol w="12716449">
                  <a:extLst>
                    <a:ext uri="{9D8B030D-6E8A-4147-A177-3AD203B41FA5}">
                      <a16:colId xmlns:a16="http://schemas.microsoft.com/office/drawing/2014/main" val="3307549621"/>
                    </a:ext>
                  </a:extLst>
                </a:gridCol>
              </a:tblGrid>
              <a:tr h="66236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300" u="none" strike="noStrike" dirty="0">
                          <a:effectLst/>
                        </a:rPr>
                        <a:t>Constraints &amp; Specification </a:t>
                      </a:r>
                      <a:endParaRPr lang="en-US" sz="4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l" defTabSz="4036710" rtl="0" eaLnBrk="1" fontAlgn="ctr" latinLnBrk="0" hangingPunct="1">
                        <a:buNone/>
                      </a:pPr>
                      <a:r>
                        <a:rPr lang="en-US" sz="43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Constraints and Specifications (Value/Metric)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259803518"/>
                  </a:ext>
                </a:extLst>
              </a:tr>
              <a:tr h="66236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300" u="none" strike="noStrike" dirty="0">
                          <a:effectLst/>
                        </a:rPr>
                        <a:t>Specification 1</a:t>
                      </a:r>
                      <a:endParaRPr lang="en-US" sz="4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l" defTabSz="4036710" rtl="0" eaLnBrk="1" fontAlgn="ctr" latinLnBrk="0" hangingPunct="1">
                        <a:buNone/>
                      </a:pPr>
                      <a:r>
                        <a:rPr lang="en-US" sz="4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Response time: ≤500 </a:t>
                      </a:r>
                      <a:r>
                        <a:rPr lang="en-US" sz="43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  <a:endParaRPr lang="en-US" sz="4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0" marR="6350" marT="6350" marB="0" anchor="ctr"/>
                </a:tc>
                <a:extLst>
                  <a:ext uri="{0D108BD9-81ED-4DB2-BD59-A6C34878D82A}">
                    <a16:rowId xmlns:a16="http://schemas.microsoft.com/office/drawing/2014/main" val="4256733806"/>
                  </a:ext>
                </a:extLst>
              </a:tr>
              <a:tr h="66236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300" u="none" strike="noStrike" dirty="0">
                          <a:effectLst/>
                        </a:rPr>
                        <a:t>Specification 2</a:t>
                      </a:r>
                      <a:endParaRPr lang="en-US" sz="4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4300" u="none" strike="noStrike" dirty="0">
                          <a:effectLst/>
                        </a:rPr>
                        <a:t>Detection range: 0.25–2.0 m, ±5%</a:t>
                      </a:r>
                      <a:endParaRPr lang="en-US" sz="4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0" marR="6350" marT="6350" marB="0" anchor="ctr"/>
                </a:tc>
                <a:extLst>
                  <a:ext uri="{0D108BD9-81ED-4DB2-BD59-A6C34878D82A}">
                    <a16:rowId xmlns:a16="http://schemas.microsoft.com/office/drawing/2014/main" val="4011207781"/>
                  </a:ext>
                </a:extLst>
              </a:tr>
              <a:tr h="66236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300" u="none" strike="noStrike" dirty="0">
                          <a:effectLst/>
                        </a:rPr>
                        <a:t>Specification 3</a:t>
                      </a:r>
                      <a:endParaRPr lang="en-US" sz="4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4300" u="none" strike="noStrike" dirty="0">
                          <a:effectLst/>
                        </a:rPr>
                        <a:t>Feedback accuracy: ≥90% under 1.8 m</a:t>
                      </a:r>
                      <a:endParaRPr lang="en-US" sz="4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0" marR="6350" marT="6350" marB="0" anchor="ctr"/>
                </a:tc>
                <a:extLst>
                  <a:ext uri="{0D108BD9-81ED-4DB2-BD59-A6C34878D82A}">
                    <a16:rowId xmlns:a16="http://schemas.microsoft.com/office/drawing/2014/main" val="944466582"/>
                  </a:ext>
                </a:extLst>
              </a:tr>
              <a:tr h="66236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300" u="none" strike="noStrike" dirty="0">
                          <a:effectLst/>
                        </a:rPr>
                        <a:t>Specification 4</a:t>
                      </a:r>
                      <a:endParaRPr lang="en-US" sz="4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4300" u="none" strike="noStrike" dirty="0">
                          <a:effectLst/>
                        </a:rPr>
                        <a:t>Vibration start: ≤0.8 s</a:t>
                      </a:r>
                      <a:endParaRPr lang="en-US" sz="4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0" marR="6350" marT="6350" marB="0" anchor="ctr"/>
                </a:tc>
                <a:extLst>
                  <a:ext uri="{0D108BD9-81ED-4DB2-BD59-A6C34878D82A}">
                    <a16:rowId xmlns:a16="http://schemas.microsoft.com/office/drawing/2014/main" val="1296793608"/>
                  </a:ext>
                </a:extLst>
              </a:tr>
              <a:tr h="66236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300" u="none" strike="noStrike">
                          <a:effectLst/>
                        </a:rPr>
                        <a:t>Constraint 1</a:t>
                      </a:r>
                      <a:endParaRPr lang="en-US" sz="4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4300" u="none" strike="noStrike" dirty="0">
                          <a:effectLst/>
                        </a:rPr>
                        <a:t>Cane weight: &lt;5 kg </a:t>
                      </a:r>
                      <a:endParaRPr lang="en-US" sz="4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0" marR="6350" marT="6350" marB="0" anchor="ctr"/>
                </a:tc>
                <a:extLst>
                  <a:ext uri="{0D108BD9-81ED-4DB2-BD59-A6C34878D82A}">
                    <a16:rowId xmlns:a16="http://schemas.microsoft.com/office/drawing/2014/main" val="738561520"/>
                  </a:ext>
                </a:extLst>
              </a:tr>
              <a:tr h="66236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300" u="none" strike="noStrike" dirty="0">
                          <a:effectLst/>
                        </a:rPr>
                        <a:t>Specification 5</a:t>
                      </a:r>
                      <a:endParaRPr lang="en-US" sz="4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4300" u="none" strike="noStrike" dirty="0">
                          <a:effectLst/>
                        </a:rPr>
                        <a:t>Factor of safety: 1–2.5</a:t>
                      </a:r>
                      <a:endParaRPr lang="en-US" sz="4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38405077"/>
                  </a:ext>
                </a:extLst>
              </a:tr>
              <a:tr h="66236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300" u="none" strike="noStrike" dirty="0">
                          <a:effectLst/>
                        </a:rPr>
                        <a:t>Specification 6</a:t>
                      </a:r>
                      <a:endParaRPr lang="en-US" sz="4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4300" u="none" strike="noStrike" dirty="0">
                          <a:effectLst/>
                        </a:rPr>
                        <a:t>Cane height: 70–95 cm</a:t>
                      </a:r>
                      <a:endParaRPr lang="en-US" sz="4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50703311"/>
                  </a:ext>
                </a:extLst>
              </a:tr>
              <a:tr h="66236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300" u="none" strike="noStrike" dirty="0">
                          <a:effectLst/>
                        </a:rPr>
                        <a:t>Specification 7</a:t>
                      </a:r>
                      <a:endParaRPr lang="en-US" sz="4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4300" u="none" strike="noStrike" dirty="0">
                          <a:effectLst/>
                        </a:rPr>
                        <a:t>Battery operation: ≥2.5 hours</a:t>
                      </a:r>
                      <a:endParaRPr lang="en-US" sz="4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77589152"/>
                  </a:ext>
                </a:extLst>
              </a:tr>
              <a:tr h="66236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300" u="none" strike="noStrike">
                          <a:effectLst/>
                        </a:rPr>
                        <a:t>Constraint 2</a:t>
                      </a:r>
                      <a:endParaRPr lang="en-US" sz="4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4300" u="none" strike="noStrike" dirty="0">
                          <a:effectLst/>
                        </a:rPr>
                        <a:t>Peak current: ≤3.5 A</a:t>
                      </a:r>
                      <a:endParaRPr lang="en-US" sz="4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91458987"/>
                  </a:ext>
                </a:extLst>
              </a:tr>
              <a:tr h="66236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300" u="none" strike="noStrike">
                          <a:effectLst/>
                        </a:rPr>
                        <a:t>Constraint 3</a:t>
                      </a:r>
                      <a:endParaRPr lang="en-US" sz="4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4300" u="none" strike="noStrike" dirty="0">
                          <a:effectLst/>
                        </a:rPr>
                        <a:t>Offline vibration + Bluetooth only</a:t>
                      </a:r>
                      <a:endParaRPr lang="en-US" sz="4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03618868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0A4AD510-13FA-9BE2-BD3C-4FB7F0356FD6}"/>
              </a:ext>
            </a:extLst>
          </p:cNvPr>
          <p:cNvSpPr txBox="1"/>
          <p:nvPr/>
        </p:nvSpPr>
        <p:spPr>
          <a:xfrm>
            <a:off x="12234860" y="17733746"/>
            <a:ext cx="4471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>
              <a:buNone/>
            </a:pPr>
            <a:r>
              <a:rPr lang="en-US" sz="4800" b="1" dirty="0">
                <a:solidFill>
                  <a:srgbClr val="FF0000"/>
                </a:solidFill>
              </a:rPr>
              <a:t>Specification 6</a:t>
            </a:r>
            <a:endParaRPr lang="en-US" sz="4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C95750E-9A28-4DB4-E624-312BF7D9A2FB}"/>
              </a:ext>
            </a:extLst>
          </p:cNvPr>
          <p:cNvSpPr txBox="1"/>
          <p:nvPr/>
        </p:nvSpPr>
        <p:spPr>
          <a:xfrm>
            <a:off x="25557521" y="17918364"/>
            <a:ext cx="4471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>
              <a:buNone/>
            </a:pPr>
            <a:r>
              <a:rPr lang="en-US" sz="4800" b="1" dirty="0">
                <a:solidFill>
                  <a:srgbClr val="FF0000"/>
                </a:solidFill>
              </a:rPr>
              <a:t>Specification 5</a:t>
            </a:r>
          </a:p>
        </p:txBody>
      </p:sp>
    </p:spTree>
    <p:extLst>
      <p:ext uri="{BB962C8B-B14F-4D97-AF65-F5344CB8AC3E}">
        <p14:creationId xmlns:p14="http://schemas.microsoft.com/office/powerpoint/2010/main" val="2434912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C504F1786A834AB0A43A8D2AD0E2A1" ma:contentTypeVersion="17" ma:contentTypeDescription="Create a new document." ma:contentTypeScope="" ma:versionID="1dd54b39039cc3a2789d5d1d3fc10e6e">
  <xsd:schema xmlns:xsd="http://www.w3.org/2001/XMLSchema" xmlns:xs="http://www.w3.org/2001/XMLSchema" xmlns:p="http://schemas.microsoft.com/office/2006/metadata/properties" xmlns:ns2="feb4cfa2-2a6f-43b7-9935-58898877aa70" xmlns:ns3="23f71ece-6f79-4b9a-94f9-3a27ffba8014" targetNamespace="http://schemas.microsoft.com/office/2006/metadata/properties" ma:root="true" ma:fieldsID="9ed85d63b31bb9f0e74e4febb6f854bd" ns2:_="" ns3:_="">
    <xsd:import namespace="feb4cfa2-2a6f-43b7-9935-58898877aa70"/>
    <xsd:import namespace="23f71ece-6f79-4b9a-94f9-3a27ffba80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b4cfa2-2a6f-43b7-9935-58898877aa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7f4d030-a2bd-4159-b459-856363f4e7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f71ece-6f79-4b9a-94f9-3a27ffba80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570740f3-2cf5-4288-af9a-52d3becc7e83}" ma:internalName="TaxCatchAll" ma:showField="CatchAllData" ma:web="23f71ece-6f79-4b9a-94f9-3a27ffba80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eb4cfa2-2a6f-43b7-9935-58898877aa70">
      <Terms xmlns="http://schemas.microsoft.com/office/infopath/2007/PartnerControls"/>
    </lcf76f155ced4ddcb4097134ff3c332f>
    <TaxCatchAll xmlns="23f71ece-6f79-4b9a-94f9-3a27ffba8014" xsi:nil="true"/>
  </documentManagement>
</p:properties>
</file>

<file path=customXml/itemProps1.xml><?xml version="1.0" encoding="utf-8"?>
<ds:datastoreItem xmlns:ds="http://schemas.openxmlformats.org/officeDocument/2006/customXml" ds:itemID="{E77324C5-5990-4D14-8FAD-02A0CEED07B9}"/>
</file>

<file path=customXml/itemProps2.xml><?xml version="1.0" encoding="utf-8"?>
<ds:datastoreItem xmlns:ds="http://schemas.openxmlformats.org/officeDocument/2006/customXml" ds:itemID="{35D6D248-65D6-4B39-AE43-B564F77340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940476-0DB1-4025-A8E8-08C0CEFFA4C8}">
  <ds:schemaRefs>
    <ds:schemaRef ds:uri="3e2265a6-241d-447e-84c0-d22c65546bbb"/>
    <ds:schemaRef ds:uri="http://purl.org/dc/terms/"/>
    <ds:schemaRef ds:uri="http://schemas.openxmlformats.org/package/2006/metadata/core-properties"/>
    <ds:schemaRef ds:uri="c35ec016-431e-4ebd-893d-e1628a78c1a0"/>
    <ds:schemaRef ds:uri="http://schemas.microsoft.com/office/2006/documentManagement/types"/>
    <ds:schemaRef ds:uri="http://purl.org/dc/elements/1.1/"/>
    <ds:schemaRef ds:uri="http://purl.org/dc/dcmitype/"/>
    <ds:schemaRef ds:uri="http://www.w3.org/XML/1998/namespace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307</TotalTime>
  <Words>819</Words>
  <Application>Microsoft Office PowerPoint</Application>
  <PresentationFormat>Custom</PresentationFormat>
  <Paragraphs>177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Darim Ferry</dc:creator>
  <cp:lastModifiedBy>ABDULMOHSEN MUSTAFA ALSHAWARIB</cp:lastModifiedBy>
  <cp:revision>144</cp:revision>
  <dcterms:created xsi:type="dcterms:W3CDTF">2025-04-20T10:29:18Z</dcterms:created>
  <dcterms:modified xsi:type="dcterms:W3CDTF">2026-05-09T02:22:14Z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0x0101007EC504F1786A834AB0A43A8D2AD0E2A1</vt:lpwstr>
  </property>
</Properties>
</file>