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D0811-2B2A-4A8E-9E3A-1965673F29BB}" v="3" dt="2026-05-03T17:17:21.196"/>
    <p1510:client id="{6BA6A20B-219D-4688-9372-0C1626E417CB}" v="412" dt="2026-05-03T16:59:06.810"/>
    <p1510:client id="{B0716788-AB95-472C-84C3-8F20EF75A496}" v="26" dt="2026-05-03T16:46:27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256" autoAdjust="0"/>
  </p:normalViewPr>
  <p:slideViewPr>
    <p:cSldViewPr snapToGrid="0">
      <p:cViewPr>
        <p:scale>
          <a:sx n="30" d="100"/>
          <a:sy n="30" d="100"/>
        </p:scale>
        <p:origin x="92" y="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3/5/2026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5122654" y="676122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sz="9000" b="1" dirty="0">
                <a:solidFill>
                  <a:srgbClr val="C5E0B3"/>
                </a:solidFill>
                <a:latin typeface="Calibri"/>
              </a:rPr>
              <a:t>Solar-Powered Membrane Distillation Station for Remote Areas</a:t>
            </a:r>
            <a:endParaRPr lang="en-US" sz="9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415784" y="2771080"/>
            <a:ext cx="2603710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sz="4800" dirty="0">
                <a:solidFill>
                  <a:srgbClr val="FFFFFF"/>
                </a:solidFill>
                <a:latin typeface="Calibri"/>
              </a:rPr>
              <a:t>Khalid Alkamah (MSE)  ·  Tameem Almusharraf (ISE)  ·  Mahdi Aleissi (EE)  ·  Osama Aljohani (CHE)  ·  Abdullah Alha</a:t>
            </a:r>
            <a:r>
              <a:rPr lang="en-US" sz="4800" dirty="0">
                <a:solidFill>
                  <a:srgbClr val="FFFFFF"/>
                </a:solidFill>
                <a:latin typeface="Calibri"/>
              </a:rPr>
              <a:t>f</a:t>
            </a:r>
            <a:r>
              <a:rPr sz="4800" dirty="0">
                <a:solidFill>
                  <a:srgbClr val="FFFFFF"/>
                </a:solidFill>
                <a:latin typeface="Calibri"/>
              </a:rPr>
              <a:t>thi (ME)  ·  Abdulrahman Alsendi (MSE)</a:t>
            </a:r>
          </a:p>
          <a:p>
            <a:pPr algn="ctr"/>
            <a:r>
              <a:rPr sz="4800" dirty="0">
                <a:solidFill>
                  <a:srgbClr val="FFFFFF"/>
                </a:solidFill>
                <a:latin typeface="Calibri"/>
              </a:rPr>
              <a:t>Coach: Dr. Naveed Iqbal  |  Senior Design Project II (Term 252)  |  KFUPM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88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 dirty="0">
                <a:solidFill>
                  <a:srgbClr val="02616D"/>
                </a:solidFill>
              </a:rPr>
              <a:t>M038</a:t>
            </a:r>
            <a:endParaRPr lang="en-SG" sz="8000" b="1" dirty="0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7660112"/>
            <a:ext cx="9875519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560377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Calibri" panose="00000500000000000000" pitchFamily="2" charset="0"/>
              </a:rPr>
              <a:t>Objective &amp; Problem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562741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Calibri" panose="00000500000000000000" pitchFamily="2" charset="0"/>
              </a:rPr>
              <a:t>System Architecture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5907" y="5627415"/>
            <a:ext cx="1016695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Calibri" panose="00000500000000000000" pitchFamily="2" charset="0"/>
              </a:rPr>
              <a:t>Constraints &amp; Specifications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9137" y="562741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Calibri" panose="00000500000000000000" pitchFamily="2" charset="0"/>
              </a:rPr>
              <a:t>Validation and Verification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6737" y="7757896"/>
            <a:ext cx="9875519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55A298-471A-4972-2B1B-E3D340B0321A}"/>
              </a:ext>
            </a:extLst>
          </p:cNvPr>
          <p:cNvSpPr txBox="1"/>
          <p:nvPr/>
        </p:nvSpPr>
        <p:spPr>
          <a:xfrm>
            <a:off x="35706165" y="896185"/>
            <a:ext cx="6741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923544" y="6728855"/>
            <a:ext cx="9875520" cy="6941423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1060704" y="6818921"/>
            <a:ext cx="96012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4000" dirty="0">
                <a:latin typeface="Arial" panose="020B0604020202020204" pitchFamily="34" charset="0"/>
              </a:rPr>
              <a:t>Design and prototype a portable, solar-powered AGMD system that produces potable water from seawater </a:t>
            </a:r>
          </a:p>
          <a:p>
            <a:pPr lvl="0" algn="just" defTabSz="914400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4000" dirty="0">
                <a:latin typeface="Arial" panose="020B0604020202020204" pitchFamily="34" charset="0"/>
              </a:rPr>
              <a:t>Fully self-contained, grid-independent, operable by one person </a:t>
            </a:r>
          </a:p>
          <a:p>
            <a:pPr lvl="0" algn="just" defTabSz="914400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4000" dirty="0">
                <a:latin typeface="Arial" panose="020B0604020202020204" pitchFamily="34" charset="0"/>
              </a:rPr>
              <a:t>2+ billion people lack safe drinking water</a:t>
            </a:r>
          </a:p>
          <a:p>
            <a:pPr lvl="0" algn="just" defTabSz="914400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4000" dirty="0">
                <a:latin typeface="Arial" panose="020B0604020202020204" pitchFamily="34" charset="0"/>
              </a:rPr>
              <a:t>Conventional RO is energy-intensive and not portable</a:t>
            </a:r>
          </a:p>
          <a:p>
            <a:pPr lvl="0" algn="just" defTabSz="914400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4000" dirty="0">
                <a:latin typeface="Arial" panose="020B0604020202020204" pitchFamily="34" charset="0"/>
              </a:rPr>
              <a:t>Existing MD systems require grid power or bulky infrastructure</a:t>
            </a:r>
            <a:endParaRPr sz="4000" dirty="0"/>
          </a:p>
        </p:txBody>
      </p:sp>
      <p:sp>
        <p:nvSpPr>
          <p:cNvPr id="34" name="Rectangle 33"/>
          <p:cNvSpPr/>
          <p:nvPr/>
        </p:nvSpPr>
        <p:spPr>
          <a:xfrm>
            <a:off x="2159000" y="21635935"/>
            <a:ext cx="6872923" cy="6070309"/>
          </a:xfrm>
          <a:prstGeom prst="rect">
            <a:avLst/>
          </a:prstGeom>
          <a:solidFill>
            <a:srgbClr val="FFFFFF"/>
          </a:solidFill>
          <a:ln w="6350">
            <a:solidFill>
              <a:srgbClr val="CCCC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FCDA644-792F-59B2-DBD2-F0A807071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128" y="13701471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Calibri" panose="00000500000000000000" pitchFamily="2" charset="0"/>
              </a:rPr>
              <a:t>Solution</a:t>
            </a:r>
          </a:p>
        </p:txBody>
      </p:sp>
      <p:sp>
        <p:nvSpPr>
          <p:cNvPr id="211" name="Rectangle 10">
            <a:extLst>
              <a:ext uri="{FF2B5EF4-FFF2-40B4-BE49-F238E27FC236}">
                <a16:creationId xmlns:a16="http://schemas.microsoft.com/office/drawing/2014/main" id="{83C8E3E4-8A6F-2A6E-BA5A-697032EB6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828" y="20476100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Calibri" panose="00000500000000000000" pitchFamily="2" charset="0"/>
              </a:rPr>
              <a:t>Prototype Design</a:t>
            </a:r>
          </a:p>
        </p:txBody>
      </p:sp>
      <p:sp>
        <p:nvSpPr>
          <p:cNvPr id="212" name="Rectangle 10">
            <a:extLst>
              <a:ext uri="{FF2B5EF4-FFF2-40B4-BE49-F238E27FC236}">
                <a16:creationId xmlns:a16="http://schemas.microsoft.com/office/drawing/2014/main" id="{641F17DD-87B6-6FA5-8FC3-132E0BB50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0736" y="21576859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Calibri" panose="00000500000000000000" pitchFamily="2" charset="0"/>
              </a:rPr>
              <a:t>Conclusion</a:t>
            </a:r>
          </a:p>
        </p:txBody>
      </p:sp>
      <p:pic>
        <p:nvPicPr>
          <p:cNvPr id="215" name="Picture 214">
            <a:extLst>
              <a:ext uri="{FF2B5EF4-FFF2-40B4-BE49-F238E27FC236}">
                <a16:creationId xmlns:a16="http://schemas.microsoft.com/office/drawing/2014/main" id="{A4CFA16B-B056-8198-7814-B907BE068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0978" y="42416"/>
            <a:ext cx="6185679" cy="54777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3542D8-E717-E21D-FB9B-B6C47B5340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57"/>
          <a:stretch>
            <a:fillRect/>
          </a:stretch>
        </p:blipFill>
        <p:spPr>
          <a:xfrm>
            <a:off x="10844783" y="7173944"/>
            <a:ext cx="10868895" cy="205323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1184966-ADBF-D243-8092-780D1CEDD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52" y="14902624"/>
            <a:ext cx="9943360" cy="5654925"/>
          </a:xfrm>
          <a:prstGeom prst="rect">
            <a:avLst/>
          </a:prstGeom>
        </p:spPr>
      </p:pic>
      <p:graphicFrame>
        <p:nvGraphicFramePr>
          <p:cNvPr id="216" name="Table 215">
            <a:extLst>
              <a:ext uri="{FF2B5EF4-FFF2-40B4-BE49-F238E27FC236}">
                <a16:creationId xmlns:a16="http://schemas.microsoft.com/office/drawing/2014/main" id="{301E74A3-7FF0-6EE8-90C0-93C63F5C9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739803"/>
              </p:ext>
            </p:extLst>
          </p:nvPr>
        </p:nvGraphicFramePr>
        <p:xfrm>
          <a:off x="21468153" y="6874199"/>
          <a:ext cx="10690787" cy="20810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8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C,# S#, IS#</a:t>
                      </a:r>
                      <a:endParaRPr sz="2800" dirty="0">
                        <a:solidFill>
                          <a:schemeClr val="bg1"/>
                        </a:solidFill>
                      </a:endParaRPr>
                    </a:p>
                  </a:txBody>
                  <a:tcPr marR="73152" marT="36576" marB="36576">
                    <a:solidFill>
                      <a:srgbClr val="02616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600" b="1" dirty="0">
                          <a:solidFill>
                            <a:srgbClr val="FFFFFF"/>
                          </a:solidFill>
                          <a:latin typeface="Calibri"/>
                        </a:rPr>
                        <a:t>  CONSTRAINTS</a:t>
                      </a:r>
                      <a:r>
                        <a:rPr lang="en-US" sz="2600" b="1" dirty="0">
                          <a:solidFill>
                            <a:srgbClr val="FFFFFF"/>
                          </a:solidFill>
                          <a:latin typeface="Calibri"/>
                        </a:rPr>
                        <a:t>, Specifications and Integrated Specification </a:t>
                      </a:r>
                      <a:endParaRPr sz="2600" b="1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R="73152" marT="36576" marB="36576">
                    <a:solidFill>
                      <a:srgbClr val="0261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366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2616D"/>
                          </a:solidFill>
                          <a:latin typeface="Calibri"/>
                        </a:rPr>
                        <a:t>C1</a:t>
                      </a:r>
                    </a:p>
                  </a:txBody>
                  <a:tcPr marR="73152" marT="36576" marB="36576">
                    <a:solidFill>
                      <a:srgbClr val="F0F7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>
                          <a:solidFill>
                            <a:srgbClr val="1A2E1A"/>
                          </a:solidFill>
                          <a:latin typeface="Calibri"/>
                        </a:rPr>
                        <a:t>Operates fully on solar power — no external grid connection</a:t>
                      </a:r>
                    </a:p>
                  </a:txBody>
                  <a:tcPr marR="73152" marT="36576" marB="36576">
                    <a:solidFill>
                      <a:srgbClr val="F0F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366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2616D"/>
                          </a:solidFill>
                          <a:latin typeface="Calibri"/>
                        </a:rPr>
                        <a:t>C2</a:t>
                      </a:r>
                    </a:p>
                  </a:txBody>
                  <a:tcPr marR="73152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solidFill>
                            <a:srgbClr val="1A2E1A"/>
                          </a:solidFill>
                          <a:latin typeface="Calibri"/>
                        </a:rPr>
                        <a:t>Produces potable water meeting WHO/SASO standards</a:t>
                      </a:r>
                    </a:p>
                  </a:txBody>
                  <a:tcPr marR="73152" marT="36576" marB="3657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366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2616D"/>
                          </a:solidFill>
                          <a:latin typeface="Calibri"/>
                        </a:rPr>
                        <a:t>C3</a:t>
                      </a:r>
                    </a:p>
                  </a:txBody>
                  <a:tcPr marR="73152" marT="36576" marB="36576">
                    <a:solidFill>
                      <a:srgbClr val="F0F7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solidFill>
                            <a:srgbClr val="1A2E1A"/>
                          </a:solidFill>
                          <a:latin typeface="Calibri"/>
                        </a:rPr>
                        <a:t>Total mass ≤ 40 kg; footprint ≤ 0.5 m²; wheels + handles</a:t>
                      </a:r>
                    </a:p>
                  </a:txBody>
                  <a:tcPr marR="73152" marT="36576" marB="36576">
                    <a:solidFill>
                      <a:srgbClr val="F0F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366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2616D"/>
                          </a:solidFill>
                          <a:latin typeface="Calibri"/>
                        </a:rPr>
                        <a:t>C4</a:t>
                      </a:r>
                    </a:p>
                  </a:txBody>
                  <a:tcPr marR="73152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>
                          <a:solidFill>
                            <a:srgbClr val="1A2E1A"/>
                          </a:solidFill>
                          <a:latin typeface="Calibri"/>
                        </a:rPr>
                        <a:t>Feed water: brackish/seawater 4,000–40,000 ppm TDS</a:t>
                      </a:r>
                    </a:p>
                  </a:txBody>
                  <a:tcPr marR="73152" marT="36576" marB="3657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2366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2616D"/>
                          </a:solidFill>
                          <a:latin typeface="Calibri"/>
                        </a:rPr>
                        <a:t>C5</a:t>
                      </a:r>
                    </a:p>
                  </a:txBody>
                  <a:tcPr marR="73152" marT="36576" marB="36576">
                    <a:solidFill>
                      <a:srgbClr val="F0F7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>
                          <a:solidFill>
                            <a:srgbClr val="1A2E1A"/>
                          </a:solidFill>
                          <a:latin typeface="Calibri"/>
                        </a:rPr>
                        <a:t>Site selection model: ≥10 locations, ≥2 regions, ≥5 criteria; integer programming; efficiency ≥ 90%</a:t>
                      </a:r>
                    </a:p>
                  </a:txBody>
                  <a:tcPr marR="73152" marT="36576" marB="36576">
                    <a:solidFill>
                      <a:srgbClr val="F0F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2366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2616D"/>
                          </a:solidFill>
                          <a:latin typeface="Calibri"/>
                        </a:rPr>
                        <a:t>C6</a:t>
                      </a:r>
                    </a:p>
                  </a:txBody>
                  <a:tcPr marR="73152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>
                          <a:solidFill>
                            <a:srgbClr val="1A2E1A"/>
                          </a:solidFill>
                          <a:latin typeface="Calibri"/>
                        </a:rPr>
                        <a:t>Membrane remains hydrophobic during operation (LEP &gt; 3.7 bar)</a:t>
                      </a:r>
                    </a:p>
                  </a:txBody>
                  <a:tcPr marR="73152" marT="36576" marB="3657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2366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2616D"/>
                          </a:solidFill>
                          <a:latin typeface="Calibri"/>
                        </a:rPr>
                        <a:t>C7</a:t>
                      </a:r>
                    </a:p>
                  </a:txBody>
                  <a:tcPr marR="73152" marT="36576" marB="36576">
                    <a:solidFill>
                      <a:srgbClr val="F0F7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>
                          <a:solidFill>
                            <a:srgbClr val="1A2E1A"/>
                          </a:solidFill>
                          <a:latin typeface="Calibri"/>
                        </a:rPr>
                        <a:t>Loop operating pressure ≤ 0.5 bar; ΔP across membrane ≤ 0.1 bar</a:t>
                      </a:r>
                    </a:p>
                  </a:txBody>
                  <a:tcPr marR="73152" marT="36576" marB="36576">
                    <a:solidFill>
                      <a:srgbClr val="F0F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2366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2616D"/>
                          </a:solidFill>
                          <a:latin typeface="Calibri"/>
                        </a:rPr>
                        <a:t>C8</a:t>
                      </a:r>
                    </a:p>
                  </a:txBody>
                  <a:tcPr marR="73152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>
                          <a:solidFill>
                            <a:srgbClr val="1A2E1A"/>
                          </a:solidFill>
                          <a:latin typeface="Calibri"/>
                        </a:rPr>
                        <a:t>All hot-loop components rated ≥ 75 °C</a:t>
                      </a:r>
                    </a:p>
                  </a:txBody>
                  <a:tcPr marR="73152" marT="36576" marB="3657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2366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2616D"/>
                          </a:solidFill>
                          <a:latin typeface="Calibri"/>
                        </a:rPr>
                        <a:t>S1</a:t>
                      </a:r>
                    </a:p>
                  </a:txBody>
                  <a:tcPr marR="73152" marT="36576" marB="36576">
                    <a:solidFill>
                      <a:srgbClr val="F0F7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>
                          <a:solidFill>
                            <a:srgbClr val="1A2E1A"/>
                          </a:solidFill>
                          <a:latin typeface="Calibri"/>
                        </a:rPr>
                        <a:t>Rolling enclosure ≈ 0.85 × 0.55 × 0.40 m (± 0.15 m)</a:t>
                      </a:r>
                    </a:p>
                  </a:txBody>
                  <a:tcPr marR="73152" marT="36576" marB="36576">
                    <a:solidFill>
                      <a:srgbClr val="F0F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42366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2616D"/>
                          </a:solidFill>
                          <a:latin typeface="Calibri"/>
                        </a:rPr>
                        <a:t>S2</a:t>
                      </a:r>
                    </a:p>
                  </a:txBody>
                  <a:tcPr marR="73152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>
                          <a:solidFill>
                            <a:srgbClr val="1A2E1A"/>
                          </a:solidFill>
                          <a:latin typeface="Calibri"/>
                        </a:rPr>
                        <a:t>Membrane contact angle ≥ 90°; pore size 0.1–1 µm</a:t>
                      </a:r>
                    </a:p>
                  </a:txBody>
                  <a:tcPr marR="73152" marT="36576" marB="3657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42366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2616D"/>
                          </a:solidFill>
                          <a:latin typeface="Calibri"/>
                        </a:rPr>
                        <a:t>S3</a:t>
                      </a:r>
                    </a:p>
                  </a:txBody>
                  <a:tcPr marR="73152" marT="36576" marB="36576">
                    <a:solidFill>
                      <a:srgbClr val="F0F7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>
                          <a:solidFill>
                            <a:srgbClr val="1A2E1A"/>
                          </a:solidFill>
                          <a:latin typeface="Calibri"/>
                        </a:rPr>
                        <a:t>Salt rejection ≥ 95%; permeate TDS ≤ 500 mg/L</a:t>
                      </a:r>
                    </a:p>
                  </a:txBody>
                  <a:tcPr marR="73152" marT="36576" marB="36576">
                    <a:solidFill>
                      <a:srgbClr val="F0F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42366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2616D"/>
                          </a:solidFill>
                          <a:latin typeface="Calibri"/>
                        </a:rPr>
                        <a:t>S4</a:t>
                      </a:r>
                    </a:p>
                  </a:txBody>
                  <a:tcPr marR="73152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solidFill>
                            <a:srgbClr val="1A2E1A"/>
                          </a:solidFill>
                          <a:latin typeface="Calibri"/>
                        </a:rPr>
                        <a:t>LCD readout: TDS, temperature, flow rate — update ≤ 2 s</a:t>
                      </a:r>
                    </a:p>
                  </a:txBody>
                  <a:tcPr marR="73152" marT="36576" marB="3657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42366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2616D"/>
                          </a:solidFill>
                          <a:latin typeface="Calibri"/>
                        </a:rPr>
                        <a:t>S5</a:t>
                      </a:r>
                    </a:p>
                  </a:txBody>
                  <a:tcPr marR="73152" marT="36576" marB="36576">
                    <a:solidFill>
                      <a:srgbClr val="F0F7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>
                          <a:solidFill>
                            <a:srgbClr val="1A2E1A"/>
                          </a:solidFill>
                          <a:latin typeface="Calibri"/>
                        </a:rPr>
                        <a:t>Average electrical power ≤ 75 W at 1.0 L/min loop flow</a:t>
                      </a:r>
                    </a:p>
                  </a:txBody>
                  <a:tcPr marR="73152" marT="36576" marB="36576">
                    <a:solidFill>
                      <a:srgbClr val="F0F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42366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2616D"/>
                          </a:solidFill>
                          <a:latin typeface="Calibri"/>
                        </a:rPr>
                        <a:t>S6</a:t>
                      </a:r>
                    </a:p>
                  </a:txBody>
                  <a:tcPr marR="73152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>
                          <a:solidFill>
                            <a:srgbClr val="1A2E1A"/>
                          </a:solidFill>
                          <a:latin typeface="Calibri"/>
                        </a:rPr>
                        <a:t>Pretreatment: 5 µm filter; pH 6.0–6.5; Fe ≤ 0.3 mg/L; Mn ≤ 0.4 mg/L; As ≤ 10 µg/L; F⁻ ≤ 1.5 mg/L</a:t>
                      </a:r>
                    </a:p>
                  </a:txBody>
                  <a:tcPr marR="73152" marT="36576" marB="3657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42366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2616D"/>
                          </a:solidFill>
                          <a:latin typeface="Calibri"/>
                        </a:rPr>
                        <a:t>S7</a:t>
                      </a:r>
                    </a:p>
                  </a:txBody>
                  <a:tcPr marR="73152" marT="36576" marB="36576">
                    <a:solidFill>
                      <a:srgbClr val="F0F7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>
                          <a:solidFill>
                            <a:srgbClr val="1A2E1A"/>
                          </a:solidFill>
                          <a:latin typeface="Calibri"/>
                        </a:rPr>
                        <a:t>Heat recovery ≥ 30% via thermal-loop recuperation</a:t>
                      </a:r>
                    </a:p>
                  </a:txBody>
                  <a:tcPr marR="73152" marT="36576" marB="36576">
                    <a:solidFill>
                      <a:srgbClr val="F0F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42366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2616D"/>
                          </a:solidFill>
                          <a:latin typeface="Calibri"/>
                        </a:rPr>
                        <a:t>S8</a:t>
                      </a:r>
                    </a:p>
                  </a:txBody>
                  <a:tcPr marR="73152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>
                          <a:solidFill>
                            <a:srgbClr val="1A2E1A"/>
                          </a:solidFill>
                          <a:latin typeface="Calibri"/>
                        </a:rPr>
                        <a:t>Outlet pH 6.0–6.5 monitored at ≤ 2 s update rate</a:t>
                      </a:r>
                    </a:p>
                  </a:txBody>
                  <a:tcPr marR="73152" marT="36576" marB="3657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42366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2616D"/>
                          </a:solidFill>
                          <a:latin typeface="Calibri"/>
                        </a:rPr>
                        <a:t>S9</a:t>
                      </a:r>
                    </a:p>
                  </a:txBody>
                  <a:tcPr marR="73152" marT="36576" marB="36576">
                    <a:solidFill>
                      <a:srgbClr val="F0F7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>
                          <a:solidFill>
                            <a:srgbClr val="1A2E1A"/>
                          </a:solidFill>
                          <a:latin typeface="Calibri"/>
                        </a:rPr>
                        <a:t>Pretreatment reduces feed water hardness by ≥ 40%</a:t>
                      </a:r>
                    </a:p>
                  </a:txBody>
                  <a:tcPr marR="73152" marT="36576" marB="36576">
                    <a:solidFill>
                      <a:srgbClr val="F0F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642366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2616D"/>
                          </a:solidFill>
                          <a:latin typeface="Calibri"/>
                        </a:rPr>
                        <a:t>S10</a:t>
                      </a:r>
                    </a:p>
                  </a:txBody>
                  <a:tcPr marR="73152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>
                          <a:solidFill>
                            <a:srgbClr val="1A2E1A"/>
                          </a:solidFill>
                          <a:latin typeface="Calibri"/>
                        </a:rPr>
                        <a:t>Leak integrity at 0.5 bar — zero visible leaks</a:t>
                      </a:r>
                    </a:p>
                  </a:txBody>
                  <a:tcPr marR="73152" marT="36576" marB="3657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642366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2616D"/>
                          </a:solidFill>
                          <a:latin typeface="Calibri"/>
                        </a:rPr>
                        <a:t>S11</a:t>
                      </a:r>
                    </a:p>
                  </a:txBody>
                  <a:tcPr marR="73152" marT="36576" marB="36576">
                    <a:solidFill>
                      <a:srgbClr val="F0F7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>
                          <a:solidFill>
                            <a:srgbClr val="1A2E1A"/>
                          </a:solidFill>
                          <a:latin typeface="Calibri"/>
                        </a:rPr>
                        <a:t>LSTM fouling detection ≥ 80% accuracy; false alarm rate ≤ 20%</a:t>
                      </a:r>
                    </a:p>
                  </a:txBody>
                  <a:tcPr marR="73152" marT="36576" marB="36576">
                    <a:solidFill>
                      <a:srgbClr val="F0F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642366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2616D"/>
                          </a:solidFill>
                          <a:latin typeface="Calibri"/>
                        </a:rPr>
                        <a:t>S12</a:t>
                      </a:r>
                    </a:p>
                  </a:txBody>
                  <a:tcPr marR="73152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>
                          <a:solidFill>
                            <a:srgbClr val="1A2E1A"/>
                          </a:solidFill>
                          <a:latin typeface="Calibri"/>
                        </a:rPr>
                        <a:t>SPC alarm detects out-of-control TDS within ≤ 30 s; sampling interval ≤ 60 s</a:t>
                      </a:r>
                    </a:p>
                  </a:txBody>
                  <a:tcPr marR="73152" marT="36576" marB="3657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642366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2616D"/>
                          </a:solidFill>
                          <a:latin typeface="Calibri"/>
                        </a:rPr>
                        <a:t>IS1</a:t>
                      </a:r>
                    </a:p>
                  </a:txBody>
                  <a:tcPr marR="73152" marT="36576" marB="36576">
                    <a:solidFill>
                      <a:srgbClr val="F0F7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3200" b="0">
                          <a:solidFill>
                            <a:srgbClr val="1A2E1A"/>
                          </a:solidFill>
                          <a:latin typeface="Calibri"/>
                        </a:rPr>
                        <a:t>PV 200W ± 10%; battery ≥ 12V, 50 Ah</a:t>
                      </a:r>
                    </a:p>
                  </a:txBody>
                  <a:tcPr marR="73152" marT="36576" marB="36576">
                    <a:solidFill>
                      <a:srgbClr val="F0F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642366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2616D"/>
                          </a:solidFill>
                          <a:latin typeface="Calibri"/>
                        </a:rPr>
                        <a:t>IS2</a:t>
                      </a:r>
                    </a:p>
                  </a:txBody>
                  <a:tcPr marR="73152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>
                          <a:solidFill>
                            <a:srgbClr val="1A2E1A"/>
                          </a:solidFill>
                          <a:latin typeface="Calibri"/>
                        </a:rPr>
                        <a:t>Water production rate ≥ 1 L/day</a:t>
                      </a:r>
                    </a:p>
                  </a:txBody>
                  <a:tcPr marR="73152" marT="36576" marB="3657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642366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2616D"/>
                          </a:solidFill>
                          <a:latin typeface="Calibri"/>
                        </a:rPr>
                        <a:t>IS3</a:t>
                      </a:r>
                    </a:p>
                  </a:txBody>
                  <a:tcPr marR="73152" marT="36576" marB="36576">
                    <a:solidFill>
                      <a:srgbClr val="F0F7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>
                          <a:solidFill>
                            <a:srgbClr val="1A2E1A"/>
                          </a:solidFill>
                          <a:latin typeface="Calibri"/>
                        </a:rPr>
                        <a:t>Continuous operation 6–8 h/day under ≥ 6 kWh/m² solar irradiance</a:t>
                      </a:r>
                    </a:p>
                  </a:txBody>
                  <a:tcPr marR="73152" marT="36576" marB="36576">
                    <a:solidFill>
                      <a:srgbClr val="F0F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417633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solidFill>
                            <a:srgbClr val="02616D"/>
                          </a:solidFill>
                          <a:latin typeface="Calibri"/>
                        </a:rPr>
                        <a:t>IS4</a:t>
                      </a:r>
                    </a:p>
                  </a:txBody>
                  <a:tcPr marR="73152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dirty="0">
                          <a:solidFill>
                            <a:srgbClr val="1A2E1A"/>
                          </a:solidFill>
                          <a:latin typeface="Calibri"/>
                        </a:rPr>
                        <a:t>Closed-loop MCU: temp, TDS, level, flow, pressure — ≤ 1 s update; PWM + safety shutdown</a:t>
                      </a:r>
                    </a:p>
                  </a:txBody>
                  <a:tcPr marR="73152" marT="36576" marB="3657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pic>
        <p:nvPicPr>
          <p:cNvPr id="219" name="Picture 218">
            <a:extLst>
              <a:ext uri="{FF2B5EF4-FFF2-40B4-BE49-F238E27FC236}">
                <a16:creationId xmlns:a16="http://schemas.microsoft.com/office/drawing/2014/main" id="{A1633AFD-02CB-4B40-4A6C-84EC1A0D2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7"/>
          <a:stretch>
            <a:fillRect/>
          </a:stretch>
        </p:blipFill>
        <p:spPr>
          <a:xfrm>
            <a:off x="2823665" y="21671893"/>
            <a:ext cx="5691230" cy="6034351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BEA83B8-7864-DF98-8558-F1F81A2CC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840805"/>
              </p:ext>
            </p:extLst>
          </p:nvPr>
        </p:nvGraphicFramePr>
        <p:xfrm>
          <a:off x="32468002" y="6871951"/>
          <a:ext cx="10001426" cy="14663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3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7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156">
                <a:tc>
                  <a:txBody>
                    <a:bodyPr/>
                    <a:lstStyle/>
                    <a:p>
                      <a:pPr algn="l"/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</a:rPr>
                        <a:t>Test</a:t>
                      </a:r>
                    </a:p>
                  </a:txBody>
                  <a:tcPr marL="73152" marR="54864" marT="36576" marB="36576">
                    <a:solidFill>
                      <a:srgbClr val="02616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400" b="1">
                          <a:solidFill>
                            <a:srgbClr val="FFFFFF"/>
                          </a:solidFill>
                          <a:latin typeface="Calibri"/>
                        </a:rPr>
                        <a:t>Acceptance Criteria</a:t>
                      </a:r>
                    </a:p>
                  </a:txBody>
                  <a:tcPr marL="73152" marR="54864" marT="36576" marB="36576">
                    <a:solidFill>
                      <a:srgbClr val="0261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28">
                <a:tc>
                  <a:txBody>
                    <a:bodyPr/>
                    <a:lstStyle/>
                    <a:p>
                      <a:pPr algn="l"/>
                      <a:r>
                        <a:rPr sz="2800" b="1" dirty="0">
                          <a:solidFill>
                            <a:srgbClr val="02616D"/>
                          </a:solidFill>
                          <a:latin typeface="Calibri"/>
                        </a:rPr>
                        <a:t>C1 — Solar operation</a:t>
                      </a:r>
                    </a:p>
                  </a:txBody>
                  <a:tcPr marL="73152" marR="54864" marT="36576" marB="36576">
                    <a:solidFill>
                      <a:srgbClr val="F0F7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Runs continuously </a:t>
                      </a:r>
                      <a:r>
                        <a:rPr lang="en-US"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off-</a:t>
                      </a:r>
                      <a:r>
                        <a:rPr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grid</a:t>
                      </a:r>
                    </a:p>
                  </a:txBody>
                  <a:tcPr marL="73152" marR="54864" marT="36576" marB="36576">
                    <a:solidFill>
                      <a:srgbClr val="F0F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816">
                <a:tc>
                  <a:txBody>
                    <a:bodyPr/>
                    <a:lstStyle/>
                    <a:p>
                      <a:pPr algn="l"/>
                      <a:r>
                        <a:rPr sz="2800" b="1" dirty="0">
                          <a:solidFill>
                            <a:srgbClr val="02616D"/>
                          </a:solidFill>
                          <a:latin typeface="Calibri"/>
                        </a:rPr>
                        <a:t>C2 — Water quality</a:t>
                      </a:r>
                    </a:p>
                  </a:txBody>
                  <a:tcPr marL="73152" marR="54864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TDS ≤ 500 mg/L</a:t>
                      </a:r>
                    </a:p>
                  </a:txBody>
                  <a:tcPr marL="73152" marR="54864" marT="36576" marB="3657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001">
                <a:tc>
                  <a:txBody>
                    <a:bodyPr/>
                    <a:lstStyle/>
                    <a:p>
                      <a:pPr algn="l"/>
                      <a:r>
                        <a:rPr sz="2800" b="1" dirty="0">
                          <a:solidFill>
                            <a:srgbClr val="02616D"/>
                          </a:solidFill>
                          <a:latin typeface="Calibri"/>
                        </a:rPr>
                        <a:t>C3 — Portability</a:t>
                      </a:r>
                    </a:p>
                  </a:txBody>
                  <a:tcPr marL="73152" marR="54864" marT="36576" marB="36576">
                    <a:solidFill>
                      <a:srgbClr val="F0F7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Mass ≤ 40 kg; footprint ≤ 0.5 m²</a:t>
                      </a:r>
                    </a:p>
                  </a:txBody>
                  <a:tcPr marL="73152" marR="54864" marT="36576" marB="36576">
                    <a:solidFill>
                      <a:srgbClr val="F0F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001">
                <a:tc>
                  <a:txBody>
                    <a:bodyPr/>
                    <a:lstStyle/>
                    <a:p>
                      <a:pPr algn="l"/>
                      <a:r>
                        <a:rPr sz="2800" b="1" dirty="0">
                          <a:solidFill>
                            <a:srgbClr val="02616D"/>
                          </a:solidFill>
                          <a:latin typeface="Calibri"/>
                        </a:rPr>
                        <a:t>C4 — Feed range</a:t>
                      </a:r>
                    </a:p>
                  </a:txBody>
                  <a:tcPr marL="73152" marR="54864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4,000–40,000 ppm TDS</a:t>
                      </a:r>
                    </a:p>
                  </a:txBody>
                  <a:tcPr marL="73152" marR="54864" marT="36576" marB="3657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001">
                <a:tc>
                  <a:txBody>
                    <a:bodyPr/>
                    <a:lstStyle/>
                    <a:p>
                      <a:pPr algn="l"/>
                      <a:r>
                        <a:rPr sz="2800" b="1">
                          <a:solidFill>
                            <a:srgbClr val="02616D"/>
                          </a:solidFill>
                          <a:latin typeface="Calibri"/>
                        </a:rPr>
                        <a:t>C5 — Site model</a:t>
                      </a:r>
                    </a:p>
                  </a:txBody>
                  <a:tcPr marL="73152" marR="54864" marT="36576" marB="36576">
                    <a:solidFill>
                      <a:srgbClr val="F0F7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≥10 sites; efficiency ≥ 90%</a:t>
                      </a:r>
                    </a:p>
                  </a:txBody>
                  <a:tcPr marL="73152" marR="54864" marT="36576" marB="36576">
                    <a:solidFill>
                      <a:srgbClr val="F0F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001">
                <a:tc>
                  <a:txBody>
                    <a:bodyPr/>
                    <a:lstStyle/>
                    <a:p>
                      <a:pPr algn="l"/>
                      <a:r>
                        <a:rPr sz="2800" b="1" dirty="0">
                          <a:solidFill>
                            <a:srgbClr val="02616D"/>
                          </a:solidFill>
                          <a:latin typeface="Calibri"/>
                        </a:rPr>
                        <a:t>C6 — Hydrophobicity</a:t>
                      </a:r>
                    </a:p>
                  </a:txBody>
                  <a:tcPr marL="73152" marR="54864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Contact angle ≥ 90°; LEP &gt; 3.7 bar</a:t>
                      </a:r>
                    </a:p>
                  </a:txBody>
                  <a:tcPr marL="73152" marR="54864" marT="36576" marB="3657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001">
                <a:tc>
                  <a:txBody>
                    <a:bodyPr/>
                    <a:lstStyle/>
                    <a:p>
                      <a:pPr algn="l"/>
                      <a:r>
                        <a:rPr sz="2800" b="1">
                          <a:solidFill>
                            <a:srgbClr val="02616D"/>
                          </a:solidFill>
                          <a:latin typeface="Calibri"/>
                        </a:rPr>
                        <a:t>C7 — Loop pressure</a:t>
                      </a:r>
                    </a:p>
                  </a:txBody>
                  <a:tcPr marL="73152" marR="54864" marT="36576" marB="36576">
                    <a:solidFill>
                      <a:srgbClr val="F0F7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≤ 0.5 bar; ΔP ≤ 0.1 bar</a:t>
                      </a:r>
                    </a:p>
                  </a:txBody>
                  <a:tcPr marL="73152" marR="54864" marT="36576" marB="36576">
                    <a:solidFill>
                      <a:srgbClr val="F0F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2001">
                <a:tc>
                  <a:txBody>
                    <a:bodyPr/>
                    <a:lstStyle/>
                    <a:p>
                      <a:pPr algn="l"/>
                      <a:r>
                        <a:rPr sz="2800" b="1">
                          <a:solidFill>
                            <a:srgbClr val="02616D"/>
                          </a:solidFill>
                          <a:latin typeface="Calibri"/>
                        </a:rPr>
                        <a:t>C8 — Thermal rating</a:t>
                      </a:r>
                    </a:p>
                  </a:txBody>
                  <a:tcPr marL="73152" marR="54864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Hot-loop survives ≥ 75 °C</a:t>
                      </a:r>
                    </a:p>
                  </a:txBody>
                  <a:tcPr marL="73152" marR="54864" marT="36576" marB="3657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2001">
                <a:tc>
                  <a:txBody>
                    <a:bodyPr/>
                    <a:lstStyle/>
                    <a:p>
                      <a:pPr algn="l"/>
                      <a:r>
                        <a:rPr sz="2800" b="1">
                          <a:solidFill>
                            <a:srgbClr val="02616D"/>
                          </a:solidFill>
                          <a:latin typeface="Calibri"/>
                        </a:rPr>
                        <a:t>S1 — Enclosure size</a:t>
                      </a:r>
                    </a:p>
                  </a:txBody>
                  <a:tcPr marL="73152" marR="54864" marT="36576" marB="36576">
                    <a:solidFill>
                      <a:srgbClr val="F0F7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0.85 × 0.55 × 0.40 m ± 0.15 m</a:t>
                      </a:r>
                    </a:p>
                  </a:txBody>
                  <a:tcPr marL="73152" marR="54864" marT="36576" marB="36576">
                    <a:solidFill>
                      <a:srgbClr val="F0F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2001">
                <a:tc>
                  <a:txBody>
                    <a:bodyPr/>
                    <a:lstStyle/>
                    <a:p>
                      <a:pPr algn="l"/>
                      <a:r>
                        <a:rPr sz="2800" b="1">
                          <a:solidFill>
                            <a:srgbClr val="02616D"/>
                          </a:solidFill>
                          <a:latin typeface="Calibri"/>
                        </a:rPr>
                        <a:t>S2 — Membrane props</a:t>
                      </a:r>
                    </a:p>
                  </a:txBody>
                  <a:tcPr marL="73152" marR="54864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Angle ≥ 90°; pore 0.1–1 µm</a:t>
                      </a:r>
                    </a:p>
                  </a:txBody>
                  <a:tcPr marL="73152" marR="54864" marT="36576" marB="3657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2001">
                <a:tc>
                  <a:txBody>
                    <a:bodyPr/>
                    <a:lstStyle/>
                    <a:p>
                      <a:pPr algn="l"/>
                      <a:r>
                        <a:rPr sz="2800" b="1">
                          <a:solidFill>
                            <a:srgbClr val="02616D"/>
                          </a:solidFill>
                          <a:latin typeface="Calibri"/>
                        </a:rPr>
                        <a:t>S3 — Salt rejection</a:t>
                      </a:r>
                    </a:p>
                  </a:txBody>
                  <a:tcPr marL="73152" marR="54864" marT="36576" marB="36576">
                    <a:solidFill>
                      <a:srgbClr val="F0F7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Rejection ≥ 95%; permeate ≤ 500 mg/L</a:t>
                      </a:r>
                    </a:p>
                  </a:txBody>
                  <a:tcPr marL="73152" marR="54864" marT="36576" marB="36576">
                    <a:solidFill>
                      <a:srgbClr val="F0F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2001">
                <a:tc>
                  <a:txBody>
                    <a:bodyPr/>
                    <a:lstStyle/>
                    <a:p>
                      <a:pPr algn="l"/>
                      <a:r>
                        <a:rPr sz="2800" b="1">
                          <a:solidFill>
                            <a:srgbClr val="02616D"/>
                          </a:solidFill>
                          <a:latin typeface="Calibri"/>
                        </a:rPr>
                        <a:t>S4 — LCD update</a:t>
                      </a:r>
                    </a:p>
                  </a:txBody>
                  <a:tcPr marL="73152" marR="54864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All params refresh ≤ 2 s</a:t>
                      </a:r>
                    </a:p>
                  </a:txBody>
                  <a:tcPr marL="73152" marR="54864" marT="36576" marB="3657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62001">
                <a:tc>
                  <a:txBody>
                    <a:bodyPr/>
                    <a:lstStyle/>
                    <a:p>
                      <a:pPr algn="l"/>
                      <a:r>
                        <a:rPr sz="2800" b="1">
                          <a:solidFill>
                            <a:srgbClr val="02616D"/>
                          </a:solidFill>
                          <a:latin typeface="Calibri"/>
                        </a:rPr>
                        <a:t>S5 — Power consumption</a:t>
                      </a:r>
                    </a:p>
                  </a:txBody>
                  <a:tcPr marL="73152" marR="54864" marT="36576" marB="36576">
                    <a:solidFill>
                      <a:srgbClr val="F0F7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Avg power ≤ </a:t>
                      </a:r>
                      <a:r>
                        <a:rPr lang="en-US"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150</a:t>
                      </a:r>
                      <a:r>
                        <a:rPr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 W at 1.0 L/min</a:t>
                      </a:r>
                    </a:p>
                  </a:txBody>
                  <a:tcPr marL="73152" marR="54864" marT="36576" marB="36576">
                    <a:solidFill>
                      <a:srgbClr val="F0F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62001">
                <a:tc>
                  <a:txBody>
                    <a:bodyPr/>
                    <a:lstStyle/>
                    <a:p>
                      <a:pPr algn="l"/>
                      <a:r>
                        <a:rPr sz="2800" b="1">
                          <a:solidFill>
                            <a:srgbClr val="02616D"/>
                          </a:solidFill>
                          <a:latin typeface="Calibri"/>
                        </a:rPr>
                        <a:t>S6 — Pretreatment</a:t>
                      </a:r>
                    </a:p>
                  </a:txBody>
                  <a:tcPr marL="73152" marR="54864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pH 6–6.5; Fe ≤ 0.3; Mn ≤ 0.4; As ≤ 10 µg/L</a:t>
                      </a:r>
                    </a:p>
                  </a:txBody>
                  <a:tcPr marL="73152" marR="54864" marT="36576" marB="3657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62001">
                <a:tc>
                  <a:txBody>
                    <a:bodyPr/>
                    <a:lstStyle/>
                    <a:p>
                      <a:pPr algn="l"/>
                      <a:r>
                        <a:rPr sz="2800" b="1">
                          <a:solidFill>
                            <a:srgbClr val="02616D"/>
                          </a:solidFill>
                          <a:latin typeface="Calibri"/>
                        </a:rPr>
                        <a:t>S7 — Heat recovery</a:t>
                      </a:r>
                    </a:p>
                  </a:txBody>
                  <a:tcPr marL="73152" marR="54864" marT="36576" marB="36576">
                    <a:solidFill>
                      <a:srgbClr val="F0F7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Recovery ≥ 30%</a:t>
                      </a:r>
                    </a:p>
                  </a:txBody>
                  <a:tcPr marL="73152" marR="54864" marT="36576" marB="36576">
                    <a:solidFill>
                      <a:srgbClr val="F0F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62001">
                <a:tc>
                  <a:txBody>
                    <a:bodyPr/>
                    <a:lstStyle/>
                    <a:p>
                      <a:pPr algn="l"/>
                      <a:r>
                        <a:rPr sz="2800" b="1">
                          <a:solidFill>
                            <a:srgbClr val="02616D"/>
                          </a:solidFill>
                          <a:latin typeface="Calibri"/>
                        </a:rPr>
                        <a:t>S8 — pH monitoring</a:t>
                      </a:r>
                    </a:p>
                  </a:txBody>
                  <a:tcPr marL="73152" marR="54864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pH 6.0–6.5; update ≤ 2 s</a:t>
                      </a:r>
                    </a:p>
                  </a:txBody>
                  <a:tcPr marL="73152" marR="54864" marT="36576" marB="3657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62001">
                <a:tc>
                  <a:txBody>
                    <a:bodyPr/>
                    <a:lstStyle/>
                    <a:p>
                      <a:pPr algn="l"/>
                      <a:r>
                        <a:rPr sz="2800" b="1">
                          <a:solidFill>
                            <a:srgbClr val="02616D"/>
                          </a:solidFill>
                          <a:latin typeface="Calibri"/>
                        </a:rPr>
                        <a:t>S9 — Hardness reduction</a:t>
                      </a:r>
                    </a:p>
                  </a:txBody>
                  <a:tcPr marL="73152" marR="54864" marT="36576" marB="36576">
                    <a:solidFill>
                      <a:srgbClr val="F0F7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Feed hardness reduced ≥ 40%</a:t>
                      </a:r>
                    </a:p>
                  </a:txBody>
                  <a:tcPr marL="73152" marR="54864" marT="36576" marB="36576">
                    <a:solidFill>
                      <a:srgbClr val="F0F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62001">
                <a:tc>
                  <a:txBody>
                    <a:bodyPr/>
                    <a:lstStyle/>
                    <a:p>
                      <a:pPr algn="l"/>
                      <a:r>
                        <a:rPr sz="2800" b="1">
                          <a:solidFill>
                            <a:srgbClr val="02616D"/>
                          </a:solidFill>
                          <a:latin typeface="Calibri"/>
                        </a:rPr>
                        <a:t>S10 — Leak integrity</a:t>
                      </a:r>
                    </a:p>
                  </a:txBody>
                  <a:tcPr marL="73152" marR="54864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Zero leaks at 0.5 bar</a:t>
                      </a:r>
                    </a:p>
                  </a:txBody>
                  <a:tcPr marL="73152" marR="54864" marT="36576" marB="3657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62001">
                <a:tc>
                  <a:txBody>
                    <a:bodyPr/>
                    <a:lstStyle/>
                    <a:p>
                      <a:pPr algn="l"/>
                      <a:r>
                        <a:rPr sz="2800" b="1">
                          <a:solidFill>
                            <a:srgbClr val="02616D"/>
                          </a:solidFill>
                          <a:latin typeface="Calibri"/>
                        </a:rPr>
                        <a:t>S11 — LSTM detection</a:t>
                      </a:r>
                    </a:p>
                  </a:txBody>
                  <a:tcPr marL="73152" marR="54864" marT="36576" marB="36576">
                    <a:solidFill>
                      <a:srgbClr val="F0F7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Accuracy ≥ 80%; false alarms ≤ 20%</a:t>
                      </a:r>
                    </a:p>
                  </a:txBody>
                  <a:tcPr marL="73152" marR="54864" marT="36576" marB="36576">
                    <a:solidFill>
                      <a:srgbClr val="F0F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562001">
                <a:tc>
                  <a:txBody>
                    <a:bodyPr/>
                    <a:lstStyle/>
                    <a:p>
                      <a:pPr algn="l"/>
                      <a:r>
                        <a:rPr sz="2800" b="1">
                          <a:solidFill>
                            <a:srgbClr val="02616D"/>
                          </a:solidFill>
                          <a:latin typeface="Calibri"/>
                        </a:rPr>
                        <a:t>S12 — SPC alarm</a:t>
                      </a:r>
                    </a:p>
                  </a:txBody>
                  <a:tcPr marL="73152" marR="54864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Alert within ≤ 30 s; sample ≤ 60 s</a:t>
                      </a:r>
                    </a:p>
                  </a:txBody>
                  <a:tcPr marL="73152" marR="54864" marT="36576" marB="3657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562001">
                <a:tc>
                  <a:txBody>
                    <a:bodyPr/>
                    <a:lstStyle/>
                    <a:p>
                      <a:pPr algn="l"/>
                      <a:r>
                        <a:rPr sz="2800" b="1">
                          <a:solidFill>
                            <a:srgbClr val="02616D"/>
                          </a:solidFill>
                          <a:latin typeface="Calibri"/>
                        </a:rPr>
                        <a:t>IS1 — PV + battery</a:t>
                      </a:r>
                    </a:p>
                  </a:txBody>
                  <a:tcPr marL="73152" marR="54864" marT="36576" marB="36576">
                    <a:solidFill>
                      <a:srgbClr val="F0F7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PV 200W; battery ≥ 12V, 50 Ah</a:t>
                      </a:r>
                    </a:p>
                  </a:txBody>
                  <a:tcPr marL="73152" marR="54864" marT="36576" marB="36576">
                    <a:solidFill>
                      <a:srgbClr val="F0F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562001">
                <a:tc>
                  <a:txBody>
                    <a:bodyPr/>
                    <a:lstStyle/>
                    <a:p>
                      <a:pPr algn="l"/>
                      <a:r>
                        <a:rPr sz="2800" b="1">
                          <a:solidFill>
                            <a:srgbClr val="02616D"/>
                          </a:solidFill>
                          <a:latin typeface="Calibri"/>
                        </a:rPr>
                        <a:t>IS2 — Production rate</a:t>
                      </a:r>
                    </a:p>
                  </a:txBody>
                  <a:tcPr marL="73152" marR="54864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≥ 1 L/day</a:t>
                      </a:r>
                    </a:p>
                  </a:txBody>
                  <a:tcPr marL="73152" marR="54864" marT="36576" marB="3657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562001">
                <a:tc>
                  <a:txBody>
                    <a:bodyPr/>
                    <a:lstStyle/>
                    <a:p>
                      <a:pPr algn="l"/>
                      <a:r>
                        <a:rPr sz="2800" b="1" dirty="0">
                          <a:solidFill>
                            <a:srgbClr val="02616D"/>
                          </a:solidFill>
                          <a:latin typeface="Calibri"/>
                        </a:rPr>
                        <a:t>IS3 — Solar runtime</a:t>
                      </a:r>
                    </a:p>
                  </a:txBody>
                  <a:tcPr marL="73152" marR="54864" marT="36576" marB="36576">
                    <a:solidFill>
                      <a:srgbClr val="F0F7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6–8 h/day under ≥ 6 kWh/m²</a:t>
                      </a:r>
                    </a:p>
                  </a:txBody>
                  <a:tcPr marL="73152" marR="54864" marT="36576" marB="36576">
                    <a:solidFill>
                      <a:srgbClr val="F0F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562001">
                <a:tc>
                  <a:txBody>
                    <a:bodyPr/>
                    <a:lstStyle/>
                    <a:p>
                      <a:pPr algn="l"/>
                      <a:r>
                        <a:rPr sz="2800" b="1">
                          <a:solidFill>
                            <a:srgbClr val="02616D"/>
                          </a:solidFill>
                          <a:latin typeface="Calibri"/>
                        </a:rPr>
                        <a:t>IS4 — Closed-loop MCU</a:t>
                      </a:r>
                    </a:p>
                  </a:txBody>
                  <a:tcPr marL="73152" marR="54864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Refresh </a:t>
                      </a:r>
                      <a:r>
                        <a:rPr sz="2800" b="0" dirty="0">
                          <a:solidFill>
                            <a:srgbClr val="1A2E1A"/>
                          </a:solidFill>
                          <a:latin typeface="Calibri"/>
                        </a:rPr>
                        <a:t>≤ 1 s; PWM + shutdown OK</a:t>
                      </a:r>
                    </a:p>
                  </a:txBody>
                  <a:tcPr marL="73152" marR="54864" marT="36576" marB="3657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61F7F45-4F1B-454B-CB52-F7C3F690E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245134"/>
              </p:ext>
            </p:extLst>
          </p:nvPr>
        </p:nvGraphicFramePr>
        <p:xfrm>
          <a:off x="32697418" y="22713416"/>
          <a:ext cx="9875520" cy="5086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9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4084">
                <a:tc>
                  <a:txBody>
                    <a:bodyPr/>
                    <a:lstStyle/>
                    <a:p>
                      <a:pPr algn="ctr"/>
                      <a:r>
                        <a:rPr sz="3200" b="1" dirty="0">
                          <a:solidFill>
                            <a:srgbClr val="02616D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73152" marR="54864" marT="36576" marB="36576" anchor="ctr">
                    <a:solidFill>
                      <a:srgbClr val="F0F7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3200" b="0" dirty="0">
                          <a:solidFill>
                            <a:srgbClr val="1A2E1A"/>
                          </a:solidFill>
                          <a:latin typeface="Calibri"/>
                        </a:rPr>
                        <a:t>Prototype achieved stable closed-loop AGMD operation at 60–80 °C with no visible leaks confirmed at 0.5 bar.</a:t>
                      </a:r>
                    </a:p>
                  </a:txBody>
                  <a:tcPr marL="73152" marR="54864" marT="36576" marB="36576">
                    <a:solidFill>
                      <a:srgbClr val="F0F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7200">
                <a:tc>
                  <a:txBody>
                    <a:bodyPr/>
                    <a:lstStyle/>
                    <a:p>
                      <a:pPr algn="ctr"/>
                      <a:r>
                        <a:rPr sz="3200" b="1" dirty="0">
                          <a:solidFill>
                            <a:srgbClr val="02616D"/>
                          </a:solidFill>
                          <a:latin typeface="Calibri"/>
                        </a:rPr>
                        <a:t>02</a:t>
                      </a:r>
                    </a:p>
                  </a:txBody>
                  <a:tcPr marL="73152" marR="54864"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3200" b="0" dirty="0">
                          <a:solidFill>
                            <a:srgbClr val="1A2E1A"/>
                          </a:solidFill>
                          <a:latin typeface="Calibri"/>
                        </a:rPr>
                        <a:t>Permeate quality, live TFT monitoring, and closed-loop sensor feedback confirm viability of off-grid potable-water production.</a:t>
                      </a:r>
                    </a:p>
                  </a:txBody>
                  <a:tcPr marL="73152" marR="54864" marT="36576" marB="36576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pPr algn="ctr"/>
                      <a:r>
                        <a:rPr sz="3200" b="1" dirty="0">
                          <a:solidFill>
                            <a:srgbClr val="02616D"/>
                          </a:solidFill>
                          <a:latin typeface="Calibri"/>
                        </a:rPr>
                        <a:t>03</a:t>
                      </a:r>
                    </a:p>
                  </a:txBody>
                  <a:tcPr marL="73152" marR="54864" marT="36576" marB="36576" anchor="ctr">
                    <a:solidFill>
                      <a:srgbClr val="F0F7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3200" b="0" dirty="0">
                          <a:solidFill>
                            <a:srgbClr val="1A2E1A"/>
                          </a:solidFill>
                          <a:latin typeface="Calibri"/>
                        </a:rPr>
                        <a:t>200W PV + 100 Ah </a:t>
                      </a:r>
                      <a:r>
                        <a:rPr sz="3200" b="0" dirty="0" err="1">
                          <a:solidFill>
                            <a:srgbClr val="1A2E1A"/>
                          </a:solidFill>
                          <a:latin typeface="Calibri"/>
                        </a:rPr>
                        <a:t>LiFePO</a:t>
                      </a:r>
                      <a:r>
                        <a:rPr sz="3200" b="0" dirty="0">
                          <a:solidFill>
                            <a:srgbClr val="1A2E1A"/>
                          </a:solidFill>
                          <a:latin typeface="Calibri"/>
                        </a:rPr>
                        <a:t>₄ battery system exceeds the minimum power target, validating the portable solar-powered desalination concept.</a:t>
                      </a:r>
                    </a:p>
                  </a:txBody>
                  <a:tcPr marL="73152" marR="54864" marT="36576" marB="36576">
                    <a:solidFill>
                      <a:srgbClr val="F0F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089B96-5279-4BE8-AA18-B02936A974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A90ACC-CD96-4714-AEE5-9A55089D9FD6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d244e766-6a67-46bc-ad81-a1d39dd4b79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EA403B3-9E32-4208-9108-6B17C8671F0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823</Words>
  <Application>Microsoft Office PowerPoint</Application>
  <PresentationFormat>Custom</PresentationFormat>
  <Paragraphs>123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MAHDI ALI ALEISSI</cp:lastModifiedBy>
  <cp:revision>12</cp:revision>
  <dcterms:created xsi:type="dcterms:W3CDTF">2025-04-20T10:29:18Z</dcterms:created>
  <dcterms:modified xsi:type="dcterms:W3CDTF">2026-05-03T17:17:21Z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