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F9F84-E1DE-20D1-F171-988499A6D826}" v="127" dt="2026-05-08T19:41:06.928"/>
    <p1510:client id="{E5D9C26C-F263-F58B-E088-6C4BDF6BC8EE}" v="36" dt="2026-05-08T19:49:48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9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YAD ABDULLATIF ALYAHYA" userId="S::s202039560@kfupm.edu.sa::b747cab9-8061-4b5e-a58e-bcab978729ee" providerId="AD" clId="Web-{891F9F84-E1DE-20D1-F171-988499A6D826}"/>
    <pc:docChg chg="modSld">
      <pc:chgData name="ZYAD ABDULLATIF ALYAHYA" userId="S::s202039560@kfupm.edu.sa::b747cab9-8061-4b5e-a58e-bcab978729ee" providerId="AD" clId="Web-{891F9F84-E1DE-20D1-F171-988499A6D826}" dt="2026-05-08T19:41:06.928" v="116" actId="1076"/>
      <pc:docMkLst>
        <pc:docMk/>
      </pc:docMkLst>
      <pc:sldChg chg="addSp delSp modSp">
        <pc:chgData name="ZYAD ABDULLATIF ALYAHYA" userId="S::s202039560@kfupm.edu.sa::b747cab9-8061-4b5e-a58e-bcab978729ee" providerId="AD" clId="Web-{891F9F84-E1DE-20D1-F171-988499A6D826}" dt="2026-05-08T19:41:06.928" v="116" actId="1076"/>
        <pc:sldMkLst>
          <pc:docMk/>
          <pc:sldMk cId="408622940" sldId="261"/>
        </pc:sldMkLst>
        <pc:spChg chg="mod">
          <ac:chgData name="ZYAD ABDULLATIF ALYAHYA" userId="S::s202039560@kfupm.edu.sa::b747cab9-8061-4b5e-a58e-bcab978729ee" providerId="AD" clId="Web-{891F9F84-E1DE-20D1-F171-988499A6D826}" dt="2026-05-08T19:38:07.163" v="90" actId="1076"/>
          <ac:spMkLst>
            <pc:docMk/>
            <pc:sldMk cId="408622940" sldId="261"/>
            <ac:spMk id="11" creationId="{FB236F27-A742-047C-C57F-CD51197336F1}"/>
          </ac:spMkLst>
        </pc:spChg>
        <pc:spChg chg="add del mod">
          <ac:chgData name="ZYAD ABDULLATIF ALYAHYA" userId="S::s202039560@kfupm.edu.sa::b747cab9-8061-4b5e-a58e-bcab978729ee" providerId="AD" clId="Web-{891F9F84-E1DE-20D1-F171-988499A6D826}" dt="2026-05-08T19:34:29.830" v="3"/>
          <ac:spMkLst>
            <pc:docMk/>
            <pc:sldMk cId="408622940" sldId="261"/>
            <ac:spMk id="17" creationId="{790F0FA0-19FC-41BC-4F4F-C4136A7A6D85}"/>
          </ac:spMkLst>
        </pc:spChg>
        <pc:graphicFrameChg chg="mod modGraphic">
          <ac:chgData name="ZYAD ABDULLATIF ALYAHYA" userId="S::s202039560@kfupm.edu.sa::b747cab9-8061-4b5e-a58e-bcab978729ee" providerId="AD" clId="Web-{891F9F84-E1DE-20D1-F171-988499A6D826}" dt="2026-05-08T19:37:57.803" v="89"/>
          <ac:graphicFrameMkLst>
            <pc:docMk/>
            <pc:sldMk cId="408622940" sldId="261"/>
            <ac:graphicFrameMk id="3" creationId="{77BF2FF4-BCB1-F391-B6D7-8FFB0B568113}"/>
          </ac:graphicFrameMkLst>
        </pc:graphicFrameChg>
        <pc:picChg chg="add del mod">
          <ac:chgData name="ZYAD ABDULLATIF ALYAHYA" userId="S::s202039560@kfupm.edu.sa::b747cab9-8061-4b5e-a58e-bcab978729ee" providerId="AD" clId="Web-{891F9F84-E1DE-20D1-F171-988499A6D826}" dt="2026-05-08T19:34:52.174" v="12"/>
          <ac:picMkLst>
            <pc:docMk/>
            <pc:sldMk cId="408622940" sldId="261"/>
            <ac:picMk id="13" creationId="{9A52C2FD-A3A1-4C4A-994E-5610E4108016}"/>
          </ac:picMkLst>
        </pc:picChg>
        <pc:picChg chg="add del mod">
          <ac:chgData name="ZYAD ABDULLATIF ALYAHYA" userId="S::s202039560@kfupm.edu.sa::b747cab9-8061-4b5e-a58e-bcab978729ee" providerId="AD" clId="Web-{891F9F84-E1DE-20D1-F171-988499A6D826}" dt="2026-05-08T19:35:18.535" v="18"/>
          <ac:picMkLst>
            <pc:docMk/>
            <pc:sldMk cId="408622940" sldId="261"/>
            <ac:picMk id="18" creationId="{9FD239A4-70C4-20EC-4950-16C985F206C9}"/>
          </ac:picMkLst>
        </pc:picChg>
        <pc:picChg chg="add del mod">
          <ac:chgData name="ZYAD ABDULLATIF ALYAHYA" userId="S::s202039560@kfupm.edu.sa::b747cab9-8061-4b5e-a58e-bcab978729ee" providerId="AD" clId="Web-{891F9F84-E1DE-20D1-F171-988499A6D826}" dt="2026-05-08T19:38:11.632" v="92"/>
          <ac:picMkLst>
            <pc:docMk/>
            <pc:sldMk cId="408622940" sldId="261"/>
            <ac:picMk id="19" creationId="{BE1F5D9D-308B-00A5-2ABD-9DA2A4F0AE66}"/>
          </ac:picMkLst>
        </pc:picChg>
        <pc:picChg chg="add del mod">
          <ac:chgData name="ZYAD ABDULLATIF ALYAHYA" userId="S::s202039560@kfupm.edu.sa::b747cab9-8061-4b5e-a58e-bcab978729ee" providerId="AD" clId="Web-{891F9F84-E1DE-20D1-F171-988499A6D826}" dt="2026-05-08T19:38:21.038" v="97"/>
          <ac:picMkLst>
            <pc:docMk/>
            <pc:sldMk cId="408622940" sldId="261"/>
            <ac:picMk id="23" creationId="{2F2B4D6B-44D4-80F3-9668-2986ADD62B14}"/>
          </ac:picMkLst>
        </pc:picChg>
        <pc:picChg chg="add del mod">
          <ac:chgData name="ZYAD ABDULLATIF ALYAHYA" userId="S::s202039560@kfupm.edu.sa::b747cab9-8061-4b5e-a58e-bcab978729ee" providerId="AD" clId="Web-{891F9F84-E1DE-20D1-F171-988499A6D826}" dt="2026-05-08T19:38:38.632" v="105"/>
          <ac:picMkLst>
            <pc:docMk/>
            <pc:sldMk cId="408622940" sldId="261"/>
            <ac:picMk id="24" creationId="{9EA861FC-B0A3-5094-D07C-0F18C0DF3718}"/>
          </ac:picMkLst>
        </pc:picChg>
        <pc:picChg chg="add mod modCrop">
          <ac:chgData name="ZYAD ABDULLATIF ALYAHYA" userId="S::s202039560@kfupm.edu.sa::b747cab9-8061-4b5e-a58e-bcab978729ee" providerId="AD" clId="Web-{891F9F84-E1DE-20D1-F171-988499A6D826}" dt="2026-05-08T19:41:06.928" v="116" actId="1076"/>
          <ac:picMkLst>
            <pc:docMk/>
            <pc:sldMk cId="408622940" sldId="261"/>
            <ac:picMk id="27" creationId="{CDB9957E-135E-8AA6-0A0E-CF3D597EAF1D}"/>
          </ac:picMkLst>
        </pc:picChg>
      </pc:sldChg>
    </pc:docChg>
  </pc:docChgLst>
  <pc:docChgLst>
    <pc:chgData name="ZYAD ABDULLATIF ALYAHYA" userId="S::s202039560@kfupm.edu.sa::b747cab9-8061-4b5e-a58e-bcab978729ee" providerId="AD" clId="Web-{93483691-3E62-428C-FE84-29843E8167A2}"/>
    <pc:docChg chg="modSld">
      <pc:chgData name="ZYAD ABDULLATIF ALYAHYA" userId="S::s202039560@kfupm.edu.sa::b747cab9-8061-4b5e-a58e-bcab978729ee" providerId="AD" clId="Web-{93483691-3E62-428C-FE84-29843E8167A2}" dt="2026-05-02T22:33:27.252" v="48" actId="1076"/>
      <pc:docMkLst>
        <pc:docMk/>
      </pc:docMkLst>
      <pc:sldChg chg="addSp delSp modSp">
        <pc:chgData name="ZYAD ABDULLATIF ALYAHYA" userId="S::s202039560@kfupm.edu.sa::b747cab9-8061-4b5e-a58e-bcab978729ee" providerId="AD" clId="Web-{93483691-3E62-428C-FE84-29843E8167A2}" dt="2026-05-02T22:33:27.252" v="48" actId="1076"/>
        <pc:sldMkLst>
          <pc:docMk/>
          <pc:sldMk cId="408622940" sldId="261"/>
        </pc:sldMkLst>
        <pc:spChg chg="add mod">
          <ac:chgData name="ZYAD ABDULLATIF ALYAHYA" userId="S::s202039560@kfupm.edu.sa::b747cab9-8061-4b5e-a58e-bcab978729ee" providerId="AD" clId="Web-{93483691-3E62-428C-FE84-29843E8167A2}" dt="2026-05-02T22:31:52.954" v="13" actId="20577"/>
          <ac:spMkLst>
            <pc:docMk/>
            <pc:sldMk cId="408622940" sldId="261"/>
            <ac:spMk id="11" creationId="{FB236F27-A742-047C-C57F-CD51197336F1}"/>
          </ac:spMkLst>
        </pc:spChg>
      </pc:sldChg>
    </pc:docChg>
  </pc:docChgLst>
  <pc:docChgLst>
    <pc:chgData name="abdullah Sheddi" userId="ba4eade64eeb85a8" providerId="LiveId" clId="{8EE404DF-D727-4F69-B6DE-18B8EB3B31C6}"/>
    <pc:docChg chg="modSld">
      <pc:chgData name="abdullah Sheddi" userId="ba4eade64eeb85a8" providerId="LiveId" clId="{8EE404DF-D727-4F69-B6DE-18B8EB3B31C6}" dt="2026-05-02T21:43:46.811" v="9" actId="1076"/>
      <pc:docMkLst>
        <pc:docMk/>
      </pc:docMkLst>
      <pc:sldChg chg="modSp mod">
        <pc:chgData name="abdullah Sheddi" userId="ba4eade64eeb85a8" providerId="LiveId" clId="{8EE404DF-D727-4F69-B6DE-18B8EB3B31C6}" dt="2026-05-02T21:43:46.811" v="9" actId="1076"/>
        <pc:sldMkLst>
          <pc:docMk/>
          <pc:sldMk cId="408622940" sldId="261"/>
        </pc:sldMkLst>
        <pc:spChg chg="mod">
          <ac:chgData name="abdullah Sheddi" userId="ba4eade64eeb85a8" providerId="LiveId" clId="{8EE404DF-D727-4F69-B6DE-18B8EB3B31C6}" dt="2026-05-02T21:43:23.392" v="6" actId="14100"/>
          <ac:spMkLst>
            <pc:docMk/>
            <pc:sldMk cId="408622940" sldId="261"/>
            <ac:spMk id="22" creationId="{A1529E3E-E9D1-923E-6308-A5E98BDB807B}"/>
          </ac:spMkLst>
        </pc:spChg>
        <pc:picChg chg="mod">
          <ac:chgData name="abdullah Sheddi" userId="ba4eade64eeb85a8" providerId="LiveId" clId="{8EE404DF-D727-4F69-B6DE-18B8EB3B31C6}" dt="2026-05-02T21:43:46.811" v="9" actId="1076"/>
          <ac:picMkLst>
            <pc:docMk/>
            <pc:sldMk cId="408622940" sldId="261"/>
            <ac:picMk id="20" creationId="{A3EC2B60-B78A-4E91-6151-42C2257FFCCE}"/>
          </ac:picMkLst>
        </pc:picChg>
        <pc:picChg chg="mod">
          <ac:chgData name="abdullah Sheddi" userId="ba4eade64eeb85a8" providerId="LiveId" clId="{8EE404DF-D727-4F69-B6DE-18B8EB3B31C6}" dt="2026-05-02T21:43:32.028" v="8" actId="1076"/>
          <ac:picMkLst>
            <pc:docMk/>
            <pc:sldMk cId="408622940" sldId="261"/>
            <ac:picMk id="28" creationId="{977F728A-C0DA-9CA8-B4A9-E671BCDEBCA0}"/>
          </ac:picMkLst>
        </pc:picChg>
      </pc:sldChg>
    </pc:docChg>
  </pc:docChgLst>
  <pc:docChgLst>
    <pc:chgData name="ZYAD ABDULLATIF ALYAHYA" userId="S::s202039560@kfupm.edu.sa::b747cab9-8061-4b5e-a58e-bcab978729ee" providerId="AD" clId="Web-{E5D9C26C-F263-F58B-E088-6C4BDF6BC8EE}"/>
    <pc:docChg chg="modSld">
      <pc:chgData name="ZYAD ABDULLATIF ALYAHYA" userId="S::s202039560@kfupm.edu.sa::b747cab9-8061-4b5e-a58e-bcab978729ee" providerId="AD" clId="Web-{E5D9C26C-F263-F58B-E088-6C4BDF6BC8EE}" dt="2026-05-08T19:49:43.605" v="27" actId="20577"/>
      <pc:docMkLst>
        <pc:docMk/>
      </pc:docMkLst>
      <pc:sldChg chg="addSp delSp modSp">
        <pc:chgData name="ZYAD ABDULLATIF ALYAHYA" userId="S::s202039560@kfupm.edu.sa::b747cab9-8061-4b5e-a58e-bcab978729ee" providerId="AD" clId="Web-{E5D9C26C-F263-F58B-E088-6C4BDF6BC8EE}" dt="2026-05-08T19:49:43.605" v="27" actId="20577"/>
        <pc:sldMkLst>
          <pc:docMk/>
          <pc:sldMk cId="408622940" sldId="261"/>
        </pc:sldMkLst>
        <pc:spChg chg="mod">
          <ac:chgData name="ZYAD ABDULLATIF ALYAHYA" userId="S::s202039560@kfupm.edu.sa::b747cab9-8061-4b5e-a58e-bcab978729ee" providerId="AD" clId="Web-{E5D9C26C-F263-F58B-E088-6C4BDF6BC8EE}" dt="2026-05-08T19:49:43.605" v="27" actId="20577"/>
          <ac:spMkLst>
            <pc:docMk/>
            <pc:sldMk cId="408622940" sldId="261"/>
            <ac:spMk id="21" creationId="{07AF25D3-3953-525F-0F6B-F9B1BA4685B6}"/>
          </ac:spMkLst>
        </pc:spChg>
        <pc:picChg chg="add mod">
          <ac:chgData name="ZYAD ABDULLATIF ALYAHYA" userId="S::s202039560@kfupm.edu.sa::b747cab9-8061-4b5e-a58e-bcab978729ee" providerId="AD" clId="Web-{E5D9C26C-F263-F58B-E088-6C4BDF6BC8EE}" dt="2026-05-08T19:44:49.244" v="5" actId="1076"/>
          <ac:picMkLst>
            <pc:docMk/>
            <pc:sldMk cId="408622940" sldId="261"/>
            <ac:picMk id="13" creationId="{0C6886C0-C51D-0413-2078-ADAF2C5918EA}"/>
          </ac:picMkLst>
        </pc:picChg>
        <pc:picChg chg="del">
          <ac:chgData name="ZYAD ABDULLATIF ALYAHYA" userId="S::s202039560@kfupm.edu.sa::b747cab9-8061-4b5e-a58e-bcab978729ee" providerId="AD" clId="Web-{E5D9C26C-F263-F58B-E088-6C4BDF6BC8EE}" dt="2026-05-08T19:44:38.337" v="0"/>
          <ac:picMkLst>
            <pc:docMk/>
            <pc:sldMk cId="408622940" sldId="261"/>
            <ac:picMk id="27" creationId="{CDB9957E-135E-8AA6-0A0E-CF3D597EAF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06DC1-0DFD-9A9F-7774-C2435C62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BF5068C-FA68-D70F-0E8A-4469B254E2C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Automatic Classification of Proppant Using</a:t>
            </a:r>
            <a:endParaRPr lang="en-US">
              <a:solidFill>
                <a:srgbClr val="0E2841"/>
              </a:solidFill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 Computer Vision</a:t>
            </a:r>
            <a:endParaRPr lang="en-US" err="1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733AD4C-60A8-D187-9D04-1BEDEDE2A3F2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47089A-6DD2-177D-7BBA-F9F6D6EF3C09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Abdullah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Alsheddi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Malik Alharbi, Zyad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Alyahya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Mohammed Alghamdi, Ahmed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Areshi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Faisal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Alshalan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Naveed Iqbal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A5952-E95B-F4EB-2CA3-D1931602B973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M037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ADEF652-45B6-9DB8-3364-88AC9D33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26659"/>
            <a:ext cx="9808586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Problem Statement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4600" dirty="0">
                <a:latin typeface="Calibri"/>
                <a:ea typeface="Calibri"/>
                <a:cs typeface="Calibri"/>
              </a:rPr>
              <a:t>Manual sieve analysis takes at least 10 minutes per sample and cannot support real-time field decisions, risking injection of off-spec proppant that degrades fracture conductivity.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2CFEEAF-7B34-08DD-096A-D2EE3E5C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&amp; </a:t>
            </a:r>
            <a:r>
              <a:rPr lang="en-US" sz="6000" b="1" dirty="0">
                <a:latin typeface="Calibri"/>
                <a:ea typeface="Calibri"/>
                <a:cs typeface="Calibri"/>
              </a:rPr>
              <a:t>Solution:</a:t>
            </a:r>
            <a:endParaRPr lang="en-US" sz="6000" dirty="0"/>
          </a:p>
          <a:p>
            <a:pPr algn="ctr" defTabSz="4324030">
              <a:defRPr/>
            </a:pP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A5256B8-EB9D-EA8D-8B58-22FA9659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Constraints &amp; Specs 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8F831F2-2F67-F87D-A05D-3755B634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3830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Validation </a:t>
            </a:r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05282FC-8BE8-D581-6461-693115CB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61" y="208044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Conclusion</a:t>
            </a:r>
            <a:endParaRPr lang="en-US" dirty="0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07AF25D3-3953-525F-0F6B-F9B1BA468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62" y="22274969"/>
            <a:ext cx="9811776" cy="571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Successfully classifies proppant according to </a:t>
            </a:r>
            <a:endParaRPr lang="en-US" sz="3200">
              <a:cs typeface="Arial"/>
            </a:endParaRPr>
          </a:p>
          <a:p>
            <a:r>
              <a:rPr lang="en-US" sz="3200" b="1">
                <a:ea typeface="Calibri"/>
                <a:cs typeface="Arial"/>
              </a:rPr>
              <a:t>   API RP 19C</a:t>
            </a:r>
            <a:r>
              <a:rPr lang="en-US" sz="3200" dirty="0">
                <a:ea typeface="Calibri"/>
                <a:cs typeface="Arial"/>
              </a:rPr>
              <a:t>. </a:t>
            </a:r>
            <a:endParaRPr lang="en-US" sz="32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Provides results in </a:t>
            </a:r>
            <a:r>
              <a:rPr lang="en-US" sz="3200" b="1">
                <a:ea typeface="Calibri"/>
                <a:cs typeface="Arial"/>
              </a:rPr>
              <a:t>less than 20 seconds</a:t>
            </a:r>
            <a:r>
              <a:rPr lang="en-US" sz="3200">
                <a:ea typeface="Calibri"/>
                <a:cs typeface="Arial"/>
              </a:rPr>
              <a:t>. </a:t>
            </a:r>
            <a:endParaRPr lang="en-US" sz="3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Consumes only </a:t>
            </a:r>
            <a:r>
              <a:rPr lang="en-US" sz="3200" b="1">
                <a:ea typeface="Calibri"/>
                <a:cs typeface="Arial"/>
              </a:rPr>
              <a:t>16 W</a:t>
            </a:r>
            <a:r>
              <a:rPr lang="en-US" sz="3200">
                <a:ea typeface="Calibri"/>
                <a:cs typeface="Arial"/>
              </a:rPr>
              <a:t> and weighs </a:t>
            </a:r>
            <a:r>
              <a:rPr lang="en-US" sz="3200" b="1">
                <a:ea typeface="Calibri"/>
                <a:cs typeface="Arial"/>
              </a:rPr>
              <a:t>2.6 kg</a:t>
            </a:r>
            <a:r>
              <a:rPr lang="en-US" sz="3200">
                <a:ea typeface="Calibri"/>
                <a:cs typeface="Arial"/>
              </a:rPr>
              <a:t>. </a:t>
            </a:r>
            <a:endParaRPr lang="en-US" sz="3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Achieves </a:t>
            </a:r>
            <a:r>
              <a:rPr lang="en-US" sz="3200" b="1">
                <a:ea typeface="Calibri"/>
                <a:cs typeface="Arial"/>
              </a:rPr>
              <a:t>≥90% particle classification accuracy</a:t>
            </a:r>
            <a:r>
              <a:rPr lang="en-US" sz="3200">
                <a:ea typeface="Calibri"/>
                <a:cs typeface="Arial"/>
              </a:rPr>
              <a:t>. </a:t>
            </a:r>
            <a:endParaRPr lang="en-US" sz="3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Calibri"/>
                <a:cs typeface="Arial"/>
              </a:rPr>
              <a:t>Maintains </a:t>
            </a:r>
            <a:r>
              <a:rPr lang="en-US" sz="3200" b="1" dirty="0">
                <a:ea typeface="Calibri"/>
                <a:cs typeface="Arial"/>
              </a:rPr>
              <a:t>≤10% size error</a:t>
            </a:r>
            <a:r>
              <a:rPr lang="en-US" sz="3200" dirty="0">
                <a:ea typeface="Calibri"/>
                <a:cs typeface="Arial"/>
              </a:rPr>
              <a:t>, validated against sieve analysis. </a:t>
            </a:r>
            <a:endParaRPr lang="en-US" sz="3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Replaces a </a:t>
            </a:r>
            <a:r>
              <a:rPr lang="en-US" sz="3200" b="1">
                <a:ea typeface="Calibri"/>
                <a:cs typeface="Arial"/>
              </a:rPr>
              <a:t>10-step manual process</a:t>
            </a:r>
            <a:r>
              <a:rPr lang="en-US" sz="3200" dirty="0">
                <a:ea typeface="Calibri"/>
                <a:cs typeface="Arial"/>
              </a:rPr>
              <a:t> </a:t>
            </a:r>
            <a:r>
              <a:rPr lang="en-US" sz="3200">
                <a:ea typeface="Calibri"/>
                <a:cs typeface="Arial"/>
              </a:rPr>
              <a:t>with real-time and objective field QC. </a:t>
            </a:r>
            <a:endParaRPr lang="en-US" sz="3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Arial"/>
              </a:rPr>
              <a:t>Total system cost is under </a:t>
            </a:r>
            <a:r>
              <a:rPr lang="en-US" sz="3200" b="1">
                <a:ea typeface="Calibri"/>
                <a:cs typeface="Arial"/>
              </a:rPr>
              <a:t>7,000 SAR</a:t>
            </a:r>
            <a:r>
              <a:rPr lang="en-US" sz="3200">
                <a:ea typeface="Calibri"/>
                <a:cs typeface="Arial"/>
              </a:rPr>
              <a:t>.</a:t>
            </a:r>
            <a:endParaRPr lang="en-US" sz="3200"/>
          </a:p>
          <a:p>
            <a:endParaRPr lang="en-US" sz="4600" dirty="0">
              <a:latin typeface="Calibri"/>
              <a:ea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77D026-6448-B7FD-E08E-73138EBF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66" y="395223"/>
            <a:ext cx="5926634" cy="54060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529E3E-E9D1-923E-6308-A5E98BDB807B}"/>
              </a:ext>
            </a:extLst>
          </p:cNvPr>
          <p:cNvSpPr txBox="1"/>
          <p:nvPr/>
        </p:nvSpPr>
        <p:spPr>
          <a:xfrm>
            <a:off x="925336" y="11983007"/>
            <a:ext cx="10009721" cy="8863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600" b="1" dirty="0">
                <a:latin typeface="Calibri"/>
                <a:ea typeface="Calibri"/>
                <a:cs typeface="Calibri"/>
              </a:rPr>
              <a:t>Solution:</a:t>
            </a:r>
            <a:endParaRPr lang="en-US" dirty="0"/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implements a classification device that combines: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•Controlled imaging (camera + LED)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•CV algorithms for segmentation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•Diameter calculation and API classification logic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•Embedded processing for real-time analysis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system captures a sample, processes particle data, and outputs a </a:t>
            </a:r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PASS/FAIL decision </a:t>
            </a: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seconds.</a:t>
            </a:r>
          </a:p>
          <a:p>
            <a:pPr algn="l"/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7D8B622-3983-094D-DED3-8DE95828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45989"/>
              </p:ext>
            </p:extLst>
          </p:nvPr>
        </p:nvGraphicFramePr>
        <p:xfrm>
          <a:off x="11308857" y="7498081"/>
          <a:ext cx="9880600" cy="95980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10582536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362603903"/>
                    </a:ext>
                  </a:extLst>
                </a:gridCol>
              </a:tblGrid>
              <a:tr h="1240767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Classify ≥90% of particles with ≤10% mean size error 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13455"/>
                  </a:ext>
                </a:extLst>
              </a:tr>
              <a:tr h="1579363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IEC-safe insulated enclosure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412297"/>
                  </a:ext>
                </a:extLst>
              </a:tr>
              <a:tr h="1579363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Daily energy usage ≤3.6 kWh</a:t>
                      </a:r>
                    </a:p>
                    <a:p>
                      <a:pPr algn="l"/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604488"/>
                  </a:ext>
                </a:extLst>
              </a:tr>
              <a:tr h="570324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IEEE electrical compliance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42699"/>
                  </a:ext>
                </a:extLst>
              </a:tr>
              <a:tr h="570324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C5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Weight ≤20 kg (portable) 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324753"/>
                  </a:ext>
                </a:extLst>
              </a:tr>
              <a:tr h="1074844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C6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IP54-equivalent dust protection 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802849"/>
                  </a:ext>
                </a:extLst>
              </a:tr>
              <a:tr h="570324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C7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Footprint ≤50×40×40 cm 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241153"/>
                  </a:ext>
                </a:extLst>
              </a:tr>
              <a:tr h="1074844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</a:rPr>
                        <a:t>C8</a:t>
                      </a:r>
                      <a:endParaRPr lang="en-US" sz="4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600" b="0" dirty="0">
                          <a:solidFill>
                            <a:schemeClr val="tx1"/>
                          </a:solidFill>
                        </a:rPr>
                        <a:t>API RP 56/19C compliant size classification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20811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BF2FF4-BCB1-F391-B6D7-8FFB0B56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65092"/>
              </p:ext>
            </p:extLst>
          </p:nvPr>
        </p:nvGraphicFramePr>
        <p:xfrm>
          <a:off x="21682546" y="6211077"/>
          <a:ext cx="9839205" cy="122011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44082">
                  <a:extLst>
                    <a:ext uri="{9D8B030D-6E8A-4147-A177-3AD203B41FA5}">
                      <a16:colId xmlns:a16="http://schemas.microsoft.com/office/drawing/2014/main" val="2370577332"/>
                    </a:ext>
                  </a:extLst>
                </a:gridCol>
                <a:gridCol w="8195123">
                  <a:extLst>
                    <a:ext uri="{9D8B030D-6E8A-4147-A177-3AD203B41FA5}">
                      <a16:colId xmlns:a16="http://schemas.microsoft.com/office/drawing/2014/main" val="3549942792"/>
                    </a:ext>
                  </a:extLst>
                </a:gridCol>
              </a:tblGrid>
              <a:tr h="74880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Total power &lt;150 W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092037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≤±5% deviation from sieve analysis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379512"/>
                  </a:ext>
                </a:extLst>
              </a:tr>
              <a:tr h="74880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110–220 VAC input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306061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API RP 56/60/19C standard output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77771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S5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≥90% pass/fail decision repeatability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678098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Pass/fail issued only when ≥90% particles classified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156491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S7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±10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</a:rPr>
                        <a:t>wt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% accuracy vs. lab sieve mass fractions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351789"/>
                  </a:ext>
                </a:extLst>
              </a:tr>
              <a:tr h="74880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IS1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Operating temperature &lt;70°C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484368"/>
                  </a:ext>
                </a:extLst>
              </a:tr>
              <a:tr h="74880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IS2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Maintenance &lt;2 actions/month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467611"/>
                  </a:ext>
                </a:extLst>
              </a:tr>
              <a:tr h="74880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IS3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End-to-end cycle time ≤20 s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639945"/>
                  </a:ext>
                </a:extLst>
              </a:tr>
              <a:tr h="140952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</a:rPr>
                        <a:t>IS4</a:t>
                      </a:r>
                      <a:endParaRPr lang="en-US" sz="4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Auto-logging with ≥32 GB storage</a:t>
                      </a:r>
                      <a:endParaRPr lang="en-US" sz="4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658966"/>
                  </a:ext>
                </a:extLst>
              </a:tr>
            </a:tbl>
          </a:graphicData>
        </a:graphic>
      </p:graphicFrame>
      <p:sp>
        <p:nvSpPr>
          <p:cNvPr id="2" name="Rectangle 10">
            <a:extLst>
              <a:ext uri="{FF2B5EF4-FFF2-40B4-BE49-F238E27FC236}">
                <a16:creationId xmlns:a16="http://schemas.microsoft.com/office/drawing/2014/main" id="{3DA153FE-4200-85D2-8A2F-3B8EFF33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5057" y="1765583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Design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B1688F-5652-1110-7BB3-5835DB509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81" y="7883407"/>
            <a:ext cx="9630844" cy="64986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EC2B60-B78A-4E91-6151-42C2257FF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81" y="20292223"/>
            <a:ext cx="9765233" cy="54060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1BBD6E-E341-6B08-1A8A-A2ED9889E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562" y="14925784"/>
            <a:ext cx="9677788" cy="4822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F728A-C0DA-9CA8-B4A9-E671BCDEB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812" y="19596027"/>
            <a:ext cx="9328643" cy="76190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236F27-A742-047C-C57F-CD5119733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1577" y="1862662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ea typeface="+mn-lt"/>
                <a:cs typeface="+mn-lt"/>
              </a:rPr>
              <a:t>Model Pipeline</a:t>
            </a:r>
            <a:endParaRPr lang="en-US" b="1"/>
          </a:p>
        </p:txBody>
      </p:sp>
      <p:pic>
        <p:nvPicPr>
          <p:cNvPr id="13" name="Picture 12" descr="A diagram of a process&#10;&#10;AI-generated content may be incorrect.">
            <a:extLst>
              <a:ext uri="{FF2B5EF4-FFF2-40B4-BE49-F238E27FC236}">
                <a16:creationId xmlns:a16="http://schemas.microsoft.com/office/drawing/2014/main" id="{0C6886C0-C51D-0413-2078-ADAF2C591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8531" y="19780118"/>
            <a:ext cx="8738073" cy="76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4474A4-AF42-435E-9CD5-107BC2B5C8AF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6eddaa59-2db0-4ac4-a971-9c63b272659d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A188900-FC39-4050-B100-B6F009B94BB3}"/>
</file>

<file path=customXml/itemProps2.xml><?xml version="1.0" encoding="utf-8"?>
<ds:datastoreItem xmlns:ds="http://schemas.openxmlformats.org/officeDocument/2006/customXml" ds:itemID="{7A69033B-3FDD-4140-A916-B13F5A5B77FF}"/>
</file>

<file path=customXml/itemProps3.xml><?xml version="1.0" encoding="utf-8"?>
<ds:datastoreItem xmlns:ds="http://schemas.openxmlformats.org/officeDocument/2006/customXml" ds:itemID="{839BF277-FC62-4D6F-92B0-E9A4F232F8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326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Sheddi</cp:lastModifiedBy>
  <cp:revision>77</cp:revision>
  <dcterms:created xsi:type="dcterms:W3CDTF">2025-04-20T10:29:18Z</dcterms:created>
  <dcterms:modified xsi:type="dcterms:W3CDTF">2026-05-08T19:49:54Z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