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68379-3B72-8002-B114-C1DCAE174D21}" v="5" dt="2026-05-08T11:14:19.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HIQ IBRAHIM THEYAB" userId="S::s202167870@kfupm.edu.sa::0575fca4-ff79-41a7-8c4d-82d5572adf91" providerId="AD" clId="Web-{3748A2BD-58AF-5282-4546-D7E45CDCB700}"/>
    <pc:docChg chg="modSld">
      <pc:chgData name="WATHIQ IBRAHIM THEYAB" userId="S::s202167870@kfupm.edu.sa::0575fca4-ff79-41a7-8c4d-82d5572adf91" providerId="AD" clId="Web-{3748A2BD-58AF-5282-4546-D7E45CDCB700}" dt="2026-04-23T17:19:16.329" v="2" actId="20577"/>
      <pc:docMkLst>
        <pc:docMk/>
      </pc:docMkLst>
      <pc:sldChg chg="modSp">
        <pc:chgData name="WATHIQ IBRAHIM THEYAB" userId="S::s202167870@kfupm.edu.sa::0575fca4-ff79-41a7-8c4d-82d5572adf91" providerId="AD" clId="Web-{3748A2BD-58AF-5282-4546-D7E45CDCB700}" dt="2026-04-23T17:19:16.329" v="2" actId="20577"/>
        <pc:sldMkLst>
          <pc:docMk/>
          <pc:sldMk cId="3898667025" sldId="256"/>
        </pc:sldMkLst>
        <pc:spChg chg="mod">
          <ac:chgData name="WATHIQ IBRAHIM THEYAB" userId="S::s202167870@kfupm.edu.sa::0575fca4-ff79-41a7-8c4d-82d5572adf91" providerId="AD" clId="Web-{3748A2BD-58AF-5282-4546-D7E45CDCB700}" dt="2026-04-23T17:19:16.329" v="2" actId="20577"/>
          <ac:spMkLst>
            <pc:docMk/>
            <pc:sldMk cId="3898667025" sldId="256"/>
            <ac:spMk id="4" creationId="{AC8630ED-EEE8-E770-2D2C-EBDEB61CA410}"/>
          </ac:spMkLst>
        </pc:spChg>
      </pc:sldChg>
    </pc:docChg>
  </pc:docChgLst>
  <pc:docChgLst>
    <pc:chgData name="TALAL MOHAMMED ALOTAIBI" userId="S::s202157350@kfupm.edu.sa::cedfcdfe-4070-48e0-a2bf-7959faea9380" providerId="AD" clId="Web-{37968379-3B72-8002-B114-C1DCAE174D21}"/>
    <pc:docChg chg="modSld">
      <pc:chgData name="TALAL MOHAMMED ALOTAIBI" userId="S::s202157350@kfupm.edu.sa::cedfcdfe-4070-48e0-a2bf-7959faea9380" providerId="AD" clId="Web-{37968379-3B72-8002-B114-C1DCAE174D21}" dt="2026-05-08T11:14:18.309" v="3" actId="20577"/>
      <pc:docMkLst>
        <pc:docMk/>
      </pc:docMkLst>
      <pc:sldChg chg="modSp">
        <pc:chgData name="TALAL MOHAMMED ALOTAIBI" userId="S::s202157350@kfupm.edu.sa::cedfcdfe-4070-48e0-a2bf-7959faea9380" providerId="AD" clId="Web-{37968379-3B72-8002-B114-C1DCAE174D21}" dt="2026-05-08T11:14:18.309" v="3" actId="20577"/>
        <pc:sldMkLst>
          <pc:docMk/>
          <pc:sldMk cId="3898667025" sldId="256"/>
        </pc:sldMkLst>
        <pc:spChg chg="mod">
          <ac:chgData name="TALAL MOHAMMED ALOTAIBI" userId="S::s202157350@kfupm.edu.sa::cedfcdfe-4070-48e0-a2bf-7959faea9380" providerId="AD" clId="Web-{37968379-3B72-8002-B114-C1DCAE174D21}" dt="2026-05-08T11:14:18.309" v="3" actId="20577"/>
          <ac:spMkLst>
            <pc:docMk/>
            <pc:sldMk cId="3898667025" sldId="256"/>
            <ac:spMk id="42" creationId="{3FDDF2D7-1EFE-9B8F-A7C9-8353E3DE55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p>
        </p:txBody>
      </p:sp>
      <p:sp>
        <p:nvSpPr>
          <p:cNvPr id="4" name="Date Placeholder 3"/>
          <p:cNvSpPr>
            <a:spLocks noGrp="1"/>
          </p:cNvSpPr>
          <p:nvPr>
            <p:ph type="dt" sz="half" idx="10"/>
          </p:nvPr>
        </p:nvSpPr>
        <p:spPr/>
        <p:txBody>
          <a:bodyPr/>
          <a:lstStyle/>
          <a:p>
            <a:fld id="{C315CABD-16CE-4F1A-8158-AEA5E90F7EA3}" type="datetimeFigureOut">
              <a:rPr lang="en-SG" smtClean="0"/>
              <a:t>8/5/2026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8/5/2026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8/5/2026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8/5/2026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8/5/2026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5CABD-16CE-4F1A-8158-AEA5E90F7EA3}" type="datetimeFigureOut">
              <a:rPr lang="en-SG" smtClean="0"/>
              <a:t>8/5/2026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5CABD-16CE-4F1A-8158-AEA5E90F7EA3}" type="datetimeFigureOut">
              <a:rPr lang="en-SG" smtClean="0"/>
              <a:t>8/5/2026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5CABD-16CE-4F1A-8158-AEA5E90F7EA3}" type="datetimeFigureOut">
              <a:rPr lang="en-SG" smtClean="0"/>
              <a:t>8/5/2026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8/5/2026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8/5/2026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8/5/2026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8/5/2026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600" b="1">
                <a:solidFill>
                  <a:srgbClr val="C5E0B3"/>
                </a:solidFill>
                <a:latin typeface="Calibri"/>
                <a:ea typeface="Calibri"/>
                <a:cs typeface="Calibri"/>
              </a:rPr>
              <a:t>Pipeline AI Anomaly Detection system</a:t>
            </a:r>
            <a:r>
              <a:rPr lang="en-US" sz="9000" b="1">
                <a:solidFill>
                  <a:srgbClr val="C5E0B3"/>
                </a:solidFill>
                <a:latin typeface="Calibri"/>
                <a:ea typeface="Calibri"/>
                <a:cs typeface="Calibri"/>
              </a:rPr>
              <a:t> </a:t>
            </a:r>
            <a:endParaRPr lang="en-US" sz="9000">
              <a:solidFill>
                <a:schemeClr val="bg1"/>
              </a:solidFill>
              <a:latin typeface="Calibri"/>
              <a:ea typeface="Calibri"/>
              <a:cs typeface="Calibri"/>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a:solidFill>
                  <a:schemeClr val="bg1"/>
                </a:solidFill>
                <a:latin typeface="Calibri" panose="020F0502020204030204" pitchFamily="34" charset="0"/>
                <a:cs typeface="Calibri" panose="020F0502020204030204" pitchFamily="34" charset="0"/>
              </a:rPr>
              <a:t>Talal Alotaibi, Naif Alotaibi, Aseel Harbi, Wathiq Theyab, Abdualaziz Alarifi, Rakan Alulyan</a:t>
            </a:r>
            <a:br>
              <a:rPr lang="en-US" sz="4800">
                <a:solidFill>
                  <a:schemeClr val="bg1"/>
                </a:solidFill>
                <a:latin typeface="Calibri" panose="020F0502020204030204" pitchFamily="34" charset="0"/>
                <a:cs typeface="Calibri" panose="020F0502020204030204" pitchFamily="34" charset="0"/>
              </a:rPr>
            </a:br>
            <a:r>
              <a:rPr lang="en-US" sz="4800">
                <a:solidFill>
                  <a:schemeClr val="bg1"/>
                </a:solidFill>
                <a:latin typeface="Calibri" panose="020F0502020204030204" pitchFamily="34" charset="0"/>
                <a:cs typeface="Calibri" panose="020F0502020204030204" pitchFamily="34" charset="0"/>
              </a:rPr>
              <a:t>Coach: Mansour Alharthi</a:t>
            </a: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rtlCol="0">
            <a:spAutoFit/>
          </a:bodyPr>
          <a:lstStyle/>
          <a:p>
            <a:pPr algn="ctr"/>
            <a:r>
              <a:rPr lang="en-US" sz="9600" b="1">
                <a:solidFill>
                  <a:srgbClr val="02616D"/>
                </a:solidFill>
              </a:rPr>
              <a:t>TEAM</a:t>
            </a:r>
            <a:r>
              <a:rPr lang="en-US" sz="8800" b="1">
                <a:solidFill>
                  <a:srgbClr val="02616D"/>
                </a:solidFill>
              </a:rPr>
              <a:t> </a:t>
            </a:r>
          </a:p>
          <a:p>
            <a:pPr algn="ctr"/>
            <a:r>
              <a:rPr lang="en-SG" sz="11500" b="1">
                <a:solidFill>
                  <a:srgbClr val="02616D"/>
                </a:solidFill>
              </a:rPr>
              <a:t>M035</a:t>
            </a:r>
            <a:endParaRPr lang="en-SG" sz="8000" b="1">
              <a:solidFill>
                <a:srgbClr val="02616D"/>
              </a:solidFill>
            </a:endParaRP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Prototype Design</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Testing &amp; Validation</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Background</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Conclusions</a:t>
            </a:r>
          </a:p>
        </p:txBody>
      </p:sp>
      <p:pic>
        <p:nvPicPr>
          <p:cNvPr id="16" name="Picture 15" descr="s03_card04.png">
            <a:extLst>
              <a:ext uri="{FF2B5EF4-FFF2-40B4-BE49-F238E27FC236}">
                <a16:creationId xmlns:a16="http://schemas.microsoft.com/office/drawing/2014/main" id="{073EBC71-A7ED-6A13-C4D4-A7B5351766A6}"/>
              </a:ext>
            </a:extLst>
          </p:cNvPr>
          <p:cNvPicPr>
            <a:picLocks noChangeAspect="1"/>
          </p:cNvPicPr>
          <p:nvPr/>
        </p:nvPicPr>
        <p:blipFill>
          <a:blip r:embed="rId3"/>
          <a:stretch>
            <a:fillRect/>
          </a:stretch>
        </p:blipFill>
        <p:spPr>
          <a:xfrm>
            <a:off x="36151084" y="571461"/>
            <a:ext cx="5852160" cy="4998366"/>
          </a:xfrm>
          <a:prstGeom prst="rect">
            <a:avLst/>
          </a:prstGeom>
        </p:spPr>
      </p:pic>
      <p:sp>
        <p:nvSpPr>
          <p:cNvPr id="19" name="Rectangle 18">
            <a:extLst>
              <a:ext uri="{FF2B5EF4-FFF2-40B4-BE49-F238E27FC236}">
                <a16:creationId xmlns:a16="http://schemas.microsoft.com/office/drawing/2014/main" id="{CED78684-9580-23E0-C7E3-4AD9FEB7D58F}"/>
              </a:ext>
            </a:extLst>
          </p:cNvPr>
          <p:cNvSpPr/>
          <p:nvPr/>
        </p:nvSpPr>
        <p:spPr>
          <a:xfrm>
            <a:off x="21702537" y="6211077"/>
            <a:ext cx="9875520" cy="21248632"/>
          </a:xfrm>
          <a:prstGeom prst="rect">
            <a:avLst/>
          </a:prstGeom>
          <a:noFill/>
          <a:ln w="571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8CBD25-B2D1-4620-BD7D-33D0B04738E6}"/>
              </a:ext>
            </a:extLst>
          </p:cNvPr>
          <p:cNvSpPr/>
          <p:nvPr/>
        </p:nvSpPr>
        <p:spPr>
          <a:xfrm>
            <a:off x="32127724" y="6211077"/>
            <a:ext cx="9875520" cy="21248632"/>
          </a:xfrm>
          <a:prstGeom prst="rect">
            <a:avLst/>
          </a:prstGeom>
          <a:noFill/>
          <a:ln w="571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BFEC28-4EF6-D481-2198-836E31032B1C}"/>
              </a:ext>
            </a:extLst>
          </p:cNvPr>
          <p:cNvSpPr/>
          <p:nvPr/>
        </p:nvSpPr>
        <p:spPr>
          <a:xfrm>
            <a:off x="925337" y="7904040"/>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Problem Statement</a:t>
            </a:r>
          </a:p>
        </p:txBody>
      </p:sp>
      <p:sp>
        <p:nvSpPr>
          <p:cNvPr id="23" name="TextBox 22">
            <a:extLst>
              <a:ext uri="{FF2B5EF4-FFF2-40B4-BE49-F238E27FC236}">
                <a16:creationId xmlns:a16="http://schemas.microsoft.com/office/drawing/2014/main" id="{9BA51B8B-9C73-4C83-0EB2-822C169ACC0B}"/>
              </a:ext>
            </a:extLst>
          </p:cNvPr>
          <p:cNvSpPr txBox="1"/>
          <p:nvPr/>
        </p:nvSpPr>
        <p:spPr>
          <a:xfrm>
            <a:off x="925337" y="9243731"/>
            <a:ext cx="9819390" cy="5047536"/>
          </a:xfrm>
          <a:prstGeom prst="rect">
            <a:avLst/>
          </a:prstGeom>
          <a:noFill/>
        </p:spPr>
        <p:txBody>
          <a:bodyPr wrap="square" rtlCol="0">
            <a:spAutoFit/>
          </a:bodyPr>
          <a:lstStyle/>
          <a:p>
            <a:pPr algn="just"/>
            <a:r>
              <a:rPr lang="en-US" sz="4600"/>
              <a:t>Pipelines are critical for transporting energy and chemical resources, but leaks, corrosion, and fouling can lead to environmental disasters, significant financial losses, and safety hazards. Current detection methods are often reactive or lack precision.</a:t>
            </a:r>
          </a:p>
        </p:txBody>
      </p:sp>
      <p:sp>
        <p:nvSpPr>
          <p:cNvPr id="24" name="Rectangle 23">
            <a:extLst>
              <a:ext uri="{FF2B5EF4-FFF2-40B4-BE49-F238E27FC236}">
                <a16:creationId xmlns:a16="http://schemas.microsoft.com/office/drawing/2014/main" id="{D33860BD-671E-5734-DEB3-2AE2B3441D5A}"/>
              </a:ext>
            </a:extLst>
          </p:cNvPr>
          <p:cNvSpPr/>
          <p:nvPr/>
        </p:nvSpPr>
        <p:spPr>
          <a:xfrm>
            <a:off x="905794" y="14293914"/>
            <a:ext cx="9914606"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Constraints</a:t>
            </a:r>
          </a:p>
        </p:txBody>
      </p:sp>
      <p:sp>
        <p:nvSpPr>
          <p:cNvPr id="25" name="Rectangle: Rounded Corners 24">
            <a:extLst>
              <a:ext uri="{FF2B5EF4-FFF2-40B4-BE49-F238E27FC236}">
                <a16:creationId xmlns:a16="http://schemas.microsoft.com/office/drawing/2014/main" id="{DFFBF035-661A-BC10-3A01-57AD4C8F5E3B}"/>
              </a:ext>
            </a:extLst>
          </p:cNvPr>
          <p:cNvSpPr/>
          <p:nvPr/>
        </p:nvSpPr>
        <p:spPr>
          <a:xfrm>
            <a:off x="1384477" y="15682577"/>
            <a:ext cx="9013370" cy="10972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Simulated data only due to lack of access to real pipelines </a:t>
            </a:r>
          </a:p>
        </p:txBody>
      </p:sp>
      <p:sp>
        <p:nvSpPr>
          <p:cNvPr id="26" name="Rectangle: Rounded Corners 25">
            <a:extLst>
              <a:ext uri="{FF2B5EF4-FFF2-40B4-BE49-F238E27FC236}">
                <a16:creationId xmlns:a16="http://schemas.microsoft.com/office/drawing/2014/main" id="{9F0E4A93-FB4E-B2C4-ED4F-02E97105F76D}"/>
              </a:ext>
            </a:extLst>
          </p:cNvPr>
          <p:cNvSpPr/>
          <p:nvPr/>
        </p:nvSpPr>
        <p:spPr>
          <a:xfrm>
            <a:off x="1384477" y="17005363"/>
            <a:ext cx="9013370" cy="10972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Laboratory safety limits on pressure, temperature, and electrical systems</a:t>
            </a:r>
          </a:p>
        </p:txBody>
      </p:sp>
      <p:sp>
        <p:nvSpPr>
          <p:cNvPr id="27" name="Rectangle: Rounded Corners 26">
            <a:extLst>
              <a:ext uri="{FF2B5EF4-FFF2-40B4-BE49-F238E27FC236}">
                <a16:creationId xmlns:a16="http://schemas.microsoft.com/office/drawing/2014/main" id="{3D512D36-ACE9-0B6E-4F36-3B4D092361C7}"/>
              </a:ext>
            </a:extLst>
          </p:cNvPr>
          <p:cNvSpPr/>
          <p:nvPr/>
        </p:nvSpPr>
        <p:spPr>
          <a:xfrm>
            <a:off x="1356412" y="18331448"/>
            <a:ext cx="9013370" cy="10972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Limited dataset diversity across crude compositions and fault scenarios </a:t>
            </a:r>
          </a:p>
        </p:txBody>
      </p:sp>
      <p:sp>
        <p:nvSpPr>
          <p:cNvPr id="28" name="Rectangle 27">
            <a:extLst>
              <a:ext uri="{FF2B5EF4-FFF2-40B4-BE49-F238E27FC236}">
                <a16:creationId xmlns:a16="http://schemas.microsoft.com/office/drawing/2014/main" id="{C6C1E323-D588-969D-9872-B3948DA5D485}"/>
              </a:ext>
            </a:extLst>
          </p:cNvPr>
          <p:cNvSpPr/>
          <p:nvPr/>
        </p:nvSpPr>
        <p:spPr>
          <a:xfrm>
            <a:off x="922838" y="19699945"/>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Specifications</a:t>
            </a:r>
          </a:p>
        </p:txBody>
      </p:sp>
      <p:sp>
        <p:nvSpPr>
          <p:cNvPr id="29" name="Rectangle: Rounded Corners 28">
            <a:extLst>
              <a:ext uri="{FF2B5EF4-FFF2-40B4-BE49-F238E27FC236}">
                <a16:creationId xmlns:a16="http://schemas.microsoft.com/office/drawing/2014/main" id="{E5D325FB-A7EC-9367-360C-DEAD33913534}"/>
              </a:ext>
            </a:extLst>
          </p:cNvPr>
          <p:cNvSpPr/>
          <p:nvPr/>
        </p:nvSpPr>
        <p:spPr>
          <a:xfrm>
            <a:off x="1356412" y="21099804"/>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Anomaly detection accuracy ≥ 85% </a:t>
            </a:r>
          </a:p>
        </p:txBody>
      </p:sp>
      <p:sp>
        <p:nvSpPr>
          <p:cNvPr id="30" name="Rectangle: Rounded Corners 29">
            <a:extLst>
              <a:ext uri="{FF2B5EF4-FFF2-40B4-BE49-F238E27FC236}">
                <a16:creationId xmlns:a16="http://schemas.microsoft.com/office/drawing/2014/main" id="{45C49108-1166-81C8-6D6D-169B6AC6E4E9}"/>
              </a:ext>
            </a:extLst>
          </p:cNvPr>
          <p:cNvSpPr/>
          <p:nvPr/>
        </p:nvSpPr>
        <p:spPr>
          <a:xfrm>
            <a:off x="1356412" y="21762265"/>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Data acquisition interval ≤ 15 seconds</a:t>
            </a:r>
          </a:p>
        </p:txBody>
      </p:sp>
      <p:sp>
        <p:nvSpPr>
          <p:cNvPr id="31" name="Rectangle: Rounded Corners 30">
            <a:extLst>
              <a:ext uri="{FF2B5EF4-FFF2-40B4-BE49-F238E27FC236}">
                <a16:creationId xmlns:a16="http://schemas.microsoft.com/office/drawing/2014/main" id="{05BEA2C7-0D6E-D9AC-92B0-5800BC15C183}"/>
              </a:ext>
            </a:extLst>
          </p:cNvPr>
          <p:cNvSpPr/>
          <p:nvPr/>
        </p:nvSpPr>
        <p:spPr>
          <a:xfrm>
            <a:off x="1356412" y="22434302"/>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Dashboard update interval ≤ 1 second </a:t>
            </a:r>
          </a:p>
        </p:txBody>
      </p:sp>
      <p:sp>
        <p:nvSpPr>
          <p:cNvPr id="32" name="Rectangle: Rounded Corners 31">
            <a:extLst>
              <a:ext uri="{FF2B5EF4-FFF2-40B4-BE49-F238E27FC236}">
                <a16:creationId xmlns:a16="http://schemas.microsoft.com/office/drawing/2014/main" id="{7AECC99A-8582-D4D3-F8A3-10A1F0304F41}"/>
              </a:ext>
            </a:extLst>
          </p:cNvPr>
          <p:cNvSpPr/>
          <p:nvPr/>
        </p:nvSpPr>
        <p:spPr>
          <a:xfrm>
            <a:off x="1356412" y="23091165"/>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Operational cost reduction ≥ 20%</a:t>
            </a:r>
          </a:p>
        </p:txBody>
      </p:sp>
      <p:sp>
        <p:nvSpPr>
          <p:cNvPr id="33" name="Rectangle: Rounded Corners 32">
            <a:extLst>
              <a:ext uri="{FF2B5EF4-FFF2-40B4-BE49-F238E27FC236}">
                <a16:creationId xmlns:a16="http://schemas.microsoft.com/office/drawing/2014/main" id="{60700C18-587B-7244-C0FF-A3666D801FF7}"/>
              </a:ext>
            </a:extLst>
          </p:cNvPr>
          <p:cNvSpPr/>
          <p:nvPr/>
        </p:nvSpPr>
        <p:spPr>
          <a:xfrm>
            <a:off x="1356412" y="23748028"/>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Sensor accuracy ≥ 80% </a:t>
            </a:r>
          </a:p>
        </p:txBody>
      </p:sp>
      <p:sp>
        <p:nvSpPr>
          <p:cNvPr id="34" name="Rectangle: Rounded Corners 33">
            <a:extLst>
              <a:ext uri="{FF2B5EF4-FFF2-40B4-BE49-F238E27FC236}">
                <a16:creationId xmlns:a16="http://schemas.microsoft.com/office/drawing/2014/main" id="{6284FF90-05AE-D769-094D-70DA3DE6DFA9}"/>
              </a:ext>
            </a:extLst>
          </p:cNvPr>
          <p:cNvSpPr/>
          <p:nvPr/>
        </p:nvSpPr>
        <p:spPr>
          <a:xfrm>
            <a:off x="1356412" y="24409679"/>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Cloud data storage capacity up to 250 GB</a:t>
            </a:r>
          </a:p>
        </p:txBody>
      </p:sp>
      <p:sp>
        <p:nvSpPr>
          <p:cNvPr id="35" name="Rectangle: Rounded Corners 34">
            <a:extLst>
              <a:ext uri="{FF2B5EF4-FFF2-40B4-BE49-F238E27FC236}">
                <a16:creationId xmlns:a16="http://schemas.microsoft.com/office/drawing/2014/main" id="{A6547722-3927-2212-3537-D9F229F95A39}"/>
              </a:ext>
            </a:extLst>
          </p:cNvPr>
          <p:cNvSpPr/>
          <p:nvPr/>
        </p:nvSpPr>
        <p:spPr>
          <a:xfrm>
            <a:off x="1356412" y="25072140"/>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ML model latency ≤ 5 seconds</a:t>
            </a:r>
          </a:p>
        </p:txBody>
      </p:sp>
      <p:sp>
        <p:nvSpPr>
          <p:cNvPr id="36" name="Rectangle: Rounded Corners 35">
            <a:extLst>
              <a:ext uri="{FF2B5EF4-FFF2-40B4-BE49-F238E27FC236}">
                <a16:creationId xmlns:a16="http://schemas.microsoft.com/office/drawing/2014/main" id="{43FAA881-8559-6C8D-5799-8C40045BB4DF}"/>
              </a:ext>
            </a:extLst>
          </p:cNvPr>
          <p:cNvSpPr/>
          <p:nvPr/>
        </p:nvSpPr>
        <p:spPr>
          <a:xfrm>
            <a:off x="1356412" y="25744177"/>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Corrosion early detection accuracy ≥ 85%</a:t>
            </a:r>
          </a:p>
        </p:txBody>
      </p:sp>
      <p:sp>
        <p:nvSpPr>
          <p:cNvPr id="37" name="Rectangle: Rounded Corners 36">
            <a:extLst>
              <a:ext uri="{FF2B5EF4-FFF2-40B4-BE49-F238E27FC236}">
                <a16:creationId xmlns:a16="http://schemas.microsoft.com/office/drawing/2014/main" id="{7C775478-FBA8-62FA-85BE-D03142D55399}"/>
              </a:ext>
            </a:extLst>
          </p:cNvPr>
          <p:cNvSpPr/>
          <p:nvPr/>
        </p:nvSpPr>
        <p:spPr>
          <a:xfrm>
            <a:off x="1356412" y="26400813"/>
            <a:ext cx="9013370" cy="54864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System uptime ≥ 90%</a:t>
            </a:r>
          </a:p>
        </p:txBody>
      </p:sp>
      <p:sp>
        <p:nvSpPr>
          <p:cNvPr id="17" name="Rectangle 16">
            <a:extLst>
              <a:ext uri="{FF2B5EF4-FFF2-40B4-BE49-F238E27FC236}">
                <a16:creationId xmlns:a16="http://schemas.microsoft.com/office/drawing/2014/main" id="{A0DB0E15-476A-3573-061E-2252D8B42B5D}"/>
              </a:ext>
            </a:extLst>
          </p:cNvPr>
          <p:cNvSpPr/>
          <p:nvPr/>
        </p:nvSpPr>
        <p:spPr>
          <a:xfrm>
            <a:off x="925337" y="6211077"/>
            <a:ext cx="9875520" cy="21248632"/>
          </a:xfrm>
          <a:prstGeom prst="rect">
            <a:avLst/>
          </a:prstGeom>
          <a:noFill/>
          <a:ln w="571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A58E192-CEA6-470E-8F5C-1A3F172AD65E}"/>
              </a:ext>
            </a:extLst>
          </p:cNvPr>
          <p:cNvSpPr/>
          <p:nvPr/>
        </p:nvSpPr>
        <p:spPr>
          <a:xfrm>
            <a:off x="11330981" y="7904040"/>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Block Diagram</a:t>
            </a:r>
          </a:p>
        </p:txBody>
      </p:sp>
      <p:sp>
        <p:nvSpPr>
          <p:cNvPr id="39" name="Rectangle 38">
            <a:extLst>
              <a:ext uri="{FF2B5EF4-FFF2-40B4-BE49-F238E27FC236}">
                <a16:creationId xmlns:a16="http://schemas.microsoft.com/office/drawing/2014/main" id="{D091A82C-9384-8609-B72B-B5FB0DC04FA7}"/>
              </a:ext>
            </a:extLst>
          </p:cNvPr>
          <p:cNvSpPr/>
          <p:nvPr/>
        </p:nvSpPr>
        <p:spPr>
          <a:xfrm>
            <a:off x="11294394" y="14314897"/>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System Architecture</a:t>
            </a:r>
          </a:p>
        </p:txBody>
      </p:sp>
      <p:sp>
        <p:nvSpPr>
          <p:cNvPr id="41" name="Rectangle 40">
            <a:extLst>
              <a:ext uri="{FF2B5EF4-FFF2-40B4-BE49-F238E27FC236}">
                <a16:creationId xmlns:a16="http://schemas.microsoft.com/office/drawing/2014/main" id="{F3C5306D-B30B-11CC-AD9E-E0F57CD2D537}"/>
              </a:ext>
            </a:extLst>
          </p:cNvPr>
          <p:cNvSpPr/>
          <p:nvPr/>
        </p:nvSpPr>
        <p:spPr>
          <a:xfrm>
            <a:off x="32127724" y="7904040"/>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Summary</a:t>
            </a:r>
          </a:p>
        </p:txBody>
      </p:sp>
      <p:sp>
        <p:nvSpPr>
          <p:cNvPr id="42" name="TextBox 41">
            <a:extLst>
              <a:ext uri="{FF2B5EF4-FFF2-40B4-BE49-F238E27FC236}">
                <a16:creationId xmlns:a16="http://schemas.microsoft.com/office/drawing/2014/main" id="{3FDDF2D7-1EFE-9B8F-A7C9-8353E3DE559A}"/>
              </a:ext>
            </a:extLst>
          </p:cNvPr>
          <p:cNvSpPr txBox="1"/>
          <p:nvPr/>
        </p:nvSpPr>
        <p:spPr>
          <a:xfrm>
            <a:off x="32155789" y="9078362"/>
            <a:ext cx="9819390" cy="5755422"/>
          </a:xfrm>
          <a:prstGeom prst="rect">
            <a:avLst/>
          </a:prstGeom>
          <a:noFill/>
        </p:spPr>
        <p:txBody>
          <a:bodyPr wrap="square" lIns="91440" tIns="45720" rIns="91440" bIns="45720" rtlCol="0" anchor="t">
            <a:spAutoFit/>
          </a:bodyPr>
          <a:lstStyle/>
          <a:p>
            <a:pPr algn="just"/>
            <a:r>
              <a:rPr lang="en-US" sz="4600"/>
              <a:t>Team M35 successfully designed, built, and tested a prototype of the Pipeline AI Anomaly Detection System. The integrated hardware and machine learning model accurately detected and categorized common pipeline anomalies like leaks and blockages in real-time.</a:t>
            </a:r>
          </a:p>
        </p:txBody>
      </p:sp>
      <p:sp>
        <p:nvSpPr>
          <p:cNvPr id="43" name="Rectangle 42">
            <a:extLst>
              <a:ext uri="{FF2B5EF4-FFF2-40B4-BE49-F238E27FC236}">
                <a16:creationId xmlns:a16="http://schemas.microsoft.com/office/drawing/2014/main" id="{C9FFAA7A-16FE-CAD8-95DA-52031DAA0AEB}"/>
              </a:ext>
            </a:extLst>
          </p:cNvPr>
          <p:cNvSpPr/>
          <p:nvPr/>
        </p:nvSpPr>
        <p:spPr>
          <a:xfrm>
            <a:off x="32127724" y="14693983"/>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Impact</a:t>
            </a:r>
          </a:p>
        </p:txBody>
      </p:sp>
      <p:sp>
        <p:nvSpPr>
          <p:cNvPr id="44" name="TextBox 43">
            <a:extLst>
              <a:ext uri="{FF2B5EF4-FFF2-40B4-BE49-F238E27FC236}">
                <a16:creationId xmlns:a16="http://schemas.microsoft.com/office/drawing/2014/main" id="{74BE8D5A-C0D6-B8B9-A123-549D3D6C6F46}"/>
              </a:ext>
            </a:extLst>
          </p:cNvPr>
          <p:cNvSpPr txBox="1"/>
          <p:nvPr/>
        </p:nvSpPr>
        <p:spPr>
          <a:xfrm>
            <a:off x="32110680" y="15730806"/>
            <a:ext cx="9819390" cy="4339650"/>
          </a:xfrm>
          <a:prstGeom prst="rect">
            <a:avLst/>
          </a:prstGeom>
          <a:noFill/>
        </p:spPr>
        <p:txBody>
          <a:bodyPr wrap="square" rtlCol="0">
            <a:spAutoFit/>
          </a:bodyPr>
          <a:lstStyle/>
          <a:p>
            <a:pPr algn="just"/>
            <a:r>
              <a:rPr lang="en-US" sz="4600"/>
              <a:t>This low-cost system demonstrates a scalable approach for enhancing pipeline safety, reducing risks, and minimizing operational downtime in the energy and water transportation sectors.</a:t>
            </a:r>
          </a:p>
        </p:txBody>
      </p:sp>
      <p:sp>
        <p:nvSpPr>
          <p:cNvPr id="45" name="Rectangle 44">
            <a:extLst>
              <a:ext uri="{FF2B5EF4-FFF2-40B4-BE49-F238E27FC236}">
                <a16:creationId xmlns:a16="http://schemas.microsoft.com/office/drawing/2014/main" id="{EC24223A-A525-9A5F-2101-96EFA23C3A77}"/>
              </a:ext>
            </a:extLst>
          </p:cNvPr>
          <p:cNvSpPr/>
          <p:nvPr/>
        </p:nvSpPr>
        <p:spPr>
          <a:xfrm>
            <a:off x="32110680" y="19867759"/>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Future Work</a:t>
            </a:r>
          </a:p>
        </p:txBody>
      </p:sp>
      <p:sp>
        <p:nvSpPr>
          <p:cNvPr id="46" name="TextBox 45">
            <a:extLst>
              <a:ext uri="{FF2B5EF4-FFF2-40B4-BE49-F238E27FC236}">
                <a16:creationId xmlns:a16="http://schemas.microsoft.com/office/drawing/2014/main" id="{5C9DB8E1-906E-3179-AA05-1DFED2B719FD}"/>
              </a:ext>
            </a:extLst>
          </p:cNvPr>
          <p:cNvSpPr txBox="1"/>
          <p:nvPr/>
        </p:nvSpPr>
        <p:spPr>
          <a:xfrm>
            <a:off x="32241768" y="21019241"/>
            <a:ext cx="9694572" cy="6463308"/>
          </a:xfrm>
          <a:prstGeom prst="rect">
            <a:avLst/>
          </a:prstGeom>
          <a:noFill/>
        </p:spPr>
        <p:txBody>
          <a:bodyPr wrap="square" rtlCol="0">
            <a:spAutoFit/>
          </a:bodyPr>
          <a:lstStyle/>
          <a:p>
            <a:pPr marL="685800" indent="-685800" algn="just">
              <a:buFont typeface="Arial" panose="020B0604020202020204" pitchFamily="34" charset="0"/>
              <a:buChar char="•"/>
            </a:pPr>
            <a:r>
              <a:rPr lang="en-US" sz="4600"/>
              <a:t>Integration of solar power and independent communication for true remote field deployment.</a:t>
            </a:r>
          </a:p>
          <a:p>
            <a:pPr marL="685800" indent="-685800" algn="just">
              <a:buFont typeface="Arial" panose="020B0604020202020204" pitchFamily="34" charset="0"/>
              <a:buChar char="•"/>
            </a:pPr>
            <a:r>
              <a:rPr lang="en-US" sz="4600"/>
              <a:t>Testing on a larger, pressurized pipeline system with a wider range of fluids.</a:t>
            </a:r>
          </a:p>
          <a:p>
            <a:pPr marL="685800" indent="-685800" algn="just">
              <a:buFont typeface="Arial" panose="020B0604020202020204" pitchFamily="34" charset="0"/>
              <a:buChar char="•"/>
            </a:pPr>
            <a:r>
              <a:rPr lang="en-US" sz="4600"/>
              <a:t>Refining the AI model with larger datasets for even higher accuracy across diverse conditions.</a:t>
            </a:r>
          </a:p>
        </p:txBody>
      </p:sp>
      <p:pic>
        <p:nvPicPr>
          <p:cNvPr id="1026" name="Picture 2">
            <a:extLst>
              <a:ext uri="{FF2B5EF4-FFF2-40B4-BE49-F238E27FC236}">
                <a16:creationId xmlns:a16="http://schemas.microsoft.com/office/drawing/2014/main" id="{36FF2907-6826-86F8-84E3-69FD019CF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77" t="311" r="966" b="901"/>
          <a:stretch>
            <a:fillRect/>
          </a:stretch>
        </p:blipFill>
        <p:spPr bwMode="auto">
          <a:xfrm>
            <a:off x="11337020" y="9073193"/>
            <a:ext cx="9727200" cy="4879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E609A8-0A77-4011-9E76-64A6842E6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3937" y="15494402"/>
            <a:ext cx="9855977" cy="3737058"/>
          </a:xfrm>
          <a:prstGeom prst="rect">
            <a:avLst/>
          </a:prstGeom>
        </p:spPr>
      </p:pic>
      <p:sp>
        <p:nvSpPr>
          <p:cNvPr id="8" name="Rectangle 7">
            <a:extLst>
              <a:ext uri="{FF2B5EF4-FFF2-40B4-BE49-F238E27FC236}">
                <a16:creationId xmlns:a16="http://schemas.microsoft.com/office/drawing/2014/main" id="{D48A3750-0BB3-C7BE-E827-2C6D96E142C8}"/>
              </a:ext>
            </a:extLst>
          </p:cNvPr>
          <p:cNvSpPr/>
          <p:nvPr/>
        </p:nvSpPr>
        <p:spPr>
          <a:xfrm>
            <a:off x="11277350" y="19758661"/>
            <a:ext cx="9875520" cy="1128642"/>
          </a:xfrm>
          <a:prstGeom prst="rect">
            <a:avLst/>
          </a:prstGeom>
          <a:solidFill>
            <a:srgbClr val="026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t>Final Form</a:t>
            </a:r>
          </a:p>
        </p:txBody>
      </p:sp>
      <p:sp>
        <p:nvSpPr>
          <p:cNvPr id="18" name="Rectangle 17">
            <a:extLst>
              <a:ext uri="{FF2B5EF4-FFF2-40B4-BE49-F238E27FC236}">
                <a16:creationId xmlns:a16="http://schemas.microsoft.com/office/drawing/2014/main" id="{23DCB48F-B58E-468D-6056-0EA90563D2F0}"/>
              </a:ext>
            </a:extLst>
          </p:cNvPr>
          <p:cNvSpPr/>
          <p:nvPr/>
        </p:nvSpPr>
        <p:spPr>
          <a:xfrm>
            <a:off x="11294394" y="6211077"/>
            <a:ext cx="9875520" cy="21248632"/>
          </a:xfrm>
          <a:prstGeom prst="rect">
            <a:avLst/>
          </a:prstGeom>
          <a:noFill/>
          <a:ln w="571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E3F80F2-C98E-F83C-59BA-45A97A9B4805}"/>
              </a:ext>
            </a:extLst>
          </p:cNvPr>
          <p:cNvPicPr>
            <a:picLocks noChangeAspect="1"/>
          </p:cNvPicPr>
          <p:nvPr/>
        </p:nvPicPr>
        <p:blipFill>
          <a:blip r:embed="rId6"/>
          <a:stretch>
            <a:fillRect/>
          </a:stretch>
        </p:blipFill>
        <p:spPr>
          <a:xfrm>
            <a:off x="19955811" y="23229208"/>
            <a:ext cx="707089" cy="419100"/>
          </a:xfrm>
          <a:prstGeom prst="rect">
            <a:avLst/>
          </a:prstGeom>
        </p:spPr>
      </p:pic>
      <p:pic>
        <p:nvPicPr>
          <p:cNvPr id="15" name="Picture 14">
            <a:extLst>
              <a:ext uri="{FF2B5EF4-FFF2-40B4-BE49-F238E27FC236}">
                <a16:creationId xmlns:a16="http://schemas.microsoft.com/office/drawing/2014/main" id="{04E24314-BD47-D363-BB70-FE896F24E018}"/>
              </a:ext>
            </a:extLst>
          </p:cNvPr>
          <p:cNvPicPr>
            <a:picLocks noChangeAspect="1"/>
          </p:cNvPicPr>
          <p:nvPr/>
        </p:nvPicPr>
        <p:blipFill>
          <a:blip r:embed="rId6"/>
          <a:stretch>
            <a:fillRect/>
          </a:stretch>
        </p:blipFill>
        <p:spPr>
          <a:xfrm>
            <a:off x="19841511" y="24200129"/>
            <a:ext cx="821389" cy="419100"/>
          </a:xfrm>
          <a:prstGeom prst="rect">
            <a:avLst/>
          </a:prstGeom>
        </p:spPr>
      </p:pic>
      <p:pic>
        <p:nvPicPr>
          <p:cNvPr id="21" name="Picture 20">
            <a:extLst>
              <a:ext uri="{FF2B5EF4-FFF2-40B4-BE49-F238E27FC236}">
                <a16:creationId xmlns:a16="http://schemas.microsoft.com/office/drawing/2014/main" id="{4538FF5F-4C56-EF56-C0CB-1B5B5BBCE4ED}"/>
              </a:ext>
            </a:extLst>
          </p:cNvPr>
          <p:cNvPicPr>
            <a:picLocks noChangeAspect="1"/>
          </p:cNvPicPr>
          <p:nvPr/>
        </p:nvPicPr>
        <p:blipFill>
          <a:blip r:embed="rId6"/>
          <a:stretch>
            <a:fillRect/>
          </a:stretch>
        </p:blipFill>
        <p:spPr>
          <a:xfrm>
            <a:off x="19253200" y="24802051"/>
            <a:ext cx="1667810" cy="980012"/>
          </a:xfrm>
          <a:prstGeom prst="rect">
            <a:avLst/>
          </a:prstGeom>
        </p:spPr>
      </p:pic>
      <p:pic>
        <p:nvPicPr>
          <p:cNvPr id="40" name="Picture 39">
            <a:extLst>
              <a:ext uri="{FF2B5EF4-FFF2-40B4-BE49-F238E27FC236}">
                <a16:creationId xmlns:a16="http://schemas.microsoft.com/office/drawing/2014/main" id="{65092703-F37A-6F83-1E95-AC0811860EA3}"/>
              </a:ext>
            </a:extLst>
          </p:cNvPr>
          <p:cNvPicPr>
            <a:picLocks noChangeAspect="1"/>
          </p:cNvPicPr>
          <p:nvPr/>
        </p:nvPicPr>
        <p:blipFill>
          <a:blip r:embed="rId6"/>
          <a:stretch>
            <a:fillRect/>
          </a:stretch>
        </p:blipFill>
        <p:spPr>
          <a:xfrm>
            <a:off x="19002185" y="25097472"/>
            <a:ext cx="173203" cy="477153"/>
          </a:xfrm>
          <a:prstGeom prst="rect">
            <a:avLst/>
          </a:prstGeom>
        </p:spPr>
      </p:pic>
      <p:pic>
        <p:nvPicPr>
          <p:cNvPr id="47" name="Picture 46">
            <a:extLst>
              <a:ext uri="{FF2B5EF4-FFF2-40B4-BE49-F238E27FC236}">
                <a16:creationId xmlns:a16="http://schemas.microsoft.com/office/drawing/2014/main" id="{1DAF8576-0C8C-D305-0C57-D6FF7F4A5E95}"/>
              </a:ext>
            </a:extLst>
          </p:cNvPr>
          <p:cNvPicPr>
            <a:picLocks noChangeAspect="1"/>
          </p:cNvPicPr>
          <p:nvPr/>
        </p:nvPicPr>
        <p:blipFill>
          <a:blip r:embed="rId6"/>
          <a:stretch>
            <a:fillRect/>
          </a:stretch>
        </p:blipFill>
        <p:spPr>
          <a:xfrm>
            <a:off x="19175388" y="25151625"/>
            <a:ext cx="241676" cy="101600"/>
          </a:xfrm>
          <a:prstGeom prst="rect">
            <a:avLst/>
          </a:prstGeom>
        </p:spPr>
      </p:pic>
      <p:pic>
        <p:nvPicPr>
          <p:cNvPr id="13" name="Picture 12" descr="pipeline_monitoring_system.png">
            <a:extLst>
              <a:ext uri="{FF2B5EF4-FFF2-40B4-BE49-F238E27FC236}">
                <a16:creationId xmlns:a16="http://schemas.microsoft.com/office/drawing/2014/main" id="{07C07974-B8F6-558C-33E9-52A7B890975D}"/>
              </a:ext>
            </a:extLst>
          </p:cNvPr>
          <p:cNvPicPr>
            <a:picLocks noChangeAspect="1"/>
          </p:cNvPicPr>
          <p:nvPr/>
        </p:nvPicPr>
        <p:blipFill>
          <a:blip r:embed="rId7"/>
          <a:stretch>
            <a:fillRect/>
          </a:stretch>
        </p:blipFill>
        <p:spPr>
          <a:xfrm>
            <a:off x="11345600" y="20943014"/>
            <a:ext cx="9723378" cy="5472308"/>
          </a:xfrm>
          <a:prstGeom prst="rect">
            <a:avLst/>
          </a:prstGeom>
        </p:spPr>
      </p:pic>
      <p:sp>
        <p:nvSpPr>
          <p:cNvPr id="51" name="TextBox 50">
            <a:extLst>
              <a:ext uri="{FF2B5EF4-FFF2-40B4-BE49-F238E27FC236}">
                <a16:creationId xmlns:a16="http://schemas.microsoft.com/office/drawing/2014/main" id="{5364BD2E-2400-468F-CE5B-C557A2B47001}"/>
              </a:ext>
            </a:extLst>
          </p:cNvPr>
          <p:cNvSpPr txBox="1"/>
          <p:nvPr/>
        </p:nvSpPr>
        <p:spPr>
          <a:xfrm>
            <a:off x="21798664" y="7348310"/>
            <a:ext cx="9821889" cy="1323439"/>
          </a:xfrm>
          <a:prstGeom prst="rect">
            <a:avLst/>
          </a:prstGeom>
          <a:noFill/>
        </p:spPr>
        <p:txBody>
          <a:bodyPr wrap="square" rtlCol="0">
            <a:spAutoFit/>
          </a:bodyPr>
          <a:lstStyle/>
          <a:p>
            <a:r>
              <a:rPr lang="fr-FR" sz="4600"/>
              <a:t>Leak Simulation:</a:t>
            </a:r>
            <a:endParaRPr lang="en-US" sz="4600"/>
          </a:p>
          <a:p>
            <a:pPr marL="685800" indent="-685800">
              <a:buFont typeface="Arial" panose="020B0604020202020204" pitchFamily="34" charset="0"/>
              <a:buChar char="•"/>
            </a:pPr>
            <a:r>
              <a:rPr lang="en-US" sz="3400"/>
              <a:t>Simulated using three-way valve (flow diversion)</a:t>
            </a:r>
          </a:p>
        </p:txBody>
      </p:sp>
      <p:sp>
        <p:nvSpPr>
          <p:cNvPr id="52" name="TextBox 51">
            <a:extLst>
              <a:ext uri="{FF2B5EF4-FFF2-40B4-BE49-F238E27FC236}">
                <a16:creationId xmlns:a16="http://schemas.microsoft.com/office/drawing/2014/main" id="{E364ECC6-62C6-51CF-6B43-BCD8B776B167}"/>
              </a:ext>
            </a:extLst>
          </p:cNvPr>
          <p:cNvSpPr txBox="1"/>
          <p:nvPr/>
        </p:nvSpPr>
        <p:spPr>
          <a:xfrm>
            <a:off x="21771848" y="13783389"/>
            <a:ext cx="9821889" cy="1354217"/>
          </a:xfrm>
          <a:prstGeom prst="rect">
            <a:avLst/>
          </a:prstGeom>
          <a:noFill/>
        </p:spPr>
        <p:txBody>
          <a:bodyPr wrap="square" rtlCol="0">
            <a:spAutoFit/>
          </a:bodyPr>
          <a:lstStyle/>
          <a:p>
            <a:r>
              <a:rPr lang="en-GB" sz="4600"/>
              <a:t>Flow Restriction (Blockage/Fouling):</a:t>
            </a:r>
            <a:endParaRPr lang="en-US" sz="4600"/>
          </a:p>
          <a:p>
            <a:pPr marL="685800" indent="-685800">
              <a:buFont typeface="Arial" panose="020B0604020202020204" pitchFamily="34" charset="0"/>
              <a:buChar char="•"/>
            </a:pPr>
            <a:r>
              <a:rPr lang="en-US" sz="3600"/>
              <a:t>Controlled via flow control unit</a:t>
            </a:r>
          </a:p>
        </p:txBody>
      </p:sp>
      <p:sp>
        <p:nvSpPr>
          <p:cNvPr id="53" name="TextBox 52">
            <a:extLst>
              <a:ext uri="{FF2B5EF4-FFF2-40B4-BE49-F238E27FC236}">
                <a16:creationId xmlns:a16="http://schemas.microsoft.com/office/drawing/2014/main" id="{CF5526E0-1B8D-A9AF-151F-A431F9568A66}"/>
              </a:ext>
            </a:extLst>
          </p:cNvPr>
          <p:cNvSpPr txBox="1"/>
          <p:nvPr/>
        </p:nvSpPr>
        <p:spPr>
          <a:xfrm>
            <a:off x="21756168" y="20462073"/>
            <a:ext cx="9821889" cy="1292662"/>
          </a:xfrm>
          <a:prstGeom prst="rect">
            <a:avLst/>
          </a:prstGeom>
          <a:noFill/>
        </p:spPr>
        <p:txBody>
          <a:bodyPr wrap="square" rtlCol="0">
            <a:spAutoFit/>
          </a:bodyPr>
          <a:lstStyle/>
          <a:p>
            <a:r>
              <a:rPr lang="en-GB" sz="4600"/>
              <a:t>Corrosion Simulation:</a:t>
            </a:r>
            <a:endParaRPr lang="en-US" sz="4600"/>
          </a:p>
          <a:p>
            <a:pPr marL="571500" indent="-571500">
              <a:buFont typeface="Arial" panose="020B0604020202020204" pitchFamily="34" charset="0"/>
              <a:buChar char="•"/>
            </a:pPr>
            <a:r>
              <a:rPr lang="fr-FR" sz="3200"/>
              <a:t>Simulated via sensor data (conductivity &amp; turbidity)</a:t>
            </a:r>
            <a:endParaRPr lang="en-US" sz="3200"/>
          </a:p>
        </p:txBody>
      </p:sp>
      <p:pic>
        <p:nvPicPr>
          <p:cNvPr id="55" name="Picture 54">
            <a:extLst>
              <a:ext uri="{FF2B5EF4-FFF2-40B4-BE49-F238E27FC236}">
                <a16:creationId xmlns:a16="http://schemas.microsoft.com/office/drawing/2014/main" id="{590F5120-5835-549E-D6C9-E17DC6DDE4AB}"/>
              </a:ext>
            </a:extLst>
          </p:cNvPr>
          <p:cNvPicPr>
            <a:picLocks noChangeAspect="1"/>
          </p:cNvPicPr>
          <p:nvPr/>
        </p:nvPicPr>
        <p:blipFill>
          <a:blip r:embed="rId8">
            <a:extLst>
              <a:ext uri="{28A0092B-C50C-407E-A947-70E740481C1C}">
                <a14:useLocalDpi xmlns:a14="http://schemas.microsoft.com/office/drawing/2010/main" val="0"/>
              </a:ext>
            </a:extLst>
          </a:blip>
          <a:srcRect l="18989" t="7913" b="13322"/>
          <a:stretch>
            <a:fillRect/>
          </a:stretch>
        </p:blipFill>
        <p:spPr>
          <a:xfrm>
            <a:off x="21798664" y="8551136"/>
            <a:ext cx="9785302" cy="5276808"/>
          </a:xfrm>
          <a:prstGeom prst="rect">
            <a:avLst/>
          </a:prstGeom>
        </p:spPr>
      </p:pic>
      <p:pic>
        <p:nvPicPr>
          <p:cNvPr id="57" name="Picture 56">
            <a:extLst>
              <a:ext uri="{FF2B5EF4-FFF2-40B4-BE49-F238E27FC236}">
                <a16:creationId xmlns:a16="http://schemas.microsoft.com/office/drawing/2014/main" id="{448E4F32-0000-B32B-1BC8-4EB7B49CE2AD}"/>
              </a:ext>
            </a:extLst>
          </p:cNvPr>
          <p:cNvPicPr>
            <a:picLocks noChangeAspect="1"/>
          </p:cNvPicPr>
          <p:nvPr/>
        </p:nvPicPr>
        <p:blipFill>
          <a:blip r:embed="rId9">
            <a:extLst>
              <a:ext uri="{28A0092B-C50C-407E-A947-70E740481C1C}">
                <a14:useLocalDpi xmlns:a14="http://schemas.microsoft.com/office/drawing/2010/main" val="0"/>
              </a:ext>
            </a:extLst>
          </a:blip>
          <a:srcRect l="20209" t="5639" r="2419" b="12370"/>
          <a:stretch>
            <a:fillRect/>
          </a:stretch>
        </p:blipFill>
        <p:spPr>
          <a:xfrm>
            <a:off x="21970209" y="14991948"/>
            <a:ext cx="9478797" cy="5558586"/>
          </a:xfrm>
          <a:prstGeom prst="rect">
            <a:avLst/>
          </a:prstGeom>
        </p:spPr>
      </p:pic>
      <p:pic>
        <p:nvPicPr>
          <p:cNvPr id="63" name="Picture 62">
            <a:extLst>
              <a:ext uri="{FF2B5EF4-FFF2-40B4-BE49-F238E27FC236}">
                <a16:creationId xmlns:a16="http://schemas.microsoft.com/office/drawing/2014/main" id="{3BF20B47-3608-3576-7958-7CCC8DA02BD3}"/>
              </a:ext>
            </a:extLst>
          </p:cNvPr>
          <p:cNvPicPr>
            <a:picLocks noChangeAspect="1"/>
          </p:cNvPicPr>
          <p:nvPr/>
        </p:nvPicPr>
        <p:blipFill>
          <a:blip r:embed="rId10">
            <a:extLst>
              <a:ext uri="{28A0092B-C50C-407E-A947-70E740481C1C}">
                <a14:useLocalDpi xmlns:a14="http://schemas.microsoft.com/office/drawing/2010/main" val="0"/>
              </a:ext>
            </a:extLst>
          </a:blip>
          <a:srcRect l="20819" t="6544" r="2540" b="14539"/>
          <a:stretch>
            <a:fillRect/>
          </a:stretch>
        </p:blipFill>
        <p:spPr>
          <a:xfrm>
            <a:off x="21760880" y="21810837"/>
            <a:ext cx="9832857" cy="5577681"/>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3218B-D126-4A52-97FA-158B87746414}">
  <ds:schemaRefs>
    <ds:schemaRef ds:uri="8c67a05e-97bb-4fe7-b51f-a761d479650f"/>
    <ds:schemaRef ds:uri="dec5da2c-fcbf-475a-8b7b-975869f0fe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1C6A53-D6D6-48B7-AA32-D6E82590922E}">
  <ds:schemaRefs>
    <ds:schemaRef ds:uri="http://schemas.microsoft.com/sharepoint/v3/contenttype/forms"/>
  </ds:schemaRefs>
</ds:datastoreItem>
</file>

<file path=customXml/itemProps3.xml><?xml version="1.0" encoding="utf-8"?>
<ds:datastoreItem xmlns:ds="http://schemas.openxmlformats.org/officeDocument/2006/customXml" ds:itemID="{F490FC7D-A7AA-4E98-B09C-6069DF8F1018}"/>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revision>3</cp:revision>
  <dcterms:created xsi:type="dcterms:W3CDTF">2025-04-20T10:29:18Z</dcterms:created>
  <dcterms:modified xsi:type="dcterms:W3CDTF">2026-05-08T11:14:26Z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