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718"/>
  </p:normalViewPr>
  <p:slideViewPr>
    <p:cSldViewPr snapToGrid="0">
      <p:cViewPr>
        <p:scale>
          <a:sx n="21" d="100"/>
          <a:sy n="21" d="100"/>
        </p:scale>
        <p:origin x="160"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FF07A-2B99-4FB9-9E92-C7EBE4C5BB6B}" type="datetimeFigureOut">
              <a:rPr lang="en-US" smtClean="0"/>
              <a:t>5/2/2026</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3111B-4806-4BF3-B964-E229E0940470}" type="slidenum">
              <a:rPr lang="en-US" smtClean="0"/>
              <a:t>‹#›</a:t>
            </a:fld>
            <a:endParaRPr lang="en-US"/>
          </a:p>
        </p:txBody>
      </p:sp>
    </p:spTree>
    <p:extLst>
      <p:ext uri="{BB962C8B-B14F-4D97-AF65-F5344CB8AC3E}">
        <p14:creationId xmlns:p14="http://schemas.microsoft.com/office/powerpoint/2010/main" val="199562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F3111B-4806-4BF3-B964-E229E0940470}" type="slidenum">
              <a:rPr lang="en-US" smtClean="0"/>
              <a:t>1</a:t>
            </a:fld>
            <a:endParaRPr lang="en-US"/>
          </a:p>
        </p:txBody>
      </p:sp>
    </p:spTree>
    <p:extLst>
      <p:ext uri="{BB962C8B-B14F-4D97-AF65-F5344CB8AC3E}">
        <p14:creationId xmlns:p14="http://schemas.microsoft.com/office/powerpoint/2010/main" val="72163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2/5/2026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2/5/2026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2/5/2026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2/5/2026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2/5/2026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2/5/2026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2/5/2026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2/5/2026</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000" b="1" dirty="0">
                <a:solidFill>
                  <a:srgbClr val="C5E0B3"/>
                </a:solidFill>
                <a:latin typeface="Calibri" panose="020F0502020204030204" pitchFamily="34" charset="0"/>
              </a:rPr>
              <a:t>Optimizing Naphtha Allocation Between Refinery and Petrochemical Units</a:t>
            </a:r>
            <a:endParaRPr lang="en-US" sz="9000" dirty="0">
              <a:solidFill>
                <a:schemeClr val="bg1"/>
              </a:solidFill>
              <a:latin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4898066" y="3621817"/>
            <a:ext cx="30734923"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Redha Helal, Basam Al-Ahmed, Sohaib  Al-Ghamdi , Faisal Al-</a:t>
            </a:r>
            <a:r>
              <a:rPr lang="en-US" sz="4800" dirty="0" err="1">
                <a:solidFill>
                  <a:schemeClr val="bg1"/>
                </a:solidFill>
                <a:latin typeface="Calibri" panose="020F0502020204030204" pitchFamily="34" charset="0"/>
                <a:cs typeface="Calibri" panose="020F0502020204030204" pitchFamily="34" charset="0"/>
              </a:rPr>
              <a:t>Sarrar</a:t>
            </a:r>
            <a:r>
              <a:rPr lang="en-US" sz="4800" dirty="0">
                <a:solidFill>
                  <a:schemeClr val="bg1"/>
                </a:solidFill>
                <a:latin typeface="Calibri" panose="020F0502020204030204" pitchFamily="34" charset="0"/>
                <a:cs typeface="Calibri" panose="020F0502020204030204" pitchFamily="34" charset="0"/>
              </a:rPr>
              <a:t>, Sajad Al-Habib, Mohammed Al-</a:t>
            </a:r>
            <a:r>
              <a:rPr lang="en-US" sz="4800" dirty="0" err="1">
                <a:solidFill>
                  <a:schemeClr val="bg1"/>
                </a:solidFill>
                <a:latin typeface="Calibri" panose="020F0502020204030204" pitchFamily="34" charset="0"/>
                <a:cs typeface="Calibri" panose="020F0502020204030204" pitchFamily="34" charset="0"/>
              </a:rPr>
              <a:t>khazal</a:t>
            </a:r>
            <a:r>
              <a:rPr lang="en-US" sz="4800" dirty="0">
                <a:solidFill>
                  <a:schemeClr val="bg1"/>
                </a:solidFill>
                <a:latin typeface="Calibri" panose="020F0502020204030204" pitchFamily="34" charset="0"/>
                <a:cs typeface="Calibri" panose="020F0502020204030204" pitchFamily="34" charset="0"/>
              </a:rPr>
              <a:t> </a:t>
            </a:r>
          </a:p>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Coach: </a:t>
            </a:r>
            <a:r>
              <a:rPr lang="en-US" sz="4800" dirty="0" err="1">
                <a:solidFill>
                  <a:schemeClr val="bg1"/>
                </a:solidFill>
                <a:latin typeface="Calibri" panose="020F0502020204030204" pitchFamily="34" charset="0"/>
                <a:cs typeface="Calibri" panose="020F0502020204030204" pitchFamily="34" charset="0"/>
              </a:rPr>
              <a:t>Dr.Ali</a:t>
            </a:r>
            <a:r>
              <a:rPr lang="en-US" sz="4800" dirty="0">
                <a:solidFill>
                  <a:schemeClr val="bg1"/>
                </a:solidFill>
                <a:latin typeface="Calibri" panose="020F0502020204030204" pitchFamily="34" charset="0"/>
                <a:cs typeface="Calibri" panose="020F0502020204030204" pitchFamily="34" charset="0"/>
              </a:rPr>
              <a:t> </a:t>
            </a:r>
            <a:r>
              <a:rPr lang="en-US" sz="4800" dirty="0" err="1">
                <a:solidFill>
                  <a:schemeClr val="bg1"/>
                </a:solidFill>
                <a:latin typeface="Calibri" panose="020F0502020204030204" pitchFamily="34" charset="0"/>
                <a:cs typeface="Calibri" panose="020F0502020204030204" pitchFamily="34" charset="0"/>
              </a:rPr>
              <a:t>Elkhazraji</a:t>
            </a:r>
            <a:endParaRPr lang="en-US" sz="480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06CAE16-36A2-0680-9435-44BBC2373751}"/>
              </a:ext>
            </a:extLst>
          </p:cNvPr>
          <p:cNvSpPr txBox="1"/>
          <p:nvPr/>
        </p:nvSpPr>
        <p:spPr>
          <a:xfrm>
            <a:off x="355600" y="1400956"/>
            <a:ext cx="4109611" cy="3339376"/>
          </a:xfrm>
          <a:prstGeom prst="rect">
            <a:avLst/>
          </a:prstGeom>
          <a:noFill/>
        </p:spPr>
        <p:txBody>
          <a:bodyPr wrap="square" rtlCol="0">
            <a:spAutoFit/>
          </a:bodyPr>
          <a:lstStyle/>
          <a:p>
            <a:pPr algn="ctr"/>
            <a:r>
              <a:rPr lang="en-US" sz="9600" b="1" dirty="0">
                <a:solidFill>
                  <a:srgbClr val="02616D"/>
                </a:solidFill>
              </a:rPr>
              <a:t>TEAM</a:t>
            </a:r>
            <a:r>
              <a:rPr lang="en-US" sz="8800" b="1" dirty="0">
                <a:solidFill>
                  <a:srgbClr val="02616D"/>
                </a:solidFill>
              </a:rPr>
              <a:t> </a:t>
            </a:r>
          </a:p>
          <a:p>
            <a:pPr algn="ctr"/>
            <a:r>
              <a:rPr lang="en-SG" sz="11500" b="1" dirty="0">
                <a:solidFill>
                  <a:srgbClr val="02616D"/>
                </a:solidFill>
              </a:rPr>
              <a:t>M031</a:t>
            </a:r>
            <a:endParaRPr lang="en-SG" sz="8000" b="1" dirty="0">
              <a:solidFill>
                <a:srgbClr val="02616D"/>
              </a:solidFill>
            </a:endParaRPr>
          </a:p>
        </p:txBody>
      </p:sp>
      <p:sp>
        <p:nvSpPr>
          <p:cNvPr id="8" name="TextBox 19">
            <a:extLst>
              <a:ext uri="{FF2B5EF4-FFF2-40B4-BE49-F238E27FC236}">
                <a16:creationId xmlns:a16="http://schemas.microsoft.com/office/drawing/2014/main" id="{631B57E8-7109-D710-D7FF-8D593C758A85}"/>
              </a:ext>
            </a:extLst>
          </p:cNvPr>
          <p:cNvSpPr txBox="1">
            <a:spLocks noChangeArrowheads="1"/>
          </p:cNvSpPr>
          <p:nvPr/>
        </p:nvSpPr>
        <p:spPr bwMode="auto">
          <a:xfrm>
            <a:off x="1036413" y="7164134"/>
            <a:ext cx="9875519" cy="574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cs typeface="Calibri" panose="020F0502020204030204" pitchFamily="34" charset="0"/>
              </a:rPr>
              <a:t>Integrated refinery–petrochemical systems share feedstocks like naphtha, where allocation decisions strongly affect profitability, energy efficiency, and operations. These systems also operate in dynamic environments with fluctuating market prices and changing process conditions.</a:t>
            </a:r>
            <a:endParaRPr lang="en-US" sz="4600" dirty="0">
              <a:latin typeface="Calibri" panose="020F0502020204030204" pitchFamily="34" charset="0"/>
              <a:ea typeface="Open Sans"/>
              <a:cs typeface="Calibri" panose="020F0502020204030204" pitchFamily="34" charset="0"/>
            </a:endParaRP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7"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Introduction / Background</a:t>
            </a:r>
          </a:p>
        </p:txBody>
      </p:sp>
      <p:sp>
        <p:nvSpPr>
          <p:cNvPr id="10" name="Rectangle 10">
            <a:extLst>
              <a:ext uri="{FF2B5EF4-FFF2-40B4-BE49-F238E27FC236}">
                <a16:creationId xmlns:a16="http://schemas.microsoft.com/office/drawing/2014/main" id="{8DEB6504-74CF-2A50-F26A-53409F3CB5E0}"/>
              </a:ext>
            </a:extLst>
          </p:cNvPr>
          <p:cNvSpPr>
            <a:spLocks noChangeArrowheads="1"/>
          </p:cNvSpPr>
          <p:nvPr/>
        </p:nvSpPr>
        <p:spPr bwMode="auto">
          <a:xfrm>
            <a:off x="113139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a:latin typeface="Nunito" panose="00000500000000000000" pitchFamily="2" charset="0"/>
              </a:rPr>
              <a:t>Specifications</a:t>
            </a:r>
            <a:endParaRPr lang="en-US" sz="6000" b="1" dirty="0">
              <a:latin typeface="Nunito" panose="00000500000000000000" pitchFamily="2" charset="0"/>
            </a:endParaRP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32091137" y="2301919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Conclusions</a:t>
            </a:r>
          </a:p>
        </p:txBody>
      </p:sp>
      <p:sp>
        <p:nvSpPr>
          <p:cNvPr id="12" name="Rectangle 10">
            <a:extLst>
              <a:ext uri="{FF2B5EF4-FFF2-40B4-BE49-F238E27FC236}">
                <a16:creationId xmlns:a16="http://schemas.microsoft.com/office/drawing/2014/main" id="{06CE33DB-EC92-DE01-8293-97A192E33D8E}"/>
              </a:ext>
            </a:extLst>
          </p:cNvPr>
          <p:cNvSpPr>
            <a:spLocks noChangeArrowheads="1"/>
          </p:cNvSpPr>
          <p:nvPr/>
        </p:nvSpPr>
        <p:spPr bwMode="auto">
          <a:xfrm>
            <a:off x="320911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Testing / Validation</a:t>
            </a:r>
          </a:p>
        </p:txBody>
      </p:sp>
      <p:sp>
        <p:nvSpPr>
          <p:cNvPr id="13" name="TextBox 19">
            <a:extLst>
              <a:ext uri="{FF2B5EF4-FFF2-40B4-BE49-F238E27FC236}">
                <a16:creationId xmlns:a16="http://schemas.microsoft.com/office/drawing/2014/main" id="{92CC9254-2BF9-3998-5B7A-A9098F3AFC0E}"/>
              </a:ext>
            </a:extLst>
          </p:cNvPr>
          <p:cNvSpPr txBox="1">
            <a:spLocks noChangeArrowheads="1"/>
          </p:cNvSpPr>
          <p:nvPr/>
        </p:nvSpPr>
        <p:spPr bwMode="auto">
          <a:xfrm>
            <a:off x="21702537" y="6294790"/>
            <a:ext cx="9875519" cy="7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ARENA:</a:t>
            </a:r>
            <a:endParaRPr lang="en-US" sz="4600" dirty="0">
              <a:latin typeface="Calibri" panose="020F0502020204030204" pitchFamily="34" charset="0"/>
              <a:ea typeface="Open Sans"/>
              <a:cs typeface="Calibri" panose="020F0502020204030204" pitchFamily="34" charset="0"/>
            </a:endParaRPr>
          </a:p>
        </p:txBody>
      </p:sp>
      <p:sp>
        <p:nvSpPr>
          <p:cNvPr id="14" name="TextBox 19">
            <a:extLst>
              <a:ext uri="{FF2B5EF4-FFF2-40B4-BE49-F238E27FC236}">
                <a16:creationId xmlns:a16="http://schemas.microsoft.com/office/drawing/2014/main" id="{8B3AE21A-8781-EDB3-C122-251C545E888B}"/>
              </a:ext>
            </a:extLst>
          </p:cNvPr>
          <p:cNvSpPr txBox="1">
            <a:spLocks noChangeArrowheads="1"/>
          </p:cNvSpPr>
          <p:nvPr/>
        </p:nvSpPr>
        <p:spPr bwMode="auto">
          <a:xfrm>
            <a:off x="11313938" y="7594808"/>
            <a:ext cx="9875519" cy="999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Product yield variation: ≤ ±3%</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CO₂ emissions: ≤ 0.25 t/ton feedstock</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Heat exchanger capacity: 155,000 BTU</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Furnace outlet temperature: 70°C</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Pipe diameter: 1-inch PVC</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Material: Stainless Steel</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Profit improvement: ≥ 3%</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Arena : 30% performance improvement</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Optimization runtime: ≤ 5 min</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System availability: ≥ 98%, throughput fluctuation: ≤ 2%</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Energy cost reduction: ≥ 7% per ton feedstock</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Model prediction accuracy: ≤ ±5%</a:t>
            </a:r>
          </a:p>
        </p:txBody>
      </p:sp>
      <p:sp>
        <p:nvSpPr>
          <p:cNvPr id="15" name="TextBox 19">
            <a:extLst>
              <a:ext uri="{FF2B5EF4-FFF2-40B4-BE49-F238E27FC236}">
                <a16:creationId xmlns:a16="http://schemas.microsoft.com/office/drawing/2014/main" id="{7D048E69-7358-6591-4D76-9A562E34568C}"/>
              </a:ext>
            </a:extLst>
          </p:cNvPr>
          <p:cNvSpPr txBox="1">
            <a:spLocks noChangeArrowheads="1"/>
          </p:cNvSpPr>
          <p:nvPr/>
        </p:nvSpPr>
        <p:spPr bwMode="auto">
          <a:xfrm>
            <a:off x="32034278" y="7408347"/>
            <a:ext cx="9875519" cy="78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endParaRPr lang="en-US" sz="4600" b="1" dirty="0">
              <a:latin typeface="Calibri" panose="020F0502020204030204" pitchFamily="34" charset="0"/>
              <a:ea typeface="Open Sans"/>
              <a:cs typeface="Calibri" panose="020F0502020204030204" pitchFamily="34" charset="0"/>
            </a:endParaRPr>
          </a:p>
          <a:p>
            <a:pPr algn="just"/>
            <a:endParaRPr lang="en-US" sz="4600" b="1" dirty="0">
              <a:latin typeface="Calibri" panose="020F0502020204030204" pitchFamily="34" charset="0"/>
              <a:ea typeface="Open Sans"/>
              <a:cs typeface="Calibri" panose="020F0502020204030204" pitchFamily="34" charset="0"/>
            </a:endParaRPr>
          </a:p>
          <a:p>
            <a:pPr algn="just"/>
            <a:endParaRPr lang="en-US" sz="4600" b="1" dirty="0">
              <a:latin typeface="Calibri" panose="020F0502020204030204" pitchFamily="34" charset="0"/>
              <a:ea typeface="Open Sans"/>
              <a:cs typeface="Calibri" panose="020F0502020204030204" pitchFamily="34" charset="0"/>
            </a:endParaRPr>
          </a:p>
          <a:p>
            <a:pPr algn="just"/>
            <a:endParaRPr lang="en-US" sz="4600" b="1" dirty="0">
              <a:latin typeface="Calibri" panose="020F0502020204030204" pitchFamily="34" charset="0"/>
              <a:ea typeface="Open Sans"/>
              <a:cs typeface="Calibri" panose="020F0502020204030204" pitchFamily="34" charset="0"/>
            </a:endParaRPr>
          </a:p>
          <a:p>
            <a:pPr algn="just"/>
            <a:endParaRPr lang="en-US" sz="4600" b="1" dirty="0">
              <a:latin typeface="Calibri" panose="020F0502020204030204" pitchFamily="34" charset="0"/>
              <a:ea typeface="Open Sans"/>
              <a:cs typeface="Calibri" panose="020F0502020204030204" pitchFamily="34" charset="0"/>
            </a:endParaRPr>
          </a:p>
          <a:p>
            <a:pPr algn="just"/>
            <a:endParaRPr lang="en-US" sz="4600" b="1" dirty="0">
              <a:latin typeface="Calibri" panose="020F0502020204030204" pitchFamily="34" charset="0"/>
              <a:ea typeface="Open Sans"/>
              <a:cs typeface="Calibri" panose="020F0502020204030204" pitchFamily="34" charset="0"/>
            </a:endParaRPr>
          </a:p>
          <a:p>
            <a:pPr algn="just"/>
            <a:endParaRPr lang="en-US" sz="4600" b="1" dirty="0">
              <a:latin typeface="Calibri" panose="020F0502020204030204" pitchFamily="34" charset="0"/>
              <a:ea typeface="Open Sans"/>
              <a:cs typeface="Calibri" panose="020F0502020204030204" pitchFamily="34" charset="0"/>
            </a:endParaRPr>
          </a:p>
          <a:p>
            <a:pPr algn="just"/>
            <a:endParaRPr lang="en-US" sz="4600" b="1" dirty="0">
              <a:latin typeface="Calibri" panose="020F0502020204030204" pitchFamily="34" charset="0"/>
              <a:ea typeface="Open Sans"/>
              <a:cs typeface="Calibri" panose="020F0502020204030204" pitchFamily="34" charset="0"/>
            </a:endParaRPr>
          </a:p>
          <a:p>
            <a:pPr algn="just"/>
            <a:endParaRPr lang="en-US" sz="4600" b="1" dirty="0">
              <a:latin typeface="Calibri" panose="020F0502020204030204" pitchFamily="34" charset="0"/>
              <a:ea typeface="Open Sans"/>
              <a:cs typeface="Calibri" panose="020F0502020204030204" pitchFamily="34" charset="0"/>
            </a:endParaRPr>
          </a:p>
          <a:p>
            <a:pPr marL="314960" indent="-314960" algn="just">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p:txBody>
      </p:sp>
      <p:sp>
        <p:nvSpPr>
          <p:cNvPr id="2" name="TextBox 1">
            <a:extLst>
              <a:ext uri="{FF2B5EF4-FFF2-40B4-BE49-F238E27FC236}">
                <a16:creationId xmlns:a16="http://schemas.microsoft.com/office/drawing/2014/main" id="{3455A298-471A-4972-2B1B-E3D340B0321A}"/>
              </a:ext>
            </a:extLst>
          </p:cNvPr>
          <p:cNvSpPr txBox="1"/>
          <p:nvPr/>
        </p:nvSpPr>
        <p:spPr>
          <a:xfrm>
            <a:off x="35706165" y="896185"/>
            <a:ext cx="6741998" cy="2585323"/>
          </a:xfrm>
          <a:prstGeom prst="rect">
            <a:avLst/>
          </a:prstGeom>
          <a:noFill/>
        </p:spPr>
        <p:txBody>
          <a:bodyPr wrap="square" rtlCol="0">
            <a:spAutoFit/>
          </a:bodyPr>
          <a:lstStyle/>
          <a:p>
            <a:pPr algn="ctr"/>
            <a:r>
              <a:rPr lang="en-US" sz="5400" b="1" dirty="0">
                <a:solidFill>
                  <a:srgbClr val="02616D"/>
                </a:solidFill>
              </a:rPr>
              <a:t>INSERT HERE The Multi-Disciplinary Strength  logo</a:t>
            </a:r>
          </a:p>
        </p:txBody>
      </p:sp>
      <p:pic>
        <p:nvPicPr>
          <p:cNvPr id="3" name="Picture 2" descr="s01_card08.png">
            <a:extLst>
              <a:ext uri="{FF2B5EF4-FFF2-40B4-BE49-F238E27FC236}">
                <a16:creationId xmlns:a16="http://schemas.microsoft.com/office/drawing/2014/main" id="{634582CD-886F-EFE5-9580-1B5262400560}"/>
              </a:ext>
            </a:extLst>
          </p:cNvPr>
          <p:cNvPicPr>
            <a:picLocks noChangeAspect="1"/>
          </p:cNvPicPr>
          <p:nvPr/>
        </p:nvPicPr>
        <p:blipFill>
          <a:blip r:embed="rId4"/>
          <a:stretch>
            <a:fillRect/>
          </a:stretch>
        </p:blipFill>
        <p:spPr>
          <a:xfrm>
            <a:off x="36114497" y="383200"/>
            <a:ext cx="5852160" cy="4998366"/>
          </a:xfrm>
          <a:prstGeom prst="rect">
            <a:avLst/>
          </a:prstGeom>
        </p:spPr>
      </p:pic>
      <p:sp>
        <p:nvSpPr>
          <p:cNvPr id="24" name="Rectangle 10">
            <a:extLst>
              <a:ext uri="{FF2B5EF4-FFF2-40B4-BE49-F238E27FC236}">
                <a16:creationId xmlns:a16="http://schemas.microsoft.com/office/drawing/2014/main" id="{BB419340-89AB-08FA-48BD-9CCC3F13C21F}"/>
              </a:ext>
            </a:extLst>
          </p:cNvPr>
          <p:cNvSpPr>
            <a:spLocks noChangeArrowheads="1"/>
          </p:cNvSpPr>
          <p:nvPr/>
        </p:nvSpPr>
        <p:spPr bwMode="auto">
          <a:xfrm>
            <a:off x="893965" y="12912100"/>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Problem Statement</a:t>
            </a:r>
          </a:p>
        </p:txBody>
      </p:sp>
      <p:sp>
        <p:nvSpPr>
          <p:cNvPr id="25" name="TextBox 19">
            <a:extLst>
              <a:ext uri="{FF2B5EF4-FFF2-40B4-BE49-F238E27FC236}">
                <a16:creationId xmlns:a16="http://schemas.microsoft.com/office/drawing/2014/main" id="{246B2B92-BDD9-B41D-C8F6-3CEA7961DB04}"/>
              </a:ext>
            </a:extLst>
          </p:cNvPr>
          <p:cNvSpPr txBox="1">
            <a:spLocks noChangeArrowheads="1"/>
          </p:cNvSpPr>
          <p:nvPr/>
        </p:nvSpPr>
        <p:spPr bwMode="auto">
          <a:xfrm>
            <a:off x="893966" y="13934310"/>
            <a:ext cx="9875519" cy="433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cs typeface="Calibri" panose="020F0502020204030204" pitchFamily="34" charset="0"/>
              </a:rPr>
              <a:t>Static feedstock allocation methods cannot adapt to market changes or fully consider process and capacity constraints, leading to inefficient energy use, lower profitability, and suboptimal decisions.</a:t>
            </a:r>
            <a:endParaRPr lang="en-US" sz="4600" dirty="0">
              <a:latin typeface="Calibri" panose="020F0502020204030204" pitchFamily="34" charset="0"/>
              <a:ea typeface="Open Sans"/>
              <a:cs typeface="Calibri" panose="020F0502020204030204" pitchFamily="34" charset="0"/>
            </a:endParaRPr>
          </a:p>
        </p:txBody>
      </p:sp>
      <p:sp>
        <p:nvSpPr>
          <p:cNvPr id="26" name="Rectangle 10">
            <a:extLst>
              <a:ext uri="{FF2B5EF4-FFF2-40B4-BE49-F238E27FC236}">
                <a16:creationId xmlns:a16="http://schemas.microsoft.com/office/drawing/2014/main" id="{CD86B1D9-0130-46A8-4492-BC1060095DF1}"/>
              </a:ext>
            </a:extLst>
          </p:cNvPr>
          <p:cNvSpPr>
            <a:spLocks noChangeArrowheads="1"/>
          </p:cNvSpPr>
          <p:nvPr/>
        </p:nvSpPr>
        <p:spPr bwMode="auto">
          <a:xfrm>
            <a:off x="893965" y="22213160"/>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Constraints</a:t>
            </a:r>
          </a:p>
        </p:txBody>
      </p:sp>
      <p:sp>
        <p:nvSpPr>
          <p:cNvPr id="27" name="TextBox 19">
            <a:extLst>
              <a:ext uri="{FF2B5EF4-FFF2-40B4-BE49-F238E27FC236}">
                <a16:creationId xmlns:a16="http://schemas.microsoft.com/office/drawing/2014/main" id="{A09B727C-1EF8-FD3F-174C-62E89F865F32}"/>
              </a:ext>
            </a:extLst>
          </p:cNvPr>
          <p:cNvSpPr txBox="1">
            <a:spLocks noChangeArrowheads="1"/>
          </p:cNvSpPr>
          <p:nvPr/>
        </p:nvSpPr>
        <p:spPr bwMode="auto">
          <a:xfrm>
            <a:off x="925335" y="23234720"/>
            <a:ext cx="9875519" cy="433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T 20-450°C, P 1-30 bar</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Sensor accuracy: ≤ 5% error</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Piping efficiency: ≤ 5% loss across pipes</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Heat exchanger effectiveness: ≥ 85%</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Optimization model feasibility: ≥ 98% across all scenarios</a:t>
            </a:r>
          </a:p>
        </p:txBody>
      </p:sp>
      <p:sp>
        <p:nvSpPr>
          <p:cNvPr id="28" name="Rectangle 10">
            <a:extLst>
              <a:ext uri="{FF2B5EF4-FFF2-40B4-BE49-F238E27FC236}">
                <a16:creationId xmlns:a16="http://schemas.microsoft.com/office/drawing/2014/main" id="{675D6813-E1CA-0830-EBF2-D00853A02261}"/>
              </a:ext>
            </a:extLst>
          </p:cNvPr>
          <p:cNvSpPr>
            <a:spLocks noChangeArrowheads="1"/>
          </p:cNvSpPr>
          <p:nvPr/>
        </p:nvSpPr>
        <p:spPr bwMode="auto">
          <a:xfrm>
            <a:off x="11313935" y="17840865"/>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Prototype Design</a:t>
            </a:r>
          </a:p>
        </p:txBody>
      </p:sp>
      <p:sp>
        <p:nvSpPr>
          <p:cNvPr id="29" name="TextBox 19">
            <a:extLst>
              <a:ext uri="{FF2B5EF4-FFF2-40B4-BE49-F238E27FC236}">
                <a16:creationId xmlns:a16="http://schemas.microsoft.com/office/drawing/2014/main" id="{06F7F077-1463-E99B-2EC9-EC771FF17658}"/>
              </a:ext>
            </a:extLst>
          </p:cNvPr>
          <p:cNvSpPr txBox="1">
            <a:spLocks noChangeArrowheads="1"/>
          </p:cNvSpPr>
          <p:nvPr/>
        </p:nvSpPr>
        <p:spPr bwMode="auto">
          <a:xfrm>
            <a:off x="11405179" y="19026025"/>
            <a:ext cx="9875519" cy="7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Aspen HYSYS</a:t>
            </a:r>
            <a:endParaRPr lang="en-US" sz="4600" dirty="0">
              <a:latin typeface="Calibri" panose="020F0502020204030204" pitchFamily="34" charset="0"/>
              <a:ea typeface="Open Sans"/>
              <a:cs typeface="Calibri" panose="020F0502020204030204" pitchFamily="34" charset="0"/>
            </a:endParaRPr>
          </a:p>
        </p:txBody>
      </p:sp>
      <p:pic>
        <p:nvPicPr>
          <p:cNvPr id="30" name="صورة 2" descr="صورة تحتوي على نص, لقطة شاشة, رسم بياني, برمجيات&#10;&#10;قد يكون المحتوى الذي تم إنشاؤه بواسطة الذكاء الاصطناعي غير صحيح.">
            <a:extLst>
              <a:ext uri="{FF2B5EF4-FFF2-40B4-BE49-F238E27FC236}">
                <a16:creationId xmlns:a16="http://schemas.microsoft.com/office/drawing/2014/main" id="{F9902E8F-3412-1B49-0CFE-5430D1C53976}"/>
              </a:ext>
            </a:extLst>
          </p:cNvPr>
          <p:cNvPicPr>
            <a:picLocks noChangeAspect="1"/>
          </p:cNvPicPr>
          <p:nvPr/>
        </p:nvPicPr>
        <p:blipFill>
          <a:blip r:embed="rId5">
            <a:extLst>
              <a:ext uri="{28A0092B-C50C-407E-A947-70E740481C1C}">
                <a14:useLocalDpi xmlns:a14="http://schemas.microsoft.com/office/drawing/2010/main" val="0"/>
              </a:ext>
            </a:extLst>
          </a:blip>
          <a:srcRect l="11592" t="23188" r="3095" b="2921"/>
          <a:stretch>
            <a:fillRect/>
          </a:stretch>
        </p:blipFill>
        <p:spPr>
          <a:xfrm>
            <a:off x="11000535" y="19909142"/>
            <a:ext cx="10354214" cy="7751458"/>
          </a:xfrm>
          <a:prstGeom prst="rect">
            <a:avLst/>
          </a:prstGeom>
          <a:ln>
            <a:solidFill>
              <a:schemeClr val="tx1"/>
            </a:solidFill>
          </a:ln>
        </p:spPr>
      </p:pic>
      <p:sp>
        <p:nvSpPr>
          <p:cNvPr id="31" name="TextBox 19">
            <a:extLst>
              <a:ext uri="{FF2B5EF4-FFF2-40B4-BE49-F238E27FC236}">
                <a16:creationId xmlns:a16="http://schemas.microsoft.com/office/drawing/2014/main" id="{B62FF7EC-F498-3040-152C-943648AF0CEE}"/>
              </a:ext>
            </a:extLst>
          </p:cNvPr>
          <p:cNvSpPr txBox="1">
            <a:spLocks noChangeArrowheads="1"/>
          </p:cNvSpPr>
          <p:nvPr/>
        </p:nvSpPr>
        <p:spPr bwMode="auto">
          <a:xfrm>
            <a:off x="32091138" y="24147839"/>
            <a:ext cx="9875519" cy="36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cs typeface="Calibri" panose="020F0502020204030204" pitchFamily="34" charset="0"/>
              </a:rPr>
              <a:t>An integrated optimization–simulation framework was developed, improving economic performance, energy efficiency, and operational feasibility under dynamic conditions.</a:t>
            </a:r>
            <a:endParaRPr lang="en-US" sz="4600" dirty="0">
              <a:latin typeface="Calibri" panose="020F0502020204030204" pitchFamily="34" charset="0"/>
              <a:ea typeface="Open Sans"/>
              <a:cs typeface="Calibri" panose="020F0502020204030204" pitchFamily="34" charset="0"/>
            </a:endParaRPr>
          </a:p>
        </p:txBody>
      </p:sp>
      <p:pic>
        <p:nvPicPr>
          <p:cNvPr id="33" name="Picture 32">
            <a:extLst>
              <a:ext uri="{FF2B5EF4-FFF2-40B4-BE49-F238E27FC236}">
                <a16:creationId xmlns:a16="http://schemas.microsoft.com/office/drawing/2014/main" id="{4B5D6692-77BB-04A4-E8EB-C1950A30590D}"/>
              </a:ext>
            </a:extLst>
          </p:cNvPr>
          <p:cNvPicPr>
            <a:picLocks noChangeAspect="1"/>
          </p:cNvPicPr>
          <p:nvPr/>
        </p:nvPicPr>
        <p:blipFill>
          <a:blip r:embed="rId6"/>
          <a:stretch>
            <a:fillRect/>
          </a:stretch>
        </p:blipFill>
        <p:spPr>
          <a:xfrm>
            <a:off x="21380362" y="7260274"/>
            <a:ext cx="10380182" cy="8484331"/>
          </a:xfrm>
          <a:prstGeom prst="rect">
            <a:avLst/>
          </a:prstGeom>
          <a:ln>
            <a:solidFill>
              <a:schemeClr val="tx1"/>
            </a:solidFill>
          </a:ln>
        </p:spPr>
      </p:pic>
      <p:sp>
        <p:nvSpPr>
          <p:cNvPr id="34" name="TextBox 19">
            <a:extLst>
              <a:ext uri="{FF2B5EF4-FFF2-40B4-BE49-F238E27FC236}">
                <a16:creationId xmlns:a16="http://schemas.microsoft.com/office/drawing/2014/main" id="{88A4B407-725D-3F66-22EB-46CE93D35AB9}"/>
              </a:ext>
            </a:extLst>
          </p:cNvPr>
          <p:cNvSpPr txBox="1">
            <a:spLocks noChangeArrowheads="1"/>
          </p:cNvSpPr>
          <p:nvPr/>
        </p:nvSpPr>
        <p:spPr bwMode="auto">
          <a:xfrm>
            <a:off x="21702537" y="15785620"/>
            <a:ext cx="9875519" cy="7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Optimization Model:</a:t>
            </a:r>
            <a:endParaRPr lang="en-US" sz="4600" dirty="0">
              <a:latin typeface="Calibri" panose="020F0502020204030204" pitchFamily="34" charset="0"/>
              <a:ea typeface="Open Sans"/>
              <a:cs typeface="Calibri" panose="020F0502020204030204" pitchFamily="34" charset="0"/>
            </a:endParaRPr>
          </a:p>
        </p:txBody>
      </p:sp>
      <p:sp>
        <p:nvSpPr>
          <p:cNvPr id="35" name="TextBox 19">
            <a:extLst>
              <a:ext uri="{FF2B5EF4-FFF2-40B4-BE49-F238E27FC236}">
                <a16:creationId xmlns:a16="http://schemas.microsoft.com/office/drawing/2014/main" id="{849903E6-3989-7976-0D12-203A3A435C3A}"/>
              </a:ext>
            </a:extLst>
          </p:cNvPr>
          <p:cNvSpPr txBox="1">
            <a:spLocks noChangeArrowheads="1"/>
          </p:cNvSpPr>
          <p:nvPr/>
        </p:nvSpPr>
        <p:spPr bwMode="auto">
          <a:xfrm>
            <a:off x="21930648" y="20553950"/>
            <a:ext cx="9875519" cy="7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b="1" dirty="0">
                <a:latin typeface="Calibri" panose="020F0502020204030204" pitchFamily="34" charset="0"/>
                <a:ea typeface="Open Sans"/>
                <a:cs typeface="Calibri" panose="020F0502020204030204" pitchFamily="34" charset="0"/>
              </a:rPr>
              <a:t>Physical Prototype:</a:t>
            </a:r>
            <a:endParaRPr lang="en-US" sz="4600" dirty="0">
              <a:latin typeface="Calibri" panose="020F0502020204030204" pitchFamily="34" charset="0"/>
              <a:ea typeface="Open Sans"/>
              <a:cs typeface="Calibri" panose="020F0502020204030204" pitchFamily="34" charset="0"/>
            </a:endParaRPr>
          </a:p>
        </p:txBody>
      </p:sp>
      <p:pic>
        <p:nvPicPr>
          <p:cNvPr id="37" name="Picture 36">
            <a:extLst>
              <a:ext uri="{FF2B5EF4-FFF2-40B4-BE49-F238E27FC236}">
                <a16:creationId xmlns:a16="http://schemas.microsoft.com/office/drawing/2014/main" id="{ACB37B0B-3311-10B7-FE0D-4B88FDD13F79}"/>
              </a:ext>
            </a:extLst>
          </p:cNvPr>
          <p:cNvPicPr>
            <a:picLocks noChangeAspect="1"/>
          </p:cNvPicPr>
          <p:nvPr/>
        </p:nvPicPr>
        <p:blipFill>
          <a:blip r:embed="rId7"/>
          <a:srcRect r="953"/>
          <a:stretch>
            <a:fillRect/>
          </a:stretch>
        </p:blipFill>
        <p:spPr>
          <a:xfrm>
            <a:off x="27152751" y="16619397"/>
            <a:ext cx="4681846" cy="4142988"/>
          </a:xfrm>
          <a:prstGeom prst="rect">
            <a:avLst/>
          </a:prstGeom>
        </p:spPr>
      </p:pic>
      <p:pic>
        <p:nvPicPr>
          <p:cNvPr id="39" name="Picture 38">
            <a:extLst>
              <a:ext uri="{FF2B5EF4-FFF2-40B4-BE49-F238E27FC236}">
                <a16:creationId xmlns:a16="http://schemas.microsoft.com/office/drawing/2014/main" id="{BEE35C52-B8A9-8B61-A056-A29FA88770BC}"/>
              </a:ext>
            </a:extLst>
          </p:cNvPr>
          <p:cNvPicPr>
            <a:picLocks noChangeAspect="1"/>
          </p:cNvPicPr>
          <p:nvPr/>
        </p:nvPicPr>
        <p:blipFill>
          <a:blip r:embed="rId8"/>
          <a:srcRect l="1660" r="1435"/>
          <a:stretch>
            <a:fillRect/>
          </a:stretch>
        </p:blipFill>
        <p:spPr>
          <a:xfrm>
            <a:off x="21980844" y="16746874"/>
            <a:ext cx="5150137" cy="4015511"/>
          </a:xfrm>
          <a:prstGeom prst="rect">
            <a:avLst/>
          </a:prstGeom>
        </p:spPr>
      </p:pic>
      <p:pic>
        <p:nvPicPr>
          <p:cNvPr id="17" name="Picture 16">
            <a:extLst>
              <a:ext uri="{FF2B5EF4-FFF2-40B4-BE49-F238E27FC236}">
                <a16:creationId xmlns:a16="http://schemas.microsoft.com/office/drawing/2014/main" id="{EF10E7A1-8195-DB8B-E2F5-BE7CB1DBAA7F}"/>
              </a:ext>
            </a:extLst>
          </p:cNvPr>
          <p:cNvPicPr>
            <a:picLocks noChangeAspect="1"/>
          </p:cNvPicPr>
          <p:nvPr/>
        </p:nvPicPr>
        <p:blipFill>
          <a:blip r:embed="rId9">
            <a:extLst>
              <a:ext uri="{28A0092B-C50C-407E-A947-70E740481C1C}">
                <a14:useLocalDpi xmlns:a14="http://schemas.microsoft.com/office/drawing/2010/main" val="0"/>
              </a:ext>
            </a:extLst>
          </a:blip>
          <a:srcRect l="4785" t="12582" r="5636"/>
          <a:stretch>
            <a:fillRect/>
          </a:stretch>
        </p:blipFill>
        <p:spPr>
          <a:xfrm>
            <a:off x="22188648" y="21875568"/>
            <a:ext cx="9389408" cy="5785032"/>
          </a:xfrm>
          <a:prstGeom prst="rect">
            <a:avLst/>
          </a:prstGeom>
          <a:ln>
            <a:solidFill>
              <a:schemeClr val="tx1"/>
            </a:solidFill>
          </a:ln>
        </p:spPr>
      </p:pic>
      <p:sp>
        <p:nvSpPr>
          <p:cNvPr id="16" name="Rectangle 10">
            <a:extLst>
              <a:ext uri="{FF2B5EF4-FFF2-40B4-BE49-F238E27FC236}">
                <a16:creationId xmlns:a16="http://schemas.microsoft.com/office/drawing/2014/main" id="{719CBFE9-2230-696F-DDF8-FF9E96558C5A}"/>
              </a:ext>
            </a:extLst>
          </p:cNvPr>
          <p:cNvSpPr>
            <a:spLocks noChangeArrowheads="1"/>
          </p:cNvSpPr>
          <p:nvPr/>
        </p:nvSpPr>
        <p:spPr bwMode="auto">
          <a:xfrm>
            <a:off x="770496" y="18163759"/>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Objectives</a:t>
            </a:r>
          </a:p>
        </p:txBody>
      </p:sp>
      <p:sp>
        <p:nvSpPr>
          <p:cNvPr id="18" name="TextBox 19">
            <a:extLst>
              <a:ext uri="{FF2B5EF4-FFF2-40B4-BE49-F238E27FC236}">
                <a16:creationId xmlns:a16="http://schemas.microsoft.com/office/drawing/2014/main" id="{45923E4B-D86B-0752-ED94-E265DACE43BE}"/>
              </a:ext>
            </a:extLst>
          </p:cNvPr>
          <p:cNvSpPr txBox="1">
            <a:spLocks noChangeArrowheads="1"/>
          </p:cNvSpPr>
          <p:nvPr/>
        </p:nvSpPr>
        <p:spPr bwMode="auto">
          <a:xfrm>
            <a:off x="637425" y="19189657"/>
            <a:ext cx="9875519" cy="36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Maximize overall profitability</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Improved Energy efficiency </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Enhanced operational feasibility</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Develop simulation for making decision</a:t>
            </a:r>
          </a:p>
          <a:p>
            <a:pPr marL="314960" indent="-314960" algn="just">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p:txBody>
      </p:sp>
      <p:pic>
        <p:nvPicPr>
          <p:cNvPr id="20" name="صورة 19">
            <a:extLst>
              <a:ext uri="{FF2B5EF4-FFF2-40B4-BE49-F238E27FC236}">
                <a16:creationId xmlns:a16="http://schemas.microsoft.com/office/drawing/2014/main" id="{FD999C5B-0444-AE1A-4902-5C560A25A9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91137" y="7408346"/>
            <a:ext cx="10399003" cy="6525963"/>
          </a:xfrm>
          <a:prstGeom prst="rect">
            <a:avLst/>
          </a:prstGeom>
        </p:spPr>
      </p:pic>
      <p:pic>
        <p:nvPicPr>
          <p:cNvPr id="22" name="صورة 21">
            <a:extLst>
              <a:ext uri="{FF2B5EF4-FFF2-40B4-BE49-F238E27FC236}">
                <a16:creationId xmlns:a16="http://schemas.microsoft.com/office/drawing/2014/main" id="{C236D3CC-2DF7-D78B-3C39-7088F4CED1AC}"/>
              </a:ext>
            </a:extLst>
          </p:cNvPr>
          <p:cNvPicPr>
            <a:picLocks noChangeAspect="1"/>
          </p:cNvPicPr>
          <p:nvPr/>
        </p:nvPicPr>
        <p:blipFill>
          <a:blip r:embed="rId11"/>
          <a:stretch>
            <a:fillRect/>
          </a:stretch>
        </p:blipFill>
        <p:spPr>
          <a:xfrm>
            <a:off x="31951449" y="14052266"/>
            <a:ext cx="10538691" cy="5074357"/>
          </a:xfrm>
          <a:prstGeom prst="rect">
            <a:avLst/>
          </a:prstGeom>
        </p:spPr>
      </p:pic>
      <p:pic>
        <p:nvPicPr>
          <p:cNvPr id="21" name="Picture 20">
            <a:extLst>
              <a:ext uri="{FF2B5EF4-FFF2-40B4-BE49-F238E27FC236}">
                <a16:creationId xmlns:a16="http://schemas.microsoft.com/office/drawing/2014/main" id="{F6BC8305-41B2-FA81-2EB3-C410729EF7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116741" y="17266005"/>
            <a:ext cx="10538690" cy="4080708"/>
          </a:xfrm>
          <a:prstGeom prst="rect">
            <a:avLst/>
          </a:prstGeom>
        </p:spPr>
      </p:pic>
      <p:pic>
        <p:nvPicPr>
          <p:cNvPr id="32" name="Picture 31">
            <a:extLst>
              <a:ext uri="{FF2B5EF4-FFF2-40B4-BE49-F238E27FC236}">
                <a16:creationId xmlns:a16="http://schemas.microsoft.com/office/drawing/2014/main" id="{8FA465D0-5DB6-0EE8-FB0F-E48FD39103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183663" y="20762385"/>
            <a:ext cx="10399002" cy="2260968"/>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03FC6D79-7B3F-4F13-82B1-D0683D010FC4}"/>
</file>

<file path=customXml/itemProps2.xml><?xml version="1.0" encoding="utf-8"?>
<ds:datastoreItem xmlns:ds="http://schemas.openxmlformats.org/officeDocument/2006/customXml" ds:itemID="{9BD82D3B-F2D7-4783-B08C-B1AD7D349921}"/>
</file>

<file path=customXml/itemProps3.xml><?xml version="1.0" encoding="utf-8"?>
<ds:datastoreItem xmlns:ds="http://schemas.openxmlformats.org/officeDocument/2006/customXml" ds:itemID="{9F353065-C70A-42F1-A1D1-CBF505C65757}"/>
</file>

<file path=docProps/app.xml><?xml version="1.0" encoding="utf-8"?>
<Properties xmlns="http://schemas.openxmlformats.org/officeDocument/2006/extended-properties" xmlns:vt="http://schemas.openxmlformats.org/officeDocument/2006/docPropsVTypes">
  <Template>Office Theme</Template>
  <TotalTime>228</TotalTime>
  <Words>299</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BASAM MOHAMMED AL AHMED</cp:lastModifiedBy>
  <cp:revision>23</cp:revision>
  <dcterms:created xsi:type="dcterms:W3CDTF">2025-04-20T10:29:18Z</dcterms:created>
  <dcterms:modified xsi:type="dcterms:W3CDTF">2026-05-02T19:14:09Z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