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1" autoAdjust="0"/>
    <p:restoredTop sz="94718"/>
  </p:normalViewPr>
  <p:slideViewPr>
    <p:cSldViewPr snapToGrid="0">
      <p:cViewPr>
        <p:scale>
          <a:sx n="40" d="100"/>
          <a:sy n="40" d="100"/>
        </p:scale>
        <p:origin x="972" y="-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84861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2273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8412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79473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>
                    <a:tint val="82000"/>
                  </a:schemeClr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82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82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0383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0794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4970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16186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62747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2438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7190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15CABD-16CE-4F1A-8158-AEA5E90F7EA3}" type="datetimeFigureOut">
              <a:rPr lang="en-SG" smtClean="0"/>
              <a:t>23/4/2026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6524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AC8630ED-EEE8-E770-2D2C-EBDEB61CA410}"/>
              </a:ext>
            </a:extLst>
          </p:cNvPr>
          <p:cNvSpPr txBox="1"/>
          <p:nvPr/>
        </p:nvSpPr>
        <p:spPr>
          <a:xfrm>
            <a:off x="4898066" y="142728"/>
            <a:ext cx="30217153" cy="52551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9000" b="1" dirty="0">
                <a:solidFill>
                  <a:srgbClr val="C5E0B3"/>
                </a:solidFill>
                <a:latin typeface="Calibri" panose="020F0502020204030204" pitchFamily="34" charset="0"/>
              </a:rPr>
              <a:t>Low-VOC Bio-Based Wood Adhesives Using Natural Polymers</a:t>
            </a:r>
            <a:endParaRPr lang="en-US" sz="9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AC44153-2A22-CDA7-FA17-3151AC82BCB6}"/>
              </a:ext>
            </a:extLst>
          </p:cNvPr>
          <p:cNvSpPr txBox="1"/>
          <p:nvPr/>
        </p:nvSpPr>
        <p:spPr>
          <a:xfrm>
            <a:off x="5669280" y="42416"/>
            <a:ext cx="29555378" cy="60564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endParaRPr lang="en-US" sz="4046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9BA1BF-A04E-D147-1738-4227D27711F6}"/>
              </a:ext>
            </a:extLst>
          </p:cNvPr>
          <p:cNvSpPr txBox="1"/>
          <p:nvPr/>
        </p:nvSpPr>
        <p:spPr>
          <a:xfrm>
            <a:off x="7428415" y="1916703"/>
            <a:ext cx="26037108" cy="23647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Anas AlSulaim (ME), Abdullah </a:t>
            </a:r>
            <a:r>
              <a:rPr lang="en-US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AlShammary</a:t>
            </a: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(ME), Abdullah </a:t>
            </a:r>
            <a:r>
              <a:rPr lang="en-US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Althunayyan</a:t>
            </a: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(ISE), Hamad </a:t>
            </a:r>
            <a:r>
              <a:rPr lang="en-US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Alabdulhadi</a:t>
            </a: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(ISE), Yousef Mahrous (CHE), Abdulrahman AlQahtani (CHE)</a:t>
            </a:r>
            <a:b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4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 defTabSz="3458319">
              <a:spcBef>
                <a:spcPct val="20000"/>
              </a:spcBef>
              <a:defRPr/>
            </a:pPr>
            <a:r>
              <a:rPr lang="en-US" sz="4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Coach: Dr. Ali </a:t>
            </a:r>
            <a:r>
              <a:rPr lang="en-US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Elkhazraji</a:t>
            </a:r>
            <a:endParaRPr lang="en-US" sz="4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6CAE16-36A2-0680-9435-44BBC2373751}"/>
              </a:ext>
            </a:extLst>
          </p:cNvPr>
          <p:cNvSpPr txBox="1"/>
          <p:nvPr/>
        </p:nvSpPr>
        <p:spPr>
          <a:xfrm>
            <a:off x="355600" y="1400956"/>
            <a:ext cx="4109611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2616D"/>
                </a:solidFill>
              </a:rPr>
              <a:t>TEAM</a:t>
            </a:r>
            <a:r>
              <a:rPr lang="en-US" sz="8800" b="1" dirty="0">
                <a:solidFill>
                  <a:srgbClr val="02616D"/>
                </a:solidFill>
              </a:rPr>
              <a:t> </a:t>
            </a:r>
          </a:p>
          <a:p>
            <a:pPr algn="ctr"/>
            <a:r>
              <a:rPr lang="en-SG" sz="11500" b="1" dirty="0">
                <a:solidFill>
                  <a:srgbClr val="02616D"/>
                </a:solidFill>
              </a:rPr>
              <a:t>M030</a:t>
            </a:r>
            <a:endParaRPr lang="en-SG" sz="8000" b="1" dirty="0">
              <a:solidFill>
                <a:srgbClr val="02616D"/>
              </a:solidFill>
            </a:endParaRP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631B57E8-7109-D710-D7FF-8D593C758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337" y="7434869"/>
            <a:ext cx="9875519" cy="20613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600" b="1" dirty="0">
                <a:latin typeface="Calibri" panose="020F0502020204030204" pitchFamily="34" charset="0"/>
                <a:cs typeface="Calibri" panose="020F0502020204030204" pitchFamily="34" charset="0"/>
              </a:rPr>
              <a:t>Elevator Pitch</a:t>
            </a:r>
            <a:r>
              <a:rPr lang="en-US" sz="4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/>
            <a:r>
              <a:rPr lang="en-US" sz="4600" dirty="0">
                <a:latin typeface="Calibri" panose="020F0502020204030204" pitchFamily="34" charset="0"/>
                <a:cs typeface="Calibri" panose="020F0502020204030204" pitchFamily="34" charset="0"/>
              </a:rPr>
              <a:t>Formaldehyde-based wood adhesives are cheap and strong, but they are highly toxic and derived from depleting fossil fuels. We engineered a 100% bio-based alternative using a synergistic blend of Lignin, Tannin, and Casein. Our design acts as a "drop-in“ replacement for existing factory lines, delivering industrial-grade strength with zero toxic emissions.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600" b="1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Problem Statement</a:t>
            </a:r>
          </a:p>
          <a:p>
            <a:pPr algn="just"/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Health &amp; Environment: Conventional Urea-Formaldehyde (UF) resins emit carcinogenic VOCs, endangering factory workers and failing strict indoor air quality standards (E0/E1).</a:t>
            </a:r>
          </a:p>
          <a:p>
            <a:pPr algn="just"/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The Gap: Current "green" adhesive alternatives suffer from poor water resistance, weak structural integrity, or slow curing times, making them unviable for mass industrial manufacturing.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600" b="1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Project Objectives</a:t>
            </a:r>
          </a:p>
          <a:p>
            <a:pPr marL="914400" indent="-914400" algn="just">
              <a:buFont typeface="+mj-lt"/>
              <a:buAutoNum type="arabicParenR"/>
            </a:pPr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Develop a renewable wood adhesive matrix (Lignin-Tannin-Casein).</a:t>
            </a:r>
          </a:p>
          <a:p>
            <a:pPr marL="914400" indent="-914400" algn="just">
              <a:buFont typeface="+mj-lt"/>
              <a:buAutoNum type="arabicParenR"/>
            </a:pPr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Eliminate toxic VOC emissions while maintaining structural integrity.</a:t>
            </a:r>
          </a:p>
          <a:p>
            <a:pPr marL="914400" indent="-914400" algn="just">
              <a:buFont typeface="+mj-lt"/>
              <a:buAutoNum type="arabicParenR"/>
            </a:pPr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Ensure drop-in compatibility with existing hot-press machinery.</a:t>
            </a: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0AEAB2CC-F32C-69D9-FC00-E64397B6D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337" y="618743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Introduction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8DEB6504-74CF-2A50-F26A-53409F3CB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13937" y="621107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Constraints &amp; Specifications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BBDC38-55EC-46B5-C2E1-C851E5A94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02537" y="621107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Multidisciplinary Design</a:t>
            </a: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06CE33DB-EC92-DE01-8293-97A192E33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1137" y="621107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Validation &amp; Results</a:t>
            </a:r>
          </a:p>
        </p:txBody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id="{92CC9254-2BF9-3998-5B7A-A9098F3AF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02537" y="7660112"/>
            <a:ext cx="9875519" cy="1353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buNone/>
            </a:pPr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4600" b="1" dirty="0">
                <a:latin typeface="Calibri" panose="020F0502020204030204" pitchFamily="34" charset="0"/>
                <a:cs typeface="Calibri" panose="020F0502020204030204" pitchFamily="34" charset="0"/>
              </a:rPr>
              <a:t>CHE): Formulation &amp; Safety</a:t>
            </a:r>
            <a:endParaRPr lang="en-US" sz="4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4600" dirty="0">
                <a:latin typeface="Calibri" panose="020F0502020204030204" pitchFamily="34" charset="0"/>
                <a:cs typeface="Calibri" panose="020F0502020204030204" pitchFamily="34" charset="0"/>
              </a:rPr>
              <a:t>Formulated the biopolymer matrix.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4600" dirty="0">
                <a:latin typeface="Calibri" panose="020F0502020204030204" pitchFamily="34" charset="0"/>
                <a:cs typeface="Calibri" panose="020F0502020204030204" pitchFamily="34" charset="0"/>
              </a:rPr>
              <a:t>Verified VOC emissions inside a sealed environmental chamber.</a:t>
            </a:r>
          </a:p>
          <a:p>
            <a:pPr algn="just"/>
            <a:endParaRPr lang="en-US" sz="4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None/>
            </a:pPr>
            <a:r>
              <a:rPr lang="en-US" sz="4600" b="1" dirty="0">
                <a:latin typeface="Calibri" panose="020F0502020204030204" pitchFamily="34" charset="0"/>
                <a:cs typeface="Calibri" panose="020F0502020204030204" pitchFamily="34" charset="0"/>
              </a:rPr>
              <a:t>(ME): Curing &amp; Structural Mechanics</a:t>
            </a:r>
            <a:endParaRPr lang="en-US" sz="4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4600" dirty="0">
                <a:latin typeface="Calibri" panose="020F0502020204030204" pitchFamily="34" charset="0"/>
                <a:cs typeface="Calibri" panose="020F0502020204030204" pitchFamily="34" charset="0"/>
              </a:rPr>
              <a:t>Optimized thermal curing kinetics using 1-D transient heat transfer to ensure the core reached 120°C activation without scorching the wood.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4600" dirty="0">
                <a:latin typeface="Calibri" panose="020F0502020204030204" pitchFamily="34" charset="0"/>
                <a:cs typeface="Calibri" panose="020F0502020204030204" pitchFamily="34" charset="0"/>
              </a:rPr>
              <a:t>Conducted destructive shear testing utilizing a Universal Testing Machine (UTM) per </a:t>
            </a:r>
            <a:r>
              <a:rPr lang="en-US" sz="4600" b="1" dirty="0">
                <a:latin typeface="Calibri" panose="020F0502020204030204" pitchFamily="34" charset="0"/>
                <a:cs typeface="Calibri" panose="020F0502020204030204" pitchFamily="34" charset="0"/>
              </a:rPr>
              <a:t>ASTM D905</a:t>
            </a:r>
            <a:r>
              <a:rPr lang="en-US" sz="4600" dirty="0">
                <a:latin typeface="Calibri" panose="020F0502020204030204" pitchFamily="34" charset="0"/>
                <a:cs typeface="Calibri" panose="020F0502020204030204" pitchFamily="34" charset="0"/>
              </a:rPr>
              <a:t> standards.</a:t>
            </a:r>
          </a:p>
          <a:p>
            <a:pPr algn="just"/>
            <a:endParaRPr lang="en-US" sz="4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None/>
            </a:pPr>
            <a:r>
              <a:rPr lang="en-US" sz="4600" b="1" dirty="0">
                <a:latin typeface="Calibri" panose="020F0502020204030204" pitchFamily="34" charset="0"/>
                <a:cs typeface="Calibri" panose="020F0502020204030204" pitchFamily="34" charset="0"/>
              </a:rPr>
              <a:t>(ISE): Optimization &amp; Scalability</a:t>
            </a:r>
            <a:endParaRPr lang="en-US" sz="4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4600" dirty="0">
                <a:latin typeface="Calibri" panose="020F0502020204030204" pitchFamily="34" charset="0"/>
                <a:cs typeface="Calibri" panose="020F0502020204030204" pitchFamily="34" charset="0"/>
              </a:rPr>
              <a:t>Applied Design of Experiments (DOE) to optimize mixing parameters.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4600" dirty="0">
                <a:latin typeface="Calibri" panose="020F0502020204030204" pitchFamily="34" charset="0"/>
                <a:cs typeface="Calibri" panose="020F0502020204030204" pitchFamily="34" charset="0"/>
              </a:rPr>
              <a:t>Calculated batch cycle times (≤ 45 min) and industrial cost feasibility.</a:t>
            </a:r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8B3AE21A-8781-EDB3-C122-251C545E8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3938" y="7594808"/>
            <a:ext cx="9875519" cy="71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/>
            <a:r>
              <a:rPr lang="en-US" sz="4600" b="1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Hard Constraints (Must Pass):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Safety: VOC Emissions ≤ 0.05 ppm (EPA / E0 compliance).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Process: Maximum Curing Temp ≤ 150°C.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Compatibility: Must use existing roll-spreaders and hot-presses (no CAPEX required).</a:t>
            </a:r>
          </a:p>
          <a:p>
            <a:pPr algn="just"/>
            <a:endParaRPr lang="en-US" sz="4600" dirty="0">
              <a:latin typeface="Calibri" panose="020F0502020204030204" pitchFamily="34" charset="0"/>
              <a:ea typeface="Open Sans"/>
              <a:cs typeface="Calibri" panose="020F0502020204030204" pitchFamily="34" charset="0"/>
            </a:endParaRPr>
          </a:p>
          <a:p>
            <a:pPr algn="just"/>
            <a:r>
              <a:rPr lang="en-US" sz="4600" b="1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Target Specifications</a:t>
            </a:r>
          </a:p>
        </p:txBody>
      </p:sp>
      <p:sp>
        <p:nvSpPr>
          <p:cNvPr id="15" name="TextBox 19">
            <a:extLst>
              <a:ext uri="{FF2B5EF4-FFF2-40B4-BE49-F238E27FC236}">
                <a16:creationId xmlns:a16="http://schemas.microsoft.com/office/drawing/2014/main" id="{7D048E69-7358-6591-4D76-9A562E345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38737" y="7757896"/>
            <a:ext cx="9875519" cy="8579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>
              <a:buNone/>
            </a:pPr>
            <a:r>
              <a:rPr lang="en-US" sz="4600" b="1" dirty="0">
                <a:latin typeface="Calibri" panose="020F0502020204030204" pitchFamily="34" charset="0"/>
                <a:cs typeface="Calibri" panose="020F0502020204030204" pitchFamily="34" charset="0"/>
              </a:rPr>
              <a:t>Performance vs. Specifications</a:t>
            </a:r>
            <a:endParaRPr lang="en-US" sz="4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4600" b="1" dirty="0">
                <a:latin typeface="Calibri" panose="020F0502020204030204" pitchFamily="34" charset="0"/>
                <a:cs typeface="Calibri" panose="020F0502020204030204" pitchFamily="34" charset="0"/>
              </a:rPr>
              <a:t>Bond Strength:</a:t>
            </a:r>
            <a:r>
              <a:rPr lang="en-US" sz="4600" dirty="0">
                <a:latin typeface="Calibri" panose="020F0502020204030204" pitchFamily="34" charset="0"/>
                <a:cs typeface="Calibri" panose="020F0502020204030204" pitchFamily="34" charset="0"/>
              </a:rPr>
              <a:t> Achieved </a:t>
            </a:r>
            <a:r>
              <a:rPr lang="en-US" sz="4600" b="1" dirty="0">
                <a:latin typeface="Calibri" panose="020F0502020204030204" pitchFamily="34" charset="0"/>
                <a:cs typeface="Calibri" panose="020F0502020204030204" pitchFamily="34" charset="0"/>
              </a:rPr>
              <a:t>8.03 MPa</a:t>
            </a:r>
            <a:r>
              <a:rPr lang="en-US" sz="4600" dirty="0">
                <a:latin typeface="Calibri" panose="020F0502020204030204" pitchFamily="34" charset="0"/>
                <a:cs typeface="Calibri" panose="020F0502020204030204" pitchFamily="34" charset="0"/>
              </a:rPr>
              <a:t> (± 0.21) — </a:t>
            </a:r>
            <a:r>
              <a:rPr lang="en-US" sz="4600" i="1" dirty="0">
                <a:latin typeface="Calibri" panose="020F0502020204030204" pitchFamily="34" charset="0"/>
                <a:cs typeface="Calibri" panose="020F0502020204030204" pitchFamily="34" charset="0"/>
              </a:rPr>
              <a:t>MET</a:t>
            </a:r>
            <a:endParaRPr lang="en-US" sz="4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4600" b="1" dirty="0">
                <a:latin typeface="Calibri" panose="020F0502020204030204" pitchFamily="34" charset="0"/>
                <a:cs typeface="Calibri" panose="020F0502020204030204" pitchFamily="34" charset="0"/>
              </a:rPr>
              <a:t>VOC Emissions:</a:t>
            </a:r>
            <a:r>
              <a:rPr lang="en-US" sz="4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600" b="1" dirty="0">
                <a:latin typeface="Calibri" panose="020F0502020204030204" pitchFamily="34" charset="0"/>
                <a:cs typeface="Calibri" panose="020F0502020204030204" pitchFamily="34" charset="0"/>
              </a:rPr>
              <a:t>&lt; 0.01 ppm </a:t>
            </a:r>
            <a:r>
              <a:rPr lang="en-US" sz="4600" dirty="0">
                <a:latin typeface="Calibri" panose="020F0502020204030204" pitchFamily="34" charset="0"/>
                <a:cs typeface="Calibri" panose="020F0502020204030204" pitchFamily="34" charset="0"/>
              </a:rPr>
              <a:t>(Undetectable) — </a:t>
            </a:r>
            <a:r>
              <a:rPr lang="en-US" sz="4600" i="1" dirty="0">
                <a:latin typeface="Calibri" panose="020F0502020204030204" pitchFamily="34" charset="0"/>
                <a:cs typeface="Calibri" panose="020F0502020204030204" pitchFamily="34" charset="0"/>
              </a:rPr>
              <a:t>MET</a:t>
            </a:r>
            <a:endParaRPr lang="en-US" sz="4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4600" b="1" dirty="0">
                <a:latin typeface="Calibri" panose="020F0502020204030204" pitchFamily="34" charset="0"/>
                <a:cs typeface="Calibri" panose="020F0502020204030204" pitchFamily="34" charset="0"/>
              </a:rPr>
              <a:t>Viscosity:</a:t>
            </a:r>
            <a:r>
              <a:rPr lang="en-US" sz="4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600" b="1" dirty="0">
                <a:latin typeface="Calibri" panose="020F0502020204030204" pitchFamily="34" charset="0"/>
                <a:cs typeface="Calibri" panose="020F0502020204030204" pitchFamily="34" charset="0"/>
              </a:rPr>
              <a:t>3933 </a:t>
            </a:r>
            <a:r>
              <a:rPr lang="en-US" sz="4600" b="1" dirty="0" err="1">
                <a:latin typeface="Calibri" panose="020F0502020204030204" pitchFamily="34" charset="0"/>
                <a:cs typeface="Calibri" panose="020F0502020204030204" pitchFamily="34" charset="0"/>
              </a:rPr>
              <a:t>cP</a:t>
            </a:r>
            <a:r>
              <a:rPr lang="en-US" sz="4600" dirty="0">
                <a:latin typeface="Calibri" panose="020F0502020204030204" pitchFamily="34" charset="0"/>
                <a:cs typeface="Calibri" panose="020F0502020204030204" pitchFamily="34" charset="0"/>
              </a:rPr>
              <a:t> (Perfect </a:t>
            </a:r>
            <a:r>
              <a:rPr lang="en-US" sz="4600" dirty="0" err="1">
                <a:latin typeface="Calibri" panose="020F0502020204030204" pitchFamily="34" charset="0"/>
                <a:cs typeface="Calibri" panose="020F0502020204030204" pitchFamily="34" charset="0"/>
              </a:rPr>
              <a:t>spreadability</a:t>
            </a:r>
            <a:r>
              <a:rPr lang="en-US" sz="4600" dirty="0">
                <a:latin typeface="Calibri" panose="020F0502020204030204" pitchFamily="34" charset="0"/>
                <a:cs typeface="Calibri" panose="020F0502020204030204" pitchFamily="34" charset="0"/>
              </a:rPr>
              <a:t>) — </a:t>
            </a:r>
            <a:r>
              <a:rPr lang="en-US" sz="4600" i="1" dirty="0">
                <a:latin typeface="Calibri" panose="020F0502020204030204" pitchFamily="34" charset="0"/>
                <a:cs typeface="Calibri" panose="020F0502020204030204" pitchFamily="34" charset="0"/>
              </a:rPr>
              <a:t>MET</a:t>
            </a:r>
            <a:endParaRPr lang="en-US" sz="4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4600" b="1" dirty="0">
                <a:latin typeface="Calibri" panose="020F0502020204030204" pitchFamily="34" charset="0"/>
                <a:cs typeface="Calibri" panose="020F0502020204030204" pitchFamily="34" charset="0"/>
              </a:rPr>
              <a:t>Curing Cycle:</a:t>
            </a:r>
            <a:r>
              <a:rPr lang="en-US" sz="4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600" b="1" dirty="0">
                <a:latin typeface="Calibri" panose="020F0502020204030204" pitchFamily="34" charset="0"/>
                <a:cs typeface="Calibri" panose="020F0502020204030204" pitchFamily="34" charset="0"/>
              </a:rPr>
              <a:t>9.5 minutes</a:t>
            </a:r>
            <a:r>
              <a:rPr lang="en-US" sz="4600" dirty="0">
                <a:latin typeface="Calibri" panose="020F0502020204030204" pitchFamily="34" charset="0"/>
                <a:cs typeface="Calibri" panose="020F0502020204030204" pitchFamily="34" charset="0"/>
              </a:rPr>
              <a:t> at 150°C — </a:t>
            </a:r>
            <a:r>
              <a:rPr lang="en-US" sz="4600" i="1" dirty="0">
                <a:latin typeface="Calibri" panose="020F0502020204030204" pitchFamily="34" charset="0"/>
                <a:cs typeface="Calibri" panose="020F0502020204030204" pitchFamily="34" charset="0"/>
              </a:rPr>
              <a:t>MET</a:t>
            </a:r>
            <a:endParaRPr lang="en-US" sz="4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4600" b="1" dirty="0">
                <a:latin typeface="Calibri" panose="020F0502020204030204" pitchFamily="34" charset="0"/>
                <a:cs typeface="Calibri" panose="020F0502020204030204" pitchFamily="34" charset="0"/>
              </a:rPr>
              <a:t>Cost:</a:t>
            </a:r>
            <a:r>
              <a:rPr lang="en-US" sz="4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600" b="1" dirty="0">
                <a:latin typeface="Calibri" panose="020F0502020204030204" pitchFamily="34" charset="0"/>
                <a:cs typeface="Calibri" panose="020F0502020204030204" pitchFamily="34" charset="0"/>
              </a:rPr>
              <a:t>$1.14 / kg</a:t>
            </a:r>
            <a:r>
              <a:rPr lang="en-US" sz="4600" dirty="0">
                <a:latin typeface="Calibri" panose="020F0502020204030204" pitchFamily="34" charset="0"/>
                <a:cs typeface="Calibri" panose="020F0502020204030204" pitchFamily="34" charset="0"/>
              </a:rPr>
              <a:t> — </a:t>
            </a:r>
            <a:r>
              <a:rPr lang="en-US" sz="4600" i="1" dirty="0">
                <a:latin typeface="Calibri" panose="020F0502020204030204" pitchFamily="34" charset="0"/>
                <a:cs typeface="Calibri" panose="020F0502020204030204" pitchFamily="34" charset="0"/>
              </a:rPr>
              <a:t>MET</a:t>
            </a:r>
          </a:p>
          <a:p>
            <a:endParaRPr lang="en-US" sz="46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600" b="1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Failure Modes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55A298-471A-4972-2B1B-E3D340B0321A}"/>
              </a:ext>
            </a:extLst>
          </p:cNvPr>
          <p:cNvSpPr txBox="1"/>
          <p:nvPr/>
        </p:nvSpPr>
        <p:spPr>
          <a:xfrm>
            <a:off x="35706165" y="896185"/>
            <a:ext cx="674199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2616D"/>
                </a:solidFill>
              </a:rPr>
              <a:t>INSERT HERE The Multi-Disciplinary Strength  logo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944C5DF-77C1-7A62-B068-4C30F30257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50830" y="280663"/>
            <a:ext cx="5852667" cy="4999153"/>
          </a:xfrm>
          <a:prstGeom prst="rect">
            <a:avLst/>
          </a:prstGeom>
        </p:spPr>
      </p:pic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D036ADC4-CD14-F315-E8CE-49ACC57BC0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517069"/>
              </p:ext>
            </p:extLst>
          </p:nvPr>
        </p:nvGraphicFramePr>
        <p:xfrm>
          <a:off x="11313937" y="15137606"/>
          <a:ext cx="9875519" cy="1233161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4933170">
                  <a:extLst>
                    <a:ext uri="{9D8B030D-6E8A-4147-A177-3AD203B41FA5}">
                      <a16:colId xmlns:a16="http://schemas.microsoft.com/office/drawing/2014/main" val="148673409"/>
                    </a:ext>
                  </a:extLst>
                </a:gridCol>
                <a:gridCol w="4942349">
                  <a:extLst>
                    <a:ext uri="{9D8B030D-6E8A-4147-A177-3AD203B41FA5}">
                      <a16:colId xmlns:a16="http://schemas.microsoft.com/office/drawing/2014/main" val="1524219823"/>
                    </a:ext>
                  </a:extLst>
                </a:gridCol>
              </a:tblGrid>
              <a:tr h="956316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4400" b="1" dirty="0">
                          <a:solidFill>
                            <a:srgbClr val="1F1F1F"/>
                          </a:solidFill>
                          <a:effectLst/>
                        </a:rPr>
                        <a:t>Metric</a:t>
                      </a:r>
                      <a:endParaRPr lang="en-US" sz="44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R="114300" marT="152400" marB="152400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4400" b="1">
                          <a:solidFill>
                            <a:srgbClr val="1F1F1F"/>
                          </a:solidFill>
                          <a:effectLst/>
                        </a:rPr>
                        <a:t>Target Value</a:t>
                      </a:r>
                      <a:endParaRPr lang="en-US" sz="440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R="114300" marT="152400" marB="152400" anchor="ctr"/>
                </a:tc>
                <a:extLst>
                  <a:ext uri="{0D108BD9-81ED-4DB2-BD59-A6C34878D82A}">
                    <a16:rowId xmlns:a16="http://schemas.microsoft.com/office/drawing/2014/main" val="2920206487"/>
                  </a:ext>
                </a:extLst>
              </a:tr>
              <a:tr h="2271250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4400" b="1" dirty="0">
                          <a:solidFill>
                            <a:srgbClr val="1F1F1F"/>
                          </a:solidFill>
                          <a:effectLst/>
                        </a:rPr>
                        <a:t>Bond Strength</a:t>
                      </a:r>
                      <a:endParaRPr lang="en-US" sz="44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R="114300" marT="152400" marB="152400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4400" dirty="0">
                          <a:solidFill>
                            <a:srgbClr val="1F1F1F"/>
                          </a:solidFill>
                          <a:effectLst/>
                        </a:rPr>
                        <a:t>≥ 8.0 MPa</a:t>
                      </a:r>
                      <a:endParaRPr lang="en-US" sz="44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R="114300" marT="152400" marB="152400" anchor="ctr"/>
                </a:tc>
                <a:extLst>
                  <a:ext uri="{0D108BD9-81ED-4DB2-BD59-A6C34878D82A}">
                    <a16:rowId xmlns:a16="http://schemas.microsoft.com/office/drawing/2014/main" val="3529365460"/>
                  </a:ext>
                </a:extLst>
              </a:tr>
              <a:tr h="2271250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4400" b="1">
                          <a:solidFill>
                            <a:srgbClr val="1F1F1F"/>
                          </a:solidFill>
                          <a:effectLst/>
                        </a:rPr>
                        <a:t>Water Resistance</a:t>
                      </a:r>
                      <a:endParaRPr lang="en-US" sz="440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R="114300" marT="152400" marB="152400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4400" dirty="0">
                          <a:solidFill>
                            <a:srgbClr val="1F1F1F"/>
                          </a:solidFill>
                          <a:effectLst/>
                        </a:rPr>
                        <a:t>≥ 70% Retention</a:t>
                      </a:r>
                      <a:endParaRPr lang="en-US" sz="44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R="114300" marT="152400" marB="152400" anchor="ctr"/>
                </a:tc>
                <a:extLst>
                  <a:ext uri="{0D108BD9-81ED-4DB2-BD59-A6C34878D82A}">
                    <a16:rowId xmlns:a16="http://schemas.microsoft.com/office/drawing/2014/main" val="2699101458"/>
                  </a:ext>
                </a:extLst>
              </a:tr>
              <a:tr h="2271250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4400" b="1">
                          <a:solidFill>
                            <a:srgbClr val="1F1F1F"/>
                          </a:solidFill>
                          <a:effectLst/>
                        </a:rPr>
                        <a:t>Curing Time</a:t>
                      </a:r>
                      <a:endParaRPr lang="en-US" sz="440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R="114300" marT="152400" marB="152400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4400" dirty="0">
                          <a:solidFill>
                            <a:srgbClr val="1F1F1F"/>
                          </a:solidFill>
                          <a:effectLst/>
                        </a:rPr>
                        <a:t>≤ 10 min</a:t>
                      </a:r>
                      <a:endParaRPr lang="en-US" sz="44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R="114300" marT="152400" marB="152400" anchor="ctr"/>
                </a:tc>
                <a:extLst>
                  <a:ext uri="{0D108BD9-81ED-4DB2-BD59-A6C34878D82A}">
                    <a16:rowId xmlns:a16="http://schemas.microsoft.com/office/drawing/2014/main" val="1962994657"/>
                  </a:ext>
                </a:extLst>
              </a:tr>
              <a:tr h="2271250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4400" b="1">
                          <a:solidFill>
                            <a:srgbClr val="1F1F1F"/>
                          </a:solidFill>
                          <a:effectLst/>
                        </a:rPr>
                        <a:t>Viscosity</a:t>
                      </a:r>
                      <a:endParaRPr lang="en-US" sz="440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R="114300" marT="152400" marB="152400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4400" dirty="0">
                          <a:solidFill>
                            <a:srgbClr val="1F1F1F"/>
                          </a:solidFill>
                          <a:effectLst/>
                        </a:rPr>
                        <a:t>3000 – 5000 </a:t>
                      </a:r>
                      <a:r>
                        <a:rPr lang="en-US" sz="4400" dirty="0" err="1">
                          <a:solidFill>
                            <a:srgbClr val="1F1F1F"/>
                          </a:solidFill>
                          <a:effectLst/>
                        </a:rPr>
                        <a:t>cP</a:t>
                      </a:r>
                      <a:endParaRPr lang="en-US" sz="44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R="114300" marT="152400" marB="152400" anchor="ctr"/>
                </a:tc>
                <a:extLst>
                  <a:ext uri="{0D108BD9-81ED-4DB2-BD59-A6C34878D82A}">
                    <a16:rowId xmlns:a16="http://schemas.microsoft.com/office/drawing/2014/main" val="1409406638"/>
                  </a:ext>
                </a:extLst>
              </a:tr>
              <a:tr h="2271250"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4400" b="1">
                          <a:solidFill>
                            <a:srgbClr val="1F1F1F"/>
                          </a:solidFill>
                          <a:effectLst/>
                        </a:rPr>
                        <a:t>Production Cost</a:t>
                      </a:r>
                      <a:endParaRPr lang="en-US" sz="440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R="114300" marT="152400" marB="152400" anchor="ctr"/>
                </a:tc>
                <a:tc>
                  <a:txBody>
                    <a:bodyPr/>
                    <a:lstStyle/>
                    <a:p>
                      <a:pPr rtl="0">
                        <a:buNone/>
                      </a:pPr>
                      <a:r>
                        <a:rPr lang="en-US" sz="4400" dirty="0">
                          <a:solidFill>
                            <a:srgbClr val="1F1F1F"/>
                          </a:solidFill>
                          <a:effectLst/>
                        </a:rPr>
                        <a:t>≤ $1.20 / kg</a:t>
                      </a:r>
                      <a:endParaRPr lang="en-US" sz="4400" dirty="0">
                        <a:solidFill>
                          <a:srgbClr val="1F1F1F"/>
                        </a:solidFill>
                        <a:effectLst/>
                        <a:latin typeface="Google Sans Text"/>
                      </a:endParaRPr>
                    </a:p>
                  </a:txBody>
                  <a:tcPr marR="114300" marT="152400" marB="152400" anchor="ctr"/>
                </a:tc>
                <a:extLst>
                  <a:ext uri="{0D108BD9-81ED-4DB2-BD59-A6C34878D82A}">
                    <a16:rowId xmlns:a16="http://schemas.microsoft.com/office/drawing/2014/main" val="1703812984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C5E16C2B-FEC3-AAB0-5A34-1F938DB7CD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67"/>
          <a:stretch>
            <a:fillRect/>
          </a:stretch>
        </p:blipFill>
        <p:spPr bwMode="auto">
          <a:xfrm>
            <a:off x="21614308" y="21194825"/>
            <a:ext cx="9817053" cy="6056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6478BE5-ECE3-CF56-534F-6A6C2CC4250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" t="1" r="-347" b="25683"/>
          <a:stretch>
            <a:fillRect/>
          </a:stretch>
        </p:blipFill>
        <p:spPr>
          <a:xfrm>
            <a:off x="31938736" y="16337406"/>
            <a:ext cx="9875519" cy="3989356"/>
          </a:xfrm>
          <a:prstGeom prst="rect">
            <a:avLst/>
          </a:prstGeom>
        </p:spPr>
      </p:pic>
      <p:sp>
        <p:nvSpPr>
          <p:cNvPr id="20" name="Rectangle 10">
            <a:extLst>
              <a:ext uri="{FF2B5EF4-FFF2-40B4-BE49-F238E27FC236}">
                <a16:creationId xmlns:a16="http://schemas.microsoft.com/office/drawing/2014/main" id="{CFAD9FCE-E0D4-AA88-8DCF-2C6F444203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1136" y="20630504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 dirty="0">
                <a:latin typeface="Nunito" panose="00000500000000000000" pitchFamily="2" charset="0"/>
              </a:rPr>
              <a:t>Conclusions</a:t>
            </a:r>
          </a:p>
        </p:txBody>
      </p:sp>
      <p:sp>
        <p:nvSpPr>
          <p:cNvPr id="21" name="TextBox 19">
            <a:extLst>
              <a:ext uri="{FF2B5EF4-FFF2-40B4-BE49-F238E27FC236}">
                <a16:creationId xmlns:a16="http://schemas.microsoft.com/office/drawing/2014/main" id="{AE94701A-FF1A-CE28-6B46-D60A79F3E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27978" y="21995758"/>
            <a:ext cx="9875519" cy="5255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>
              <a:buNone/>
            </a:pPr>
            <a:r>
              <a:rPr lang="en-US" sz="4800" dirty="0"/>
              <a:t>This project successfully balances </a:t>
            </a:r>
            <a:r>
              <a:rPr lang="en-US" sz="4600" dirty="0">
                <a:latin typeface="Calibri" panose="020F0502020204030204" pitchFamily="34" charset="0"/>
                <a:cs typeface="Calibri" panose="020F0502020204030204" pitchFamily="34" charset="0"/>
              </a:rPr>
              <a:t>mechanical performance, economic feasibility, and public safety. By eliminating formaldehyde, we protect workers and end-users while providing the wood panel industry with a scalable, sustainable material.</a:t>
            </a:r>
            <a:endParaRPr lang="en-US" sz="4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667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C504F1786A834AB0A43A8D2AD0E2A1" ma:contentTypeVersion="17" ma:contentTypeDescription="Create a new document." ma:contentTypeScope="" ma:versionID="1dd54b39039cc3a2789d5d1d3fc10e6e">
  <xsd:schema xmlns:xsd="http://www.w3.org/2001/XMLSchema" xmlns:xs="http://www.w3.org/2001/XMLSchema" xmlns:p="http://schemas.microsoft.com/office/2006/metadata/properties" xmlns:ns2="feb4cfa2-2a6f-43b7-9935-58898877aa70" xmlns:ns3="23f71ece-6f79-4b9a-94f9-3a27ffba8014" targetNamespace="http://schemas.microsoft.com/office/2006/metadata/properties" ma:root="true" ma:fieldsID="9ed85d63b31bb9f0e74e4febb6f854bd" ns2:_="" ns3:_="">
    <xsd:import namespace="feb4cfa2-2a6f-43b7-9935-58898877aa70"/>
    <xsd:import namespace="23f71ece-6f79-4b9a-94f9-3a27ffba80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b4cfa2-2a6f-43b7-9935-58898877aa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7f4d030-a2bd-4159-b459-856363f4e7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f71ece-6f79-4b9a-94f9-3a27ffba80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570740f3-2cf5-4288-af9a-52d3becc7e83}" ma:internalName="TaxCatchAll" ma:showField="CatchAllData" ma:web="23f71ece-6f79-4b9a-94f9-3a27ffba80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eb4cfa2-2a6f-43b7-9935-58898877aa70">
      <Terms xmlns="http://schemas.microsoft.com/office/infopath/2007/PartnerControls"/>
    </lcf76f155ced4ddcb4097134ff3c332f>
    <TaxCatchAll xmlns="23f71ece-6f79-4b9a-94f9-3a27ffba8014" xsi:nil="true"/>
  </documentManagement>
</p:properties>
</file>

<file path=customXml/itemProps1.xml><?xml version="1.0" encoding="utf-8"?>
<ds:datastoreItem xmlns:ds="http://schemas.openxmlformats.org/officeDocument/2006/customXml" ds:itemID="{30852F88-EBD8-4F85-A520-78A3E1E8D60B}"/>
</file>

<file path=customXml/itemProps2.xml><?xml version="1.0" encoding="utf-8"?>
<ds:datastoreItem xmlns:ds="http://schemas.openxmlformats.org/officeDocument/2006/customXml" ds:itemID="{F7201C90-7310-43FC-A47D-C9DF2A3F59D4}"/>
</file>

<file path=customXml/itemProps3.xml><?xml version="1.0" encoding="utf-8"?>
<ds:datastoreItem xmlns:ds="http://schemas.openxmlformats.org/officeDocument/2006/customXml" ds:itemID="{6E31F433-D5C8-4DD8-8646-B02C8ED48006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</TotalTime>
  <Words>484</Words>
  <Application>Microsoft Office PowerPoint</Application>
  <PresentationFormat>Custom</PresentationFormat>
  <Paragraphs>58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Calibri</vt:lpstr>
      <vt:lpstr>Google Sans Text</vt:lpstr>
      <vt:lpstr>Nunito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Darim Ferry</dc:creator>
  <cp:lastModifiedBy>ABDULLAH SAYYAR ALSHAMMARY</cp:lastModifiedBy>
  <cp:revision>9</cp:revision>
  <dcterms:created xsi:type="dcterms:W3CDTF">2025-04-20T10:29:18Z</dcterms:created>
  <dcterms:modified xsi:type="dcterms:W3CDTF">2026-04-23T16:36:59Z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0x0101007EC504F1786A834AB0A43A8D2AD0E2A1</vt:lpwstr>
  </property>
</Properties>
</file>