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88638" cy="7562850"/>
  <p:notesSz cx="7562850" cy="10688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FD086-B3F4-18C2-24F1-134DAEDE2CD2}" v="1" dt="2026-05-03T12:18:41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20" d="100"/>
          <a:sy n="120" d="100"/>
        </p:scale>
        <p:origin x="101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SAAD AL HAREKY" userId="S::s202178890@kfupm.edu.sa::46d45d61-6828-4de0-9c47-f8287d52e363" providerId="AD" clId="Web-{164FD086-B3F4-18C2-24F1-134DAEDE2CD2}"/>
    <pc:docChg chg="modSld">
      <pc:chgData name="MOHAMMAD SAAD AL HAREKY" userId="S::s202178890@kfupm.edu.sa::46d45d61-6828-4de0-9c47-f8287d52e363" providerId="AD" clId="Web-{164FD086-B3F4-18C2-24F1-134DAEDE2CD2}" dt="2026-05-03T12:18:41.532" v="0" actId="20577"/>
      <pc:docMkLst>
        <pc:docMk/>
      </pc:docMkLst>
      <pc:sldChg chg="modSp">
        <pc:chgData name="MOHAMMAD SAAD AL HAREKY" userId="S::s202178890@kfupm.edu.sa::46d45d61-6828-4de0-9c47-f8287d52e363" providerId="AD" clId="Web-{164FD086-B3F4-18C2-24F1-134DAEDE2CD2}" dt="2026-05-03T12:18:41.532" v="0" actId="20577"/>
        <pc:sldMkLst>
          <pc:docMk/>
          <pc:sldMk cId="0" sldId="256"/>
        </pc:sldMkLst>
        <pc:spChg chg="mod">
          <ac:chgData name="MOHAMMAD SAAD AL HAREKY" userId="S::s202178890@kfupm.edu.sa::46d45d61-6828-4de0-9c47-f8287d52e363" providerId="AD" clId="Web-{164FD086-B3F4-18C2-24F1-134DAEDE2CD2}" dt="2026-05-03T12:18:41.532" v="0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04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689336" cy="1188720"/>
          </a:xfrm>
          <a:prstGeom prst="rect">
            <a:avLst/>
          </a:prstGeom>
          <a:solidFill>
            <a:srgbClr val="1F6F7E"/>
          </a:solidFill>
          <a:ln w="12700">
            <a:solidFill>
              <a:srgbClr val="1F6F7E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3" name="Text 1"/>
          <p:cNvSpPr/>
          <p:nvPr/>
        </p:nvSpPr>
        <p:spPr>
          <a:xfrm>
            <a:off x="182880" y="164592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82880" y="384048"/>
            <a:ext cx="10972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029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1371600" y="182880"/>
            <a:ext cx="0" cy="868680"/>
          </a:xfrm>
          <a:prstGeom prst="line">
            <a:avLst/>
          </a:prstGeom>
          <a:noFill/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6" name="Shape 4"/>
          <p:cNvSpPr/>
          <p:nvPr/>
        </p:nvSpPr>
        <p:spPr>
          <a:xfrm>
            <a:off x="9098280" y="182880"/>
            <a:ext cx="0" cy="868680"/>
          </a:xfrm>
          <a:prstGeom prst="line">
            <a:avLst/>
          </a:prstGeom>
          <a:noFill/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7" name="Text 5"/>
          <p:cNvSpPr/>
          <p:nvPr/>
        </p:nvSpPr>
        <p:spPr>
          <a:xfrm>
            <a:off x="1463040" y="146304"/>
            <a:ext cx="7589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8EE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NavSense: Indoor Navigation System with Haptic Wearable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417320" y="603504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6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Nawaf Alharthi (SWE) · Mohammed Alsheqaih (SWE) · Omar Ben Mansour (COE) · Mohammad Al Hareky (ISE) · Anas  Alqahtani (ISE) · Muwaffaq Alwusaybie (EE)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1463040" y="877824"/>
            <a:ext cx="7589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Coach: Dr. Naveed Iqbal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9189720" y="146304"/>
            <a:ext cx="1325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endParaRPr lang="en-US" sz="3800" b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189720" y="749808"/>
            <a:ext cx="1325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2× SWE  ·  2× ISE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1× COE  ·  1× EE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164592" y="1316736"/>
            <a:ext cx="3031236" cy="292608"/>
          </a:xfrm>
          <a:prstGeom prst="rect">
            <a:avLst/>
          </a:prstGeom>
          <a:solidFill>
            <a:srgbClr val="CDE5D4"/>
          </a:solidFill>
          <a:ln w="12700">
            <a:solidFill>
              <a:srgbClr val="CDE5D4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13" name="Text 11"/>
          <p:cNvSpPr/>
          <p:nvPr/>
        </p:nvSpPr>
        <p:spPr>
          <a:xfrm>
            <a:off x="164592" y="1316736"/>
            <a:ext cx="30312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&amp; Problem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19456" y="1664208"/>
            <a:ext cx="2921508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spcAft>
                <a:spcPts val="300"/>
              </a:spcAft>
              <a:buNone/>
            </a:pP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Indoor navigation in GPS-denied buildings is a critical accessibility gap. Per GASTAT 2023, </a:t>
            </a:r>
            <a:r>
              <a:rPr lang="en-US" sz="95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21.8%</a:t>
            </a: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severely disabled individuals in Saudi Arabia have visual impairments and spend </a:t>
            </a:r>
            <a:r>
              <a:rPr lang="en-US" sz="95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80–90%</a:t>
            </a: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their time indoors.</a:t>
            </a:r>
            <a:endParaRPr lang="en-US" sz="950" dirty="0"/>
          </a:p>
          <a:p>
            <a:pPr marL="0" indent="0" algn="just">
              <a:spcAft>
                <a:spcPts val="300"/>
              </a:spcAft>
              <a:buNone/>
            </a:pPr>
            <a:r>
              <a:rPr lang="en-US" sz="40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950" dirty="0"/>
          </a:p>
          <a:p>
            <a:pPr marL="0" indent="0" algn="just">
              <a:spcAft>
                <a:spcPts val="300"/>
              </a:spcAft>
              <a:buNone/>
            </a:pP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Wi-Fi/BLE-only systems give meter-level accuracy (2–15 m) with &gt;500 ms latency — too coarse for safe step-by-step guidance. Visually impaired users need a low-latency wearable that delivers directional indoor guidance </a:t>
            </a:r>
            <a:r>
              <a:rPr lang="en-US" sz="95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without visual or auditory attention</a:t>
            </a: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950" dirty="0"/>
          </a:p>
        </p:txBody>
      </p:sp>
      <p:pic>
        <p:nvPicPr>
          <p:cNvPr id="15" name="Image 0" descr="images/fig13_infrastructur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6032" y="3310128"/>
            <a:ext cx="2848356" cy="726948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164592" y="4055364"/>
            <a:ext cx="30312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4A6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1: GPS-denied multi-room indoor environment.</a:t>
            </a:r>
            <a:endParaRPr lang="en-US" sz="850" dirty="0"/>
          </a:p>
        </p:txBody>
      </p:sp>
      <p:sp>
        <p:nvSpPr>
          <p:cNvPr id="17" name="Shape 14"/>
          <p:cNvSpPr/>
          <p:nvPr/>
        </p:nvSpPr>
        <p:spPr>
          <a:xfrm>
            <a:off x="3323844" y="1316736"/>
            <a:ext cx="3536442" cy="292608"/>
          </a:xfrm>
          <a:prstGeom prst="rect">
            <a:avLst/>
          </a:prstGeom>
          <a:solidFill>
            <a:srgbClr val="CDE5D4"/>
          </a:solidFill>
          <a:ln w="12700">
            <a:solidFill>
              <a:srgbClr val="CDE5D4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18" name="Text 15"/>
          <p:cNvSpPr/>
          <p:nvPr/>
        </p:nvSpPr>
        <p:spPr>
          <a:xfrm>
            <a:off x="3323844" y="1316736"/>
            <a:ext cx="353644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Solution — Hybrid BLE + UWB System Architecture</a:t>
            </a:r>
            <a:endParaRPr lang="en-US" sz="1300" dirty="0"/>
          </a:p>
        </p:txBody>
      </p:sp>
      <p:pic>
        <p:nvPicPr>
          <p:cNvPr id="19" name="Image 1" descr="images/fig4_architecture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78708" y="1664208"/>
            <a:ext cx="3426714" cy="2263140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3415284" y="3945636"/>
            <a:ext cx="335356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4A6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2: BLE beacons identify zones; UWB anchors deliver sub-half-meter ranging; mobile app fuses data and streams haptic commands to the wearable.</a:t>
            </a:r>
            <a:endParaRPr lang="en-US" sz="850" dirty="0"/>
          </a:p>
        </p:txBody>
      </p:sp>
      <p:sp>
        <p:nvSpPr>
          <p:cNvPr id="21" name="Shape 17"/>
          <p:cNvSpPr/>
          <p:nvPr/>
        </p:nvSpPr>
        <p:spPr>
          <a:xfrm>
            <a:off x="6988302" y="1316736"/>
            <a:ext cx="3536442" cy="292608"/>
          </a:xfrm>
          <a:prstGeom prst="rect">
            <a:avLst/>
          </a:prstGeom>
          <a:solidFill>
            <a:srgbClr val="CDE5D4"/>
          </a:solidFill>
          <a:ln w="12700">
            <a:solidFill>
              <a:srgbClr val="CDE5D4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22" name="Text 18"/>
          <p:cNvSpPr/>
          <p:nvPr/>
        </p:nvSpPr>
        <p:spPr>
          <a:xfrm>
            <a:off x="6988302" y="1316736"/>
            <a:ext cx="353644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Design Features</a:t>
            </a:r>
            <a:endParaRPr lang="en-US" sz="1300" dirty="0"/>
          </a:p>
        </p:txBody>
      </p:sp>
      <p:sp>
        <p:nvSpPr>
          <p:cNvPr id="23" name="Shape 19"/>
          <p:cNvSpPr/>
          <p:nvPr/>
        </p:nvSpPr>
        <p:spPr>
          <a:xfrm>
            <a:off x="7079742" y="1680210"/>
            <a:ext cx="3353562" cy="329184"/>
          </a:xfrm>
          <a:prstGeom prst="roundRect">
            <a:avLst>
              <a:gd name="adj" fmla="val 16667"/>
            </a:avLst>
          </a:prstGeom>
          <a:solidFill>
            <a:srgbClr val="1F6F7E"/>
          </a:solidFill>
          <a:ln w="12700">
            <a:solidFill>
              <a:srgbClr val="1F6F7E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24" name="Text 20"/>
          <p:cNvSpPr/>
          <p:nvPr/>
        </p:nvSpPr>
        <p:spPr>
          <a:xfrm>
            <a:off x="7079742" y="1680210"/>
            <a:ext cx="335356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INPUTS:  BLE Beacons  +  UWB Anchors  +  IMU</a:t>
            </a:r>
            <a:endParaRPr lang="en-US" sz="1100" dirty="0"/>
          </a:p>
        </p:txBody>
      </p:sp>
      <p:sp>
        <p:nvSpPr>
          <p:cNvPr id="25" name="Text 21"/>
          <p:cNvSpPr/>
          <p:nvPr/>
        </p:nvSpPr>
        <p:spPr>
          <a:xfrm>
            <a:off x="7079742" y="2009394"/>
            <a:ext cx="335356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400" dirty="0"/>
          </a:p>
        </p:txBody>
      </p:sp>
      <p:sp>
        <p:nvSpPr>
          <p:cNvPr id="26" name="Shape 22"/>
          <p:cNvSpPr/>
          <p:nvPr/>
        </p:nvSpPr>
        <p:spPr>
          <a:xfrm>
            <a:off x="7079742" y="2173986"/>
            <a:ext cx="1631061" cy="777240"/>
          </a:xfrm>
          <a:prstGeom prst="roundRect">
            <a:avLst>
              <a:gd name="adj" fmla="val 7059"/>
            </a:avLst>
          </a:prstGeom>
          <a:solidFill>
            <a:srgbClr val="F3F7F8"/>
          </a:solidFill>
          <a:ln w="19050">
            <a:solidFill>
              <a:srgbClr val="1F6F7E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27" name="Text 23"/>
          <p:cNvSpPr/>
          <p:nvPr/>
        </p:nvSpPr>
        <p:spPr>
          <a:xfrm>
            <a:off x="7134606" y="2210562"/>
            <a:ext cx="1521333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Hierarchical Localization</a:t>
            </a:r>
            <a:endParaRPr lang="en-US" sz="1100" dirty="0"/>
          </a:p>
          <a:p>
            <a:pPr marL="0" indent="0" algn="ctr">
              <a:buNone/>
            </a:pPr>
            <a:r>
              <a:rPr lang="en-US" sz="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 narrows the zone → UWB delivers ≤ 0.5 m precision via two-way time-of-flight ranging</a:t>
            </a:r>
            <a:endParaRPr lang="en-US" sz="1100" dirty="0"/>
          </a:p>
        </p:txBody>
      </p:sp>
      <p:sp>
        <p:nvSpPr>
          <p:cNvPr id="28" name="Shape 24"/>
          <p:cNvSpPr/>
          <p:nvPr/>
        </p:nvSpPr>
        <p:spPr>
          <a:xfrm>
            <a:off x="8802243" y="2173986"/>
            <a:ext cx="1631061" cy="777240"/>
          </a:xfrm>
          <a:prstGeom prst="roundRect">
            <a:avLst>
              <a:gd name="adj" fmla="val 7059"/>
            </a:avLst>
          </a:prstGeom>
          <a:solidFill>
            <a:srgbClr val="F3F7F8"/>
          </a:solidFill>
          <a:ln w="19050">
            <a:solidFill>
              <a:srgbClr val="1F6F7E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29" name="Text 25"/>
          <p:cNvSpPr/>
          <p:nvPr/>
        </p:nvSpPr>
        <p:spPr>
          <a:xfrm>
            <a:off x="8857107" y="2210562"/>
            <a:ext cx="1521333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Logic</a:t>
            </a:r>
            <a:endParaRPr lang="en-US" sz="1100" dirty="0"/>
          </a:p>
          <a:p>
            <a:pPr marL="0" indent="0" algn="ctr">
              <a:buNone/>
            </a:pPr>
            <a:r>
              <a:rPr lang="en-US" sz="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Confidence gating, automatic re-routing, and deterministic decisions for identical inputs</a:t>
            </a:r>
            <a:endParaRPr lang="en-US" sz="1100" dirty="0"/>
          </a:p>
        </p:txBody>
      </p:sp>
      <p:sp>
        <p:nvSpPr>
          <p:cNvPr id="30" name="Text 26"/>
          <p:cNvSpPr/>
          <p:nvPr/>
        </p:nvSpPr>
        <p:spPr>
          <a:xfrm>
            <a:off x="7079742" y="2951226"/>
            <a:ext cx="335356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400" dirty="0"/>
          </a:p>
        </p:txBody>
      </p:sp>
      <p:sp>
        <p:nvSpPr>
          <p:cNvPr id="31" name="Shape 27"/>
          <p:cNvSpPr/>
          <p:nvPr/>
        </p:nvSpPr>
        <p:spPr>
          <a:xfrm>
            <a:off x="7079742" y="3115818"/>
            <a:ext cx="3353562" cy="594360"/>
          </a:xfrm>
          <a:prstGeom prst="roundRect">
            <a:avLst>
              <a:gd name="adj" fmla="val 9231"/>
            </a:avLst>
          </a:prstGeom>
          <a:solidFill>
            <a:srgbClr val="E7F3EE"/>
          </a:solidFill>
          <a:ln w="19050">
            <a:solidFill>
              <a:srgbClr val="2C8A7C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32" name="Text 28"/>
          <p:cNvSpPr/>
          <p:nvPr/>
        </p:nvSpPr>
        <p:spPr>
          <a:xfrm>
            <a:off x="7171182" y="3152394"/>
            <a:ext cx="3170682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C8A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Directional Haptics</a:t>
            </a:r>
            <a:endParaRPr lang="en-US" sz="1100" dirty="0"/>
          </a:p>
          <a:p>
            <a:pPr marL="0" indent="0" algn="ctr">
              <a:buNone/>
            </a:pPr>
            <a:r>
              <a:rPr lang="en-US" sz="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motors at 90° offsets — sequential vibration delivers Left, Right, Forward, Stop &amp; Alert cues</a:t>
            </a:r>
            <a:endParaRPr lang="en-US" sz="1100" dirty="0"/>
          </a:p>
        </p:txBody>
      </p:sp>
      <p:sp>
        <p:nvSpPr>
          <p:cNvPr id="33" name="Text 29"/>
          <p:cNvSpPr/>
          <p:nvPr/>
        </p:nvSpPr>
        <p:spPr>
          <a:xfrm>
            <a:off x="7079742" y="3710178"/>
            <a:ext cx="335356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400" dirty="0"/>
          </a:p>
        </p:txBody>
      </p:sp>
      <p:sp>
        <p:nvSpPr>
          <p:cNvPr id="34" name="Shape 30"/>
          <p:cNvSpPr/>
          <p:nvPr/>
        </p:nvSpPr>
        <p:spPr>
          <a:xfrm>
            <a:off x="7079742" y="3874770"/>
            <a:ext cx="3353562" cy="329184"/>
          </a:xfrm>
          <a:prstGeom prst="roundRect">
            <a:avLst>
              <a:gd name="adj" fmla="val 16667"/>
            </a:avLst>
          </a:prstGeom>
          <a:solidFill>
            <a:srgbClr val="2C8A7C"/>
          </a:solidFill>
          <a:ln w="12700">
            <a:solidFill>
              <a:srgbClr val="2C8A7C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35" name="Text 31"/>
          <p:cNvSpPr/>
          <p:nvPr/>
        </p:nvSpPr>
        <p:spPr>
          <a:xfrm>
            <a:off x="7079742" y="3874770"/>
            <a:ext cx="335356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OUTPUT:  Eyes-free, ears-free guidance</a:t>
            </a:r>
            <a:endParaRPr lang="en-US" sz="1100" dirty="0"/>
          </a:p>
        </p:txBody>
      </p:sp>
      <p:sp>
        <p:nvSpPr>
          <p:cNvPr id="36" name="Shape 32"/>
          <p:cNvSpPr/>
          <p:nvPr/>
        </p:nvSpPr>
        <p:spPr>
          <a:xfrm>
            <a:off x="164592" y="4347972"/>
            <a:ext cx="3031236" cy="292608"/>
          </a:xfrm>
          <a:prstGeom prst="rect">
            <a:avLst/>
          </a:prstGeom>
          <a:solidFill>
            <a:srgbClr val="CDE5D4"/>
          </a:solidFill>
          <a:ln w="12700">
            <a:solidFill>
              <a:srgbClr val="CDE5D4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37" name="Text 33"/>
          <p:cNvSpPr/>
          <p:nvPr/>
        </p:nvSpPr>
        <p:spPr>
          <a:xfrm>
            <a:off x="164592" y="4347972"/>
            <a:ext cx="30312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Constraints &amp; Specifications</a:t>
            </a:r>
            <a:endParaRPr lang="en-US" sz="1300" dirty="0"/>
          </a:p>
        </p:txBody>
      </p:sp>
      <p:graphicFrame>
        <p:nvGraphicFramePr>
          <p:cNvPr id="3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01168" y="4695444"/>
          <a:ext cx="2958084" cy="2452116"/>
        </p:xfrm>
        <a:graphic>
          <a:graphicData uri="http://schemas.openxmlformats.org/drawingml/2006/table">
            <a:tbl>
              <a:tblPr/>
              <a:tblGrid>
                <a:gridCol w="38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ID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F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Requirement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F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Target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50" b="1" dirty="0">
                          <a:solidFill>
                            <a:srgbClr val="1F6F7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Constraints</a:t>
                      </a:r>
                      <a:endParaRPr lang="en-US" sz="7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C-1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Wireless updates to wearable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BLE only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C-2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Single-floor test area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1,000 m²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C-3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ESP32 firmware memory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4 MB flash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C-4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Mobile UI accessibility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WCAG 2.1 AA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50" b="1" dirty="0">
                          <a:solidFill>
                            <a:srgbClr val="1F6F7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Specifications</a:t>
                      </a:r>
                      <a:endParaRPr lang="en-US" sz="7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S-1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Localization update rate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2 Hz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S-2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Wearable mass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200 g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S-3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Shortest-path routing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revisits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S-4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Bilingual UI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 + AR (RTL)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S-5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Battery life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4 hours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S-6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Signal re-acquisition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10 s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S-7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Haptic command latency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500 ms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50" b="1" dirty="0">
                          <a:solidFill>
                            <a:srgbClr val="1F6F7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Integrated Specifications</a:t>
                      </a:r>
                      <a:endParaRPr lang="en-US" sz="7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I-1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E2E haptic latency at 200 users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200 ms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I-2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System availability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95%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I-3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Pedestrian counting accuracy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85%</a:t>
                      </a:r>
                      <a:endParaRPr lang="en-US" sz="7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3716" marR="13716" marT="13716" marB="13716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9" name="Shape 34"/>
          <p:cNvSpPr/>
          <p:nvPr/>
        </p:nvSpPr>
        <p:spPr>
          <a:xfrm>
            <a:off x="3323844" y="4347972"/>
            <a:ext cx="3536442" cy="292608"/>
          </a:xfrm>
          <a:prstGeom prst="rect">
            <a:avLst/>
          </a:prstGeom>
          <a:solidFill>
            <a:srgbClr val="CDE5D4"/>
          </a:solidFill>
          <a:ln w="12700">
            <a:solidFill>
              <a:srgbClr val="CDE5D4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40" name="Text 35"/>
          <p:cNvSpPr/>
          <p:nvPr/>
        </p:nvSpPr>
        <p:spPr>
          <a:xfrm>
            <a:off x="3323844" y="4347972"/>
            <a:ext cx="353644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&amp; Verification</a:t>
            </a:r>
            <a:endParaRPr lang="en-US" sz="1300" dirty="0"/>
          </a:p>
        </p:txBody>
      </p:sp>
      <p:graphicFrame>
        <p:nvGraphicFramePr>
          <p:cNvPr id="4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360420" y="4695444"/>
          <a:ext cx="3463290" cy="1275588"/>
        </p:xfrm>
        <a:graphic>
          <a:graphicData uri="http://schemas.openxmlformats.org/drawingml/2006/table">
            <a:tbl>
              <a:tblPr/>
              <a:tblGrid>
                <a:gridCol w="1177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Specification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F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Required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F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Measured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F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Status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Battery life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4 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4.17 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Haptic latency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500 ms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42.57 ms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Signal re-acquisition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10 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5.2 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Localization rate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2 Hz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 Hz (UWB)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Wearable mass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200 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99.0 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WCAG 2.1 AA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criteria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18/18 (100%)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End-to-end latency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200 ms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37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142 ms (P99)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4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B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Shape 36"/>
          <p:cNvSpPr/>
          <p:nvPr/>
        </p:nvSpPr>
        <p:spPr>
          <a:xfrm>
            <a:off x="3415284" y="5975604"/>
            <a:ext cx="1056894" cy="1001268"/>
          </a:xfrm>
          <a:prstGeom prst="rect">
            <a:avLst/>
          </a:prstGeom>
          <a:solidFill>
            <a:srgbClr val="F3F7F8"/>
          </a:solidFill>
          <a:ln w="6350">
            <a:solidFill>
              <a:srgbClr val="CFD8DA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pic>
        <p:nvPicPr>
          <p:cNvPr id="43" name="Image 2" descr="images/fig22_test_setup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15284" y="5975604"/>
            <a:ext cx="1056894" cy="1001268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3415284" y="6995160"/>
            <a:ext cx="105689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4A6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UWB live test</a:t>
            </a:r>
            <a:endParaRPr lang="en-US" sz="850" dirty="0"/>
          </a:p>
        </p:txBody>
      </p:sp>
      <p:sp>
        <p:nvSpPr>
          <p:cNvPr id="45" name="Shape 38"/>
          <p:cNvSpPr/>
          <p:nvPr/>
        </p:nvSpPr>
        <p:spPr>
          <a:xfrm>
            <a:off x="4563618" y="5975604"/>
            <a:ext cx="1056894" cy="1001268"/>
          </a:xfrm>
          <a:prstGeom prst="rect">
            <a:avLst/>
          </a:prstGeom>
          <a:solidFill>
            <a:srgbClr val="F3F7F8"/>
          </a:solidFill>
          <a:ln w="6350">
            <a:solidFill>
              <a:srgbClr val="CFD8DA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pic>
        <p:nvPicPr>
          <p:cNvPr id="46" name="Image 3" descr="images/fig18_uwb_sq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63618" y="5975604"/>
            <a:ext cx="1056894" cy="1001268"/>
          </a:xfrm>
          <a:prstGeom prst="rect">
            <a:avLst/>
          </a:prstGeom>
        </p:spPr>
      </p:pic>
      <p:sp>
        <p:nvSpPr>
          <p:cNvPr id="47" name="Text 39"/>
          <p:cNvSpPr/>
          <p:nvPr/>
        </p:nvSpPr>
        <p:spPr>
          <a:xfrm>
            <a:off x="4563618" y="6995160"/>
            <a:ext cx="105689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4A6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ESP32 + DW1000</a:t>
            </a:r>
            <a:endParaRPr lang="en-US" sz="850" dirty="0"/>
          </a:p>
        </p:txBody>
      </p:sp>
      <p:sp>
        <p:nvSpPr>
          <p:cNvPr id="48" name="Shape 40"/>
          <p:cNvSpPr/>
          <p:nvPr/>
        </p:nvSpPr>
        <p:spPr>
          <a:xfrm>
            <a:off x="5711952" y="5975604"/>
            <a:ext cx="1056894" cy="1001268"/>
          </a:xfrm>
          <a:prstGeom prst="rect">
            <a:avLst/>
          </a:prstGeom>
          <a:solidFill>
            <a:srgbClr val="F3F7F8"/>
          </a:solidFill>
          <a:ln w="6350">
            <a:solidFill>
              <a:srgbClr val="CFD8DA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pic>
        <p:nvPicPr>
          <p:cNvPr id="49" name="Image 4" descr="images/wearable2_sq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11952" y="5975604"/>
            <a:ext cx="1056894" cy="1001268"/>
          </a:xfrm>
          <a:prstGeom prst="rect">
            <a:avLst/>
          </a:prstGeom>
        </p:spPr>
      </p:pic>
      <p:sp>
        <p:nvSpPr>
          <p:cNvPr id="50" name="Text 41"/>
          <p:cNvSpPr/>
          <p:nvPr/>
        </p:nvSpPr>
        <p:spPr>
          <a:xfrm>
            <a:off x="5711952" y="6995160"/>
            <a:ext cx="105689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4A6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Wearable prototype</a:t>
            </a:r>
            <a:endParaRPr lang="en-US" sz="850" dirty="0"/>
          </a:p>
        </p:txBody>
      </p:sp>
      <p:sp>
        <p:nvSpPr>
          <p:cNvPr id="51" name="Shape 42"/>
          <p:cNvSpPr/>
          <p:nvPr/>
        </p:nvSpPr>
        <p:spPr>
          <a:xfrm>
            <a:off x="6988302" y="4347972"/>
            <a:ext cx="3536442" cy="292608"/>
          </a:xfrm>
          <a:prstGeom prst="rect">
            <a:avLst/>
          </a:prstGeom>
          <a:solidFill>
            <a:srgbClr val="CDE5D4"/>
          </a:solidFill>
          <a:ln w="12700">
            <a:solidFill>
              <a:srgbClr val="CDE5D4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52" name="Text 43"/>
          <p:cNvSpPr/>
          <p:nvPr/>
        </p:nvSpPr>
        <p:spPr>
          <a:xfrm>
            <a:off x="6988302" y="4347972"/>
            <a:ext cx="353644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Conclusions</a:t>
            </a:r>
            <a:endParaRPr lang="en-US" sz="1300" dirty="0"/>
          </a:p>
        </p:txBody>
      </p:sp>
      <p:sp>
        <p:nvSpPr>
          <p:cNvPr id="53" name="Shape 44"/>
          <p:cNvSpPr/>
          <p:nvPr/>
        </p:nvSpPr>
        <p:spPr>
          <a:xfrm>
            <a:off x="7079742" y="4695444"/>
            <a:ext cx="1640205" cy="1188720"/>
          </a:xfrm>
          <a:prstGeom prst="rect">
            <a:avLst/>
          </a:prstGeom>
          <a:solidFill>
            <a:srgbClr val="F3F7F8"/>
          </a:solidFill>
          <a:ln w="6350">
            <a:solidFill>
              <a:srgbClr val="CFD8DA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pic>
        <p:nvPicPr>
          <p:cNvPr id="54" name="Image 5" descr="images/wearable1_sq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79742" y="4695444"/>
            <a:ext cx="1640205" cy="1188720"/>
          </a:xfrm>
          <a:prstGeom prst="rect">
            <a:avLst/>
          </a:prstGeom>
        </p:spPr>
      </p:pic>
      <p:sp>
        <p:nvSpPr>
          <p:cNvPr id="55" name="Shape 45"/>
          <p:cNvSpPr/>
          <p:nvPr/>
        </p:nvSpPr>
        <p:spPr>
          <a:xfrm>
            <a:off x="8793099" y="4695444"/>
            <a:ext cx="1640205" cy="1188720"/>
          </a:xfrm>
          <a:prstGeom prst="rect">
            <a:avLst/>
          </a:prstGeom>
          <a:solidFill>
            <a:srgbClr val="F3F7F8"/>
          </a:solidFill>
          <a:ln w="6350">
            <a:solidFill>
              <a:srgbClr val="CFD8DA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pic>
        <p:nvPicPr>
          <p:cNvPr id="56" name="Image 6" descr="images/app_screens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793099" y="4695444"/>
            <a:ext cx="1640205" cy="1188720"/>
          </a:xfrm>
          <a:prstGeom prst="rect">
            <a:avLst/>
          </a:prstGeom>
        </p:spPr>
      </p:pic>
      <p:sp>
        <p:nvSpPr>
          <p:cNvPr id="57" name="Shape 46"/>
          <p:cNvSpPr/>
          <p:nvPr/>
        </p:nvSpPr>
        <p:spPr>
          <a:xfrm>
            <a:off x="7079742" y="5975604"/>
            <a:ext cx="3353562" cy="388620"/>
          </a:xfrm>
          <a:prstGeom prst="rect">
            <a:avLst/>
          </a:prstGeom>
          <a:solidFill>
            <a:srgbClr val="F3F7F8"/>
          </a:solidFill>
          <a:ln w="12700">
            <a:solidFill>
              <a:srgbClr val="F3F7F8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58" name="Shape 47"/>
          <p:cNvSpPr/>
          <p:nvPr/>
        </p:nvSpPr>
        <p:spPr>
          <a:xfrm>
            <a:off x="7079742" y="5975604"/>
            <a:ext cx="54864" cy="388620"/>
          </a:xfrm>
          <a:prstGeom prst="rect">
            <a:avLst/>
          </a:prstGeom>
          <a:solidFill>
            <a:srgbClr val="1F6F7E"/>
          </a:solidFill>
          <a:ln w="12700">
            <a:solidFill>
              <a:srgbClr val="1F6F7E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59" name="Text 48"/>
          <p:cNvSpPr/>
          <p:nvPr/>
        </p:nvSpPr>
        <p:spPr>
          <a:xfrm>
            <a:off x="7171182" y="6003036"/>
            <a:ext cx="324383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Sub-meter accuracy with sub-200 ms latency</a:t>
            </a:r>
            <a:endParaRPr lang="en-US" sz="10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 BLE + UWB achieved 0.27 m mean error and 142 ms P99 latency, exceeding the ≤ 0.5 m and ≤ 200 ms targets.</a:t>
            </a:r>
            <a:endParaRPr lang="en-US" sz="1000" dirty="0"/>
          </a:p>
        </p:txBody>
      </p:sp>
      <p:sp>
        <p:nvSpPr>
          <p:cNvPr id="60" name="Shape 49"/>
          <p:cNvSpPr/>
          <p:nvPr/>
        </p:nvSpPr>
        <p:spPr>
          <a:xfrm>
            <a:off x="7079742" y="6419088"/>
            <a:ext cx="3353562" cy="388620"/>
          </a:xfrm>
          <a:prstGeom prst="rect">
            <a:avLst/>
          </a:prstGeom>
          <a:solidFill>
            <a:srgbClr val="F3F7F8"/>
          </a:solidFill>
          <a:ln w="12700">
            <a:solidFill>
              <a:srgbClr val="F3F7F8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61" name="Shape 50"/>
          <p:cNvSpPr/>
          <p:nvPr/>
        </p:nvSpPr>
        <p:spPr>
          <a:xfrm>
            <a:off x="7079742" y="6419088"/>
            <a:ext cx="54864" cy="388620"/>
          </a:xfrm>
          <a:prstGeom prst="rect">
            <a:avLst/>
          </a:prstGeom>
          <a:solidFill>
            <a:srgbClr val="1F6F7E"/>
          </a:solidFill>
          <a:ln w="12700">
            <a:solidFill>
              <a:srgbClr val="1F6F7E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62" name="Text 51"/>
          <p:cNvSpPr/>
          <p:nvPr/>
        </p:nvSpPr>
        <p:spPr>
          <a:xfrm>
            <a:off x="7171182" y="6446520"/>
            <a:ext cx="324383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Practical, all-day usability</a:t>
            </a:r>
            <a:endParaRPr lang="en-US" sz="10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Wearable mass measured at 76.3 g (vs. ≤ 200 g target) with 4.17 h battery life — non-visual, low cognitive-load directional haptics.</a:t>
            </a:r>
            <a:endParaRPr lang="en-US" sz="1000" dirty="0"/>
          </a:p>
        </p:txBody>
      </p:sp>
      <p:sp>
        <p:nvSpPr>
          <p:cNvPr id="63" name="Shape 52"/>
          <p:cNvSpPr/>
          <p:nvPr/>
        </p:nvSpPr>
        <p:spPr>
          <a:xfrm>
            <a:off x="7079742" y="6862572"/>
            <a:ext cx="3353562" cy="388620"/>
          </a:xfrm>
          <a:prstGeom prst="rect">
            <a:avLst/>
          </a:prstGeom>
          <a:solidFill>
            <a:srgbClr val="F3F7F8"/>
          </a:solidFill>
          <a:ln w="12700">
            <a:solidFill>
              <a:srgbClr val="F3F7F8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64" name="Shape 53"/>
          <p:cNvSpPr/>
          <p:nvPr/>
        </p:nvSpPr>
        <p:spPr>
          <a:xfrm>
            <a:off x="7079742" y="6862572"/>
            <a:ext cx="54864" cy="388620"/>
          </a:xfrm>
          <a:prstGeom prst="rect">
            <a:avLst/>
          </a:prstGeom>
          <a:solidFill>
            <a:srgbClr val="1F6F7E"/>
          </a:solidFill>
          <a:ln w="12700">
            <a:solidFill>
              <a:srgbClr val="1F6F7E"/>
            </a:solidFill>
            <a:prstDash val="solid"/>
          </a:ln>
        </p:spPr>
        <p:txBody>
          <a:bodyPr/>
          <a:lstStyle/>
          <a:p>
            <a:endParaRPr lang="en-SA"/>
          </a:p>
        </p:txBody>
      </p:sp>
      <p:sp>
        <p:nvSpPr>
          <p:cNvPr id="65" name="Text 54"/>
          <p:cNvSpPr/>
          <p:nvPr/>
        </p:nvSpPr>
        <p:spPr>
          <a:xfrm>
            <a:off x="7171182" y="6890004"/>
            <a:ext cx="324383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6F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Verified across all four disciplines</a:t>
            </a:r>
            <a:endParaRPr lang="en-US" sz="10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1A3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18/18 WCAG 2.1 AA criteria met and all EE specifications passed verification — a layered, scalable, energy-efficient architecture.</a:t>
            </a:r>
            <a:endParaRPr lang="en-US" sz="1000" dirty="0"/>
          </a:p>
        </p:txBody>
      </p:sp>
      <p:sp>
        <p:nvSpPr>
          <p:cNvPr id="66" name="Shape 55"/>
          <p:cNvSpPr/>
          <p:nvPr/>
        </p:nvSpPr>
        <p:spPr>
          <a:xfrm>
            <a:off x="0" y="7306056"/>
            <a:ext cx="10688638" cy="256032"/>
          </a:xfrm>
          <a:prstGeom prst="rect">
            <a:avLst/>
          </a:prstGeom>
          <a:solidFill>
            <a:srgbClr val="1F6F7E"/>
          </a:solidFill>
          <a:ln w="12700">
            <a:solidFill>
              <a:srgbClr val="2C8A7C"/>
            </a:solidFill>
            <a:prstDash val="solid"/>
          </a:ln>
        </p:spPr>
        <p:txBody>
          <a:bodyPr/>
          <a:lstStyle/>
          <a:p>
            <a:pPr marL="0" algn="r" defTabSz="914400" rtl="1" eaLnBrk="1" latinLnBrk="0" hangingPunct="1"/>
            <a:endParaRPr lang="en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6D793A1B-756C-4ACD-82C7-F895523BDAE9}"/>
</file>

<file path=customXml/itemProps2.xml><?xml version="1.0" encoding="utf-8"?>
<ds:datastoreItem xmlns:ds="http://schemas.openxmlformats.org/officeDocument/2006/customXml" ds:itemID="{241ECEA0-48FD-46F5-B3FE-50BEA343CA48}"/>
</file>

<file path=customXml/itemProps3.xml><?xml version="1.0" encoding="utf-8"?>
<ds:datastoreItem xmlns:ds="http://schemas.openxmlformats.org/officeDocument/2006/customXml" ds:itemID="{AC2F991B-6C63-4E99-956A-6BFA8253AB1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548</Words>
  <Application>Microsoft Office PowerPoint</Application>
  <PresentationFormat>Custom</PresentationFormat>
  <Paragraphs>123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NavSense Indoor Navigation Poster</dc:title>
  <dc:subject>PptxGenJS Presentation</dc:subject>
  <dc:creator>Team 029</dc:creator>
  <cp:lastModifiedBy>maha saad alhareky</cp:lastModifiedBy>
  <cp:revision>4</cp:revision>
  <dcterms:created xsi:type="dcterms:W3CDTF">2026-05-02T19:08:07Z</dcterms:created>
  <dcterms:modified xsi:type="dcterms:W3CDTF">2026-05-03T12:18:51Z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