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54" autoAdjust="0"/>
    <p:restoredTop sz="94653"/>
  </p:normalViewPr>
  <p:slideViewPr>
    <p:cSldViewPr snapToGrid="0">
      <p:cViewPr>
        <p:scale>
          <a:sx n="21" d="100"/>
          <a:sy n="21" d="100"/>
        </p:scale>
        <p:origin x="1728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2/5/26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901547" y="54344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200" b="1" dirty="0">
                <a:solidFill>
                  <a:srgbClr val="C5E0B3"/>
                </a:solidFill>
                <a:latin typeface="Calibri" panose="020F0502020204030204" pitchFamily="34" charset="0"/>
              </a:rPr>
              <a:t>Smart Quality Control System for Fabrication </a:t>
            </a: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9200" b="1" dirty="0">
                <a:solidFill>
                  <a:srgbClr val="C5E0B3"/>
                </a:solidFill>
                <a:latin typeface="Calibri" panose="020F0502020204030204" pitchFamily="34" charset="0"/>
              </a:rPr>
              <a:t>Production Line</a:t>
            </a:r>
            <a:endParaRPr lang="en-US" sz="9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466383" y="786093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6541926" y="3158145"/>
            <a:ext cx="27404291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Haidar Al Zaindeen | Abdullah Al Abbas |Mohammed Almohsen   </a:t>
            </a: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 Alyousef | Ali Kazim | Moammal Almahfoudh </a:t>
            </a:r>
            <a:b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Essam Alhomaidi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88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 dirty="0">
                <a:solidFill>
                  <a:srgbClr val="02616D"/>
                </a:solidFill>
              </a:rPr>
              <a:t>M022</a:t>
            </a:r>
            <a:endParaRPr lang="en-SG" sz="8000" b="1" dirty="0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538" y="7574299"/>
            <a:ext cx="10590632" cy="839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Problem:</a:t>
            </a:r>
            <a:b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Manual inspection in sheet-metal fabrication is inconsistent and often misses small surface defects.</a:t>
            </a:r>
          </a:p>
          <a:p>
            <a:endParaRPr 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Solution:</a:t>
            </a:r>
            <a:b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A compact dual-camera system automatically inspects both sides of the sheet in real time to provide accurate pass/fail decisions.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6" y="6187437"/>
            <a:ext cx="10539833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Background 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34348" y="13665879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Specifications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34348" y="6104558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Constraints 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72716" y="6104558"/>
            <a:ext cx="19579214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Prototype Design</a:t>
            </a: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1C49AB11-52E5-C41E-2C78-084BA0776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6571" y="16954914"/>
            <a:ext cx="19579214" cy="110500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Testing &amp; Validation</a:t>
            </a: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CF512BF5-C4E0-27B7-3EE4-A99ECA2DE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62660" y="23042013"/>
            <a:ext cx="10047208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Conclusion</a:t>
            </a:r>
          </a:p>
        </p:txBody>
      </p:sp>
      <p:grpSp>
        <p:nvGrpSpPr>
          <p:cNvPr id="2" name="Export Card 5">
            <a:extLst>
              <a:ext uri="{FF2B5EF4-FFF2-40B4-BE49-F238E27FC236}">
                <a16:creationId xmlns:a16="http://schemas.microsoft.com/office/drawing/2014/main" id="{9907F542-627D-0415-2218-8F50EB26796B}"/>
              </a:ext>
            </a:extLst>
          </p:cNvPr>
          <p:cNvGrpSpPr/>
          <p:nvPr/>
        </p:nvGrpSpPr>
        <p:grpSpPr>
          <a:xfrm>
            <a:off x="36087007" y="702698"/>
            <a:ext cx="6125781" cy="4910895"/>
            <a:chOff x="1162200" y="2250986"/>
            <a:chExt cx="6125781" cy="4910895"/>
          </a:xfrm>
        </p:grpSpPr>
        <p:sp>
          <p:nvSpPr>
            <p:cNvPr id="22" name="Card Border 5">
              <a:extLst>
                <a:ext uri="{FF2B5EF4-FFF2-40B4-BE49-F238E27FC236}">
                  <a16:creationId xmlns:a16="http://schemas.microsoft.com/office/drawing/2014/main" id="{4CF3330B-95C9-CE67-089D-84B287623EDE}"/>
                </a:ext>
              </a:extLst>
            </p:cNvPr>
            <p:cNvSpPr>
              <a:spLocks noRot="1" noChangeAspect="1"/>
            </p:cNvSpPr>
            <p:nvPr/>
          </p:nvSpPr>
          <p:spPr>
            <a:xfrm>
              <a:off x="1162200" y="2250986"/>
              <a:ext cx="6125781" cy="491089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</a:ln>
          </p:spPr>
          <p:txBody>
            <a:bodyPr/>
            <a:lstStyle>
              <a:defPPr>
                <a:defRPr lang="en-US"/>
              </a:defPPr>
              <a:lvl1pPr marL="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53865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0773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261595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01546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769325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52319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277054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030919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TextBox 91">
              <a:extLst>
                <a:ext uri="{FF2B5EF4-FFF2-40B4-BE49-F238E27FC236}">
                  <a16:creationId xmlns:a16="http://schemas.microsoft.com/office/drawing/2014/main" id="{82B50966-A874-2C3C-AC60-920DF86718F4}"/>
                </a:ext>
              </a:extLst>
            </p:cNvPr>
            <p:cNvSpPr txBox="1">
              <a:spLocks noMove="1" noResize="1" noTextEdit="1"/>
            </p:cNvSpPr>
            <p:nvPr/>
          </p:nvSpPr>
          <p:spPr>
            <a:xfrm>
              <a:off x="3760028" y="3699510"/>
              <a:ext cx="899605" cy="1785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53865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0773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261595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01546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769325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52319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277054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030919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0" b="1" dirty="0">
                  <a:solidFill>
                    <a:srgbClr val="02616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B22FFE7-ADB0-4A39-9968-BFF8B8A03265}"/>
                </a:ext>
              </a:extLst>
            </p:cNvPr>
            <p:cNvPicPr>
              <a:picLocks noGrp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5120" y="2592455"/>
              <a:ext cx="1819915" cy="200949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B38A365-75F2-4B80-BA86-7931798C2ACA}"/>
                </a:ext>
              </a:extLst>
            </p:cNvPr>
            <p:cNvPicPr>
              <a:picLocks noGrp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613" y="4832353"/>
              <a:ext cx="1828799" cy="200948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27106C7-C402-41C8-A01E-C5A41F97BD10}"/>
                </a:ext>
              </a:extLst>
            </p:cNvPr>
            <p:cNvPicPr>
              <a:picLocks noGrp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5118" y="4810923"/>
              <a:ext cx="1828800" cy="200949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63E731C-2504-455C-ACC5-119B3044E054}"/>
                </a:ext>
              </a:extLst>
            </p:cNvPr>
            <p:cNvPicPr>
              <a:picLocks noGrp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262" y="2571026"/>
              <a:ext cx="1828799" cy="2009490"/>
            </a:xfrm>
            <a:prstGeom prst="rect">
              <a:avLst/>
            </a:prstGeom>
          </p:spPr>
        </p:pic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4D1182-5374-3F93-362A-FCD05799C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259338"/>
              </p:ext>
            </p:extLst>
          </p:nvPr>
        </p:nvGraphicFramePr>
        <p:xfrm>
          <a:off x="31955575" y="7493522"/>
          <a:ext cx="9875520" cy="581392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937760">
                  <a:extLst>
                    <a:ext uri="{9D8B030D-6E8A-4147-A177-3AD203B41FA5}">
                      <a16:colId xmlns:a16="http://schemas.microsoft.com/office/drawing/2014/main" val="2908094757"/>
                    </a:ext>
                  </a:extLst>
                </a:gridCol>
                <a:gridCol w="4937760">
                  <a:extLst>
                    <a:ext uri="{9D8B030D-6E8A-4147-A177-3AD203B41FA5}">
                      <a16:colId xmlns:a16="http://schemas.microsoft.com/office/drawing/2014/main" val="1118638233"/>
                    </a:ext>
                  </a:extLst>
                </a:gridCol>
              </a:tblGrid>
              <a:tr h="1241924">
                <a:tc>
                  <a:txBody>
                    <a:bodyPr/>
                    <a:lstStyle/>
                    <a:p>
                      <a:pPr marL="0" marR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</a:t>
                      </a:r>
                      <a:endParaRPr lang="en-SA" sz="5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5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≤ 20,000 SAR</a:t>
                      </a:r>
                      <a:endParaRPr lang="en-SA" sz="5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419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Accuracy</a:t>
                      </a:r>
                      <a:endParaRPr lang="en-SA" sz="5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A" sz="5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 70%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54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Size</a:t>
                      </a:r>
                      <a:endParaRPr lang="en-SA" sz="5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≤ 0.343 m³</a:t>
                      </a:r>
                      <a:endParaRPr lang="en-SA" sz="5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241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Temp/Humidity</a:t>
                      </a:r>
                      <a:endParaRPr lang="en-SA" sz="5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0–45°C, &lt;70%</a:t>
                      </a:r>
                      <a:endParaRPr lang="en-SA" sz="5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782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Backup Time</a:t>
                      </a:r>
                      <a:endParaRPr lang="en-SA" sz="5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 20 min</a:t>
                      </a:r>
                      <a:endParaRPr lang="en-SA" sz="5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032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</a:t>
                      </a:r>
                      <a:endParaRPr lang="en-SA" sz="5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≤ 70 kg</a:t>
                      </a:r>
                      <a:endParaRPr lang="en-SA" sz="5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61265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14E329B-3E93-DB6A-DC78-6B0E17983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462102"/>
              </p:ext>
            </p:extLst>
          </p:nvPr>
        </p:nvGraphicFramePr>
        <p:xfrm>
          <a:off x="31834348" y="15152954"/>
          <a:ext cx="9875520" cy="764272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937760">
                  <a:extLst>
                    <a:ext uri="{9D8B030D-6E8A-4147-A177-3AD203B41FA5}">
                      <a16:colId xmlns:a16="http://schemas.microsoft.com/office/drawing/2014/main" val="1377896778"/>
                    </a:ext>
                  </a:extLst>
                </a:gridCol>
                <a:gridCol w="4937760">
                  <a:extLst>
                    <a:ext uri="{9D8B030D-6E8A-4147-A177-3AD203B41FA5}">
                      <a16:colId xmlns:a16="http://schemas.microsoft.com/office/drawing/2014/main" val="2827758913"/>
                    </a:ext>
                  </a:extLst>
                </a:gridCol>
              </a:tblGrid>
              <a:tr h="1241924">
                <a:tc>
                  <a:txBody>
                    <a:bodyPr/>
                    <a:lstStyle/>
                    <a:p>
                      <a:pPr marL="0" marR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Inspection Cov.</a:t>
                      </a:r>
                      <a:endParaRPr lang="en-SA" sz="5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SA" sz="5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57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Processing Time</a:t>
                      </a:r>
                      <a:endParaRPr lang="en-SA" sz="5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≤ 1.5 s</a:t>
                      </a:r>
                      <a:endParaRPr lang="en-SA" sz="5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523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Dash Update</a:t>
                      </a:r>
                      <a:endParaRPr lang="en-SA" sz="5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≤ 1.5 s</a:t>
                      </a:r>
                      <a:endParaRPr lang="en-SA" sz="5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15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 Reliability</a:t>
                      </a:r>
                      <a:endParaRPr lang="en-SA" sz="5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A" sz="5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 99.9%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09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Power Cons.</a:t>
                      </a:r>
                      <a:endParaRPr lang="en-SA" sz="5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≤ 150 W</a:t>
                      </a:r>
                      <a:endParaRPr lang="en-SA" sz="5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609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Decision Output</a:t>
                      </a:r>
                      <a:endParaRPr lang="en-SA" sz="5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Pass/Fail</a:t>
                      </a:r>
                      <a:endParaRPr lang="en-SA" sz="5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08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False Reject Rate</a:t>
                      </a:r>
                      <a:endParaRPr lang="en-SA" sz="5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SA" sz="5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≤ 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221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Inspection Time</a:t>
                      </a:r>
                      <a:endParaRPr lang="en-SA" sz="5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≤ 1.5 s</a:t>
                      </a:r>
                      <a:endParaRPr lang="en-SA" sz="5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2093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1B79B69-31DE-91C2-5728-10FFE1EC6600}"/>
              </a:ext>
            </a:extLst>
          </p:cNvPr>
          <p:cNvSpPr txBox="1"/>
          <p:nvPr/>
        </p:nvSpPr>
        <p:spPr>
          <a:xfrm>
            <a:off x="31662660" y="24455436"/>
            <a:ext cx="1084818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The system enables fast, accurate, and automated inspection, reducing errors and improving quality control in production lines.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4BADA37B-48F5-6234-BC4E-3C4B4E221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75" y="16930540"/>
            <a:ext cx="10539833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Live Demo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3E21ED-6D99-CFBF-7312-1167F0934B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79" y="18103439"/>
            <a:ext cx="7725019" cy="7725019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C3B08BEE-E2CC-37AB-CDA8-78EDFBE54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348268"/>
              </p:ext>
            </p:extLst>
          </p:nvPr>
        </p:nvGraphicFramePr>
        <p:xfrm>
          <a:off x="1710828" y="25706396"/>
          <a:ext cx="8554523" cy="91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54523">
                  <a:extLst>
                    <a:ext uri="{9D8B030D-6E8A-4147-A177-3AD203B41FA5}">
                      <a16:colId xmlns:a16="http://schemas.microsoft.com/office/drawing/2014/main" val="20636860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A" sz="5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Scan to see our dashboard!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893216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D1005924-5993-EB1A-E6DA-443888EE5C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01881" y="8003859"/>
            <a:ext cx="10088326" cy="808642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7502916-88E8-DA35-4B68-B63D61A8BC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95432" y="7953738"/>
            <a:ext cx="10108029" cy="808642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53FD91-5858-F587-C42E-FB6E8A6392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894" y="20286252"/>
            <a:ext cx="5511521" cy="551152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86D8459-91F2-DD88-0A84-71584BA5D0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445" y="20164756"/>
            <a:ext cx="7154625" cy="5511520"/>
          </a:xfrm>
          <a:prstGeom prst="rect">
            <a:avLst/>
          </a:prstGeom>
        </p:spPr>
      </p:pic>
      <p:pic>
        <p:nvPicPr>
          <p:cNvPr id="42" name="drawing">
            <a:extLst>
              <a:ext uri="{FF2B5EF4-FFF2-40B4-BE49-F238E27FC236}">
                <a16:creationId xmlns:a16="http://schemas.microsoft.com/office/drawing/2014/main" id="{74105ECC-A155-E714-1337-511509FA93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2633" y="20171797"/>
            <a:ext cx="5511521" cy="574042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ECB3096-2030-1C99-89A2-96FADC774965}"/>
              </a:ext>
            </a:extLst>
          </p:cNvPr>
          <p:cNvSpPr txBox="1"/>
          <p:nvPr/>
        </p:nvSpPr>
        <p:spPr>
          <a:xfrm>
            <a:off x="11756571" y="18463630"/>
            <a:ext cx="51503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Defect Detection Results: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ECCC2B-0803-7AD9-6369-24EDB5A69BBD}"/>
              </a:ext>
            </a:extLst>
          </p:cNvPr>
          <p:cNvSpPr txBox="1"/>
          <p:nvPr/>
        </p:nvSpPr>
        <p:spPr>
          <a:xfrm>
            <a:off x="17570641" y="18463630"/>
            <a:ext cx="44241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Defect Rate</a:t>
            </a:r>
          </a:p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 Analysis (SPC):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BD722F1-1F2F-79A6-2178-381C8C67542B}"/>
              </a:ext>
            </a:extLst>
          </p:cNvPr>
          <p:cNvSpPr txBox="1"/>
          <p:nvPr/>
        </p:nvSpPr>
        <p:spPr>
          <a:xfrm>
            <a:off x="24869777" y="18463630"/>
            <a:ext cx="49339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Structural Stress</a:t>
            </a:r>
          </a:p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 Analysis:</a:t>
            </a:r>
          </a:p>
        </p:txBody>
      </p:sp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387A05E4-EFB5-4024-9ACA-25E8228B02C5}"/>
</file>

<file path=customXml/itemProps2.xml><?xml version="1.0" encoding="utf-8"?>
<ds:datastoreItem xmlns:ds="http://schemas.openxmlformats.org/officeDocument/2006/customXml" ds:itemID="{52FFDF9B-4AED-47E5-9D4D-9DDEA20BA4A7}"/>
</file>

<file path=customXml/itemProps3.xml><?xml version="1.0" encoding="utf-8"?>
<ds:datastoreItem xmlns:ds="http://schemas.openxmlformats.org/officeDocument/2006/customXml" ds:itemID="{FE1BFF80-CB06-4A84-BC48-5251A6FC6AE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</TotalTime>
  <Words>203</Words>
  <Application>Microsoft Macintosh PowerPoint</Application>
  <PresentationFormat>Custom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Nunito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ABDULLAH TAYSEER AL ABBAS</cp:lastModifiedBy>
  <cp:revision>16</cp:revision>
  <dcterms:created xsi:type="dcterms:W3CDTF">2025-04-20T10:29:18Z</dcterms:created>
  <dcterms:modified xsi:type="dcterms:W3CDTF">2026-05-02T16:55:23Z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