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style3.xml" ContentType="application/vnd.ms-office.chartstyle+xml"/>
  <Override PartName="/ppt/charts/chart2.xml" ContentType="application/vnd.openxmlformats-officedocument.drawingml.chart+xml"/>
  <Override PartName="/ppt/charts/colors3.xml" ContentType="application/vnd.ms-office.chartcolor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.xml" ContentType="application/vnd.openxmlformats-officedocument.drawingml.chart+xml"/>
  <Override PartName="/ppt/charts/colors2.xml" ContentType="application/vnd.ms-office.chartcolorstyle+xml"/>
  <Override PartName="/ppt/charts/style2.xml" ContentType="application/vnd.ms-office.chart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42803763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6C0B01-84C0-43D1-8885-A53252E993E1}" v="140" dt="2026-05-08T17:49:03.941"/>
    <p1510:client id="{ADBDD970-1CC0-010D-D208-3D5D2F913847}" v="34" dt="2026-05-08T17:45:00.428"/>
    <p1510:client id="{CB6AD2B2-BFBD-410F-8A48-37010A8A2EE4}" v="1" dt="2026-05-08T17:50:21.716"/>
    <p1510:client id="{E28590D9-B79D-884C-51EF-6640A82546FD}" v="12" dt="2026-05-08T17:41:40.6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3.xml"/><Relationship Id="rId4" Type="http://schemas.openxmlformats.org/officeDocument/2006/relationships/viewProps" Target="viewProps.xml"/><Relationship Id="rId9" Type="http://schemas.openxmlformats.org/officeDocument/2006/relationships/customXml" Target="../customXml/item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li%20downloads\Book1%20(1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li%20downloads\Book1%20(1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li%20downloads\Book1%20(1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Ali%20downloads\Book1%20(1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Pressure vs Position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 vs x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2243230854202107"/>
                  <c:y val="-0.11619411025264355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Sheet2!$I$4:$I$13</c:f>
              <c:numCache>
                <c:formatCode>General</c:formatCode>
                <c:ptCount val="10"/>
                <c:pt idx="0">
                  <c:v>0</c:v>
                </c:pt>
                <c:pt idx="1">
                  <c:v>0.24</c:v>
                </c:pt>
                <c:pt idx="2">
                  <c:v>0.48</c:v>
                </c:pt>
                <c:pt idx="3">
                  <c:v>0.72</c:v>
                </c:pt>
                <c:pt idx="4">
                  <c:v>0.96</c:v>
                </c:pt>
                <c:pt idx="5">
                  <c:v>1.2</c:v>
                </c:pt>
                <c:pt idx="6">
                  <c:v>1.24</c:v>
                </c:pt>
                <c:pt idx="7">
                  <c:v>1.44</c:v>
                </c:pt>
                <c:pt idx="8">
                  <c:v>1.68</c:v>
                </c:pt>
                <c:pt idx="9">
                  <c:v>1.69</c:v>
                </c:pt>
              </c:numCache>
            </c:numRef>
          </c:xVal>
          <c:yVal>
            <c:numRef>
              <c:f>Sheet2!$H$4:$H$13</c:f>
              <c:numCache>
                <c:formatCode>General</c:formatCode>
                <c:ptCount val="10"/>
                <c:pt idx="0">
                  <c:v>47.321911345220911</c:v>
                </c:pt>
                <c:pt idx="1">
                  <c:v>47.281880918872197</c:v>
                </c:pt>
                <c:pt idx="2">
                  <c:v>47.241850492523483</c:v>
                </c:pt>
                <c:pt idx="3">
                  <c:v>47.201820066174768</c:v>
                </c:pt>
                <c:pt idx="4">
                  <c:v>47.161789639826054</c:v>
                </c:pt>
                <c:pt idx="5">
                  <c:v>47.12175921347734</c:v>
                </c:pt>
                <c:pt idx="6">
                  <c:v>47.115087475752553</c:v>
                </c:pt>
                <c:pt idx="7">
                  <c:v>47.081728787128625</c:v>
                </c:pt>
                <c:pt idx="8">
                  <c:v>47.041698360779911</c:v>
                </c:pt>
                <c:pt idx="9">
                  <c:v>47.040030426348714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16E-42D3-8056-6C9A67FD721C}"/>
            </c:ext>
          </c:extLst>
        </c:ser>
        <c:ser>
          <c:idx val="1"/>
          <c:order val="1"/>
          <c:tx>
            <c:v>Leak Condition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2"/>
                </a:solidFill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5810949023140025"/>
                  <c:y val="-0.1130848934090941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/>
                      <a:t>y = -0.1668x + 46.022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Sheet2!$I$8:$I$13</c:f>
              <c:numCache>
                <c:formatCode>General</c:formatCode>
                <c:ptCount val="6"/>
                <c:pt idx="0">
                  <c:v>0.96</c:v>
                </c:pt>
                <c:pt idx="1">
                  <c:v>1.2</c:v>
                </c:pt>
                <c:pt idx="2">
                  <c:v>1.24</c:v>
                </c:pt>
                <c:pt idx="3">
                  <c:v>1.44</c:v>
                </c:pt>
                <c:pt idx="4">
                  <c:v>1.68</c:v>
                </c:pt>
                <c:pt idx="5">
                  <c:v>1.69</c:v>
                </c:pt>
              </c:numCache>
            </c:numRef>
          </c:xVal>
          <c:yVal>
            <c:numRef>
              <c:f>Sheet2!$G$8:$G$13</c:f>
              <c:numCache>
                <c:formatCode>General</c:formatCode>
                <c:ptCount val="6"/>
                <c:pt idx="0">
                  <c:v>45.861789639826057</c:v>
                </c:pt>
                <c:pt idx="1">
                  <c:v>45.821759213477343</c:v>
                </c:pt>
                <c:pt idx="2">
                  <c:v>45.815087475752556</c:v>
                </c:pt>
                <c:pt idx="3">
                  <c:v>45.781728787128628</c:v>
                </c:pt>
                <c:pt idx="4">
                  <c:v>45.741698360779914</c:v>
                </c:pt>
                <c:pt idx="5">
                  <c:v>45.740030426348717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C16E-42D3-8056-6C9A67FD72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69157688"/>
        <c:axId val="569158408"/>
      </c:scatterChart>
      <c:valAx>
        <c:axId val="5691576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Position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158408"/>
        <c:crosses val="autoZero"/>
        <c:crossBetween val="midCat"/>
      </c:valAx>
      <c:valAx>
        <c:axId val="5691584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Pressure (psi)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9157688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spc="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Pressure vs Position Actual Baseline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0"/>
            <c:dispEq val="0"/>
          </c:trendline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5.1195486157450655E-2"/>
                  <c:y val="-0.4806189756650641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/>
                      <a:t>y = -0.1281x + 47.253</a:t>
                    </a:r>
                    <a:br>
                      <a:rPr lang="en-US" sz="1400" b="1"/>
                    </a:br>
                    <a:r>
                      <a:rPr lang="en-US" sz="1400" b="1"/>
                      <a:t>R² = 0.9633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400" b="1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xVal>
            <c:numRef>
              <c:f>Sheet2!$R$8:$R$12</c:f>
              <c:numCache>
                <c:formatCode>General</c:formatCode>
                <c:ptCount val="5"/>
                <c:pt idx="0">
                  <c:v>0.76</c:v>
                </c:pt>
                <c:pt idx="1">
                  <c:v>1.24</c:v>
                </c:pt>
                <c:pt idx="2">
                  <c:v>1.75</c:v>
                </c:pt>
                <c:pt idx="3">
                  <c:v>1.85</c:v>
                </c:pt>
                <c:pt idx="4">
                  <c:v>1.93</c:v>
                </c:pt>
              </c:numCache>
            </c:numRef>
          </c:xVal>
          <c:yVal>
            <c:numRef>
              <c:f>Sheet2!$Q$8:$Q$12</c:f>
              <c:numCache>
                <c:formatCode>General</c:formatCode>
                <c:ptCount val="5"/>
                <c:pt idx="0">
                  <c:v>47.143999999999998</c:v>
                </c:pt>
                <c:pt idx="1">
                  <c:v>47.115087475752553</c:v>
                </c:pt>
                <c:pt idx="2">
                  <c:v>47.030022819761534</c:v>
                </c:pt>
                <c:pt idx="3">
                  <c:v>47.013343475449574</c:v>
                </c:pt>
                <c:pt idx="4">
                  <c:v>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EAB-44C0-8828-2A306C88DA54}"/>
            </c:ext>
          </c:extLst>
        </c:ser>
        <c:ser>
          <c:idx val="1"/>
          <c:order val="1"/>
          <c:tx>
            <c:v>Measured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(Sheet2!$R$8,Sheet2!$R$12)</c:f>
              <c:numCache>
                <c:formatCode>General</c:formatCode>
                <c:ptCount val="2"/>
                <c:pt idx="0">
                  <c:v>0.76</c:v>
                </c:pt>
                <c:pt idx="1">
                  <c:v>1.93</c:v>
                </c:pt>
              </c:numCache>
            </c:numRef>
          </c:xVal>
          <c:yVal>
            <c:numRef>
              <c:f>(Sheet2!$Q$8,Sheet2!$Q$12)</c:f>
              <c:numCache>
                <c:formatCode>General</c:formatCode>
                <c:ptCount val="2"/>
                <c:pt idx="0">
                  <c:v>47.143999999999998</c:v>
                </c:pt>
                <c:pt idx="1">
                  <c:v>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EAB-44C0-8828-2A306C88DA54}"/>
            </c:ext>
          </c:extLst>
        </c:ser>
        <c:ser>
          <c:idx val="2"/>
          <c:order val="2"/>
          <c:tx>
            <c:v>Calculated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3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3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3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Sheet2!$R$9:$R$11</c:f>
              <c:numCache>
                <c:formatCode>General</c:formatCode>
                <c:ptCount val="3"/>
                <c:pt idx="0">
                  <c:v>1.24</c:v>
                </c:pt>
                <c:pt idx="1">
                  <c:v>1.75</c:v>
                </c:pt>
                <c:pt idx="2">
                  <c:v>1.85</c:v>
                </c:pt>
              </c:numCache>
            </c:numRef>
          </c:xVal>
          <c:yVal>
            <c:numRef>
              <c:f>Sheet2!$Q$9:$Q$11</c:f>
              <c:numCache>
                <c:formatCode>General</c:formatCode>
                <c:ptCount val="3"/>
                <c:pt idx="0">
                  <c:v>47.115087475752553</c:v>
                </c:pt>
                <c:pt idx="1">
                  <c:v>47.030022819761534</c:v>
                </c:pt>
                <c:pt idx="2">
                  <c:v>47.013343475449574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EAB-44C0-8828-2A306C88DA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981632"/>
        <c:axId val="888979472"/>
      </c:scatterChart>
      <c:valAx>
        <c:axId val="888981632"/>
        <c:scaling>
          <c:orientation val="minMax"/>
          <c:min val="0.5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Position (m)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979472"/>
        <c:crosses val="autoZero"/>
        <c:crossBetween val="midCat"/>
      </c:valAx>
      <c:valAx>
        <c:axId val="888979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Pressure (psi)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981632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spc="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Predicted vs Actual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Different CdA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Sheet1!$U$18:$W$18</c:f>
              <c:numCache>
                <c:formatCode>General</c:formatCode>
                <c:ptCount val="3"/>
                <c:pt idx="0">
                  <c:v>1.24</c:v>
                </c:pt>
                <c:pt idx="1">
                  <c:v>1.44</c:v>
                </c:pt>
                <c:pt idx="2">
                  <c:v>1.69</c:v>
                </c:pt>
              </c:numCache>
            </c:numRef>
          </c:xVal>
          <c:yVal>
            <c:numRef>
              <c:f>Sheet1!$U$18:$W$18</c:f>
              <c:numCache>
                <c:formatCode>General</c:formatCode>
                <c:ptCount val="3"/>
                <c:pt idx="0">
                  <c:v>1.24</c:v>
                </c:pt>
                <c:pt idx="1">
                  <c:v>1.44</c:v>
                </c:pt>
                <c:pt idx="2">
                  <c:v>1.69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643-4E8C-AFE2-1934501197C0}"/>
            </c:ext>
          </c:extLst>
        </c:ser>
        <c:ser>
          <c:idx val="1"/>
          <c:order val="1"/>
          <c:tx>
            <c:v>Uniform CdA with slightly different flowrates for same location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Sheet2!$I$21:$I$24</c:f>
              <c:numCache>
                <c:formatCode>General</c:formatCode>
                <c:ptCount val="4"/>
                <c:pt idx="0">
                  <c:v>1.44</c:v>
                </c:pt>
                <c:pt idx="1">
                  <c:v>1.44</c:v>
                </c:pt>
                <c:pt idx="2">
                  <c:v>1.44</c:v>
                </c:pt>
                <c:pt idx="3">
                  <c:v>1.44</c:v>
                </c:pt>
              </c:numCache>
            </c:numRef>
          </c:xVal>
          <c:yVal>
            <c:numRef>
              <c:f>Sheet2!$H$21:$H$24</c:f>
              <c:numCache>
                <c:formatCode>General</c:formatCode>
                <c:ptCount val="4"/>
                <c:pt idx="0">
                  <c:v>1.0366050428315599</c:v>
                </c:pt>
                <c:pt idx="1">
                  <c:v>0.63292204927805018</c:v>
                </c:pt>
                <c:pt idx="2">
                  <c:v>1.8431069207834907</c:v>
                </c:pt>
                <c:pt idx="3">
                  <c:v>2.2459258051820399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643-4E8C-AFE2-193450119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993152"/>
        <c:axId val="888992072"/>
      </c:scatterChart>
      <c:valAx>
        <c:axId val="888993152"/>
        <c:scaling>
          <c:orientation val="minMax"/>
          <c:max val="1.7000000000000002"/>
          <c:min val="1.2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Actual Position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992072"/>
        <c:crosses val="autoZero"/>
        <c:crossBetween val="midCat"/>
      </c:valAx>
      <c:valAx>
        <c:axId val="888992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Predicted Position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993152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spc="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cap="none" spc="20" baseline="0">
                <a:solidFill>
                  <a:schemeClr val="dk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Predicted vs Actual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cap="none" spc="20" baseline="0">
              <a:solidFill>
                <a:schemeClr val="dk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Different CdA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1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1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Sheet1!$U$18:$W$18</c:f>
              <c:numCache>
                <c:formatCode>General</c:formatCode>
                <c:ptCount val="3"/>
                <c:pt idx="0">
                  <c:v>1.24</c:v>
                </c:pt>
                <c:pt idx="1">
                  <c:v>1.44</c:v>
                </c:pt>
                <c:pt idx="2">
                  <c:v>1.69</c:v>
                </c:pt>
              </c:numCache>
            </c:numRef>
          </c:xVal>
          <c:yVal>
            <c:numRef>
              <c:f>Sheet1!$U$18:$W$18</c:f>
              <c:numCache>
                <c:formatCode>General</c:formatCode>
                <c:ptCount val="3"/>
                <c:pt idx="0">
                  <c:v>1.24</c:v>
                </c:pt>
                <c:pt idx="1">
                  <c:v>1.44</c:v>
                </c:pt>
                <c:pt idx="2">
                  <c:v>1.69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707-4C04-97D2-4C8072D42C02}"/>
            </c:ext>
          </c:extLst>
        </c:ser>
        <c:ser>
          <c:idx val="1"/>
          <c:order val="1"/>
          <c:tx>
            <c:v>Arithmetic Average CdA</c:v>
          </c:tx>
          <c:spPr>
            <a:ln w="25400" cap="flat" cmpd="sng" algn="ctr">
              <a:noFill/>
              <a:prstDash val="sysDot"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2">
                      <a:lumMod val="110000"/>
                      <a:satMod val="105000"/>
                      <a:tint val="67000"/>
                    </a:schemeClr>
                  </a:gs>
                  <a:gs pos="50000">
                    <a:schemeClr val="accent2">
                      <a:lumMod val="105000"/>
                      <a:satMod val="103000"/>
                      <a:tint val="73000"/>
                    </a:schemeClr>
                  </a:gs>
                  <a:gs pos="100000">
                    <a:schemeClr val="accent2">
                      <a:lumMod val="105000"/>
                      <a:satMod val="109000"/>
                      <a:tint val="81000"/>
                    </a:schemeClr>
                  </a:gs>
                </a:gsLst>
                <a:lin ang="5400000" scaled="0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/>
            </c:spPr>
          </c:marker>
          <c:xVal>
            <c:numRef>
              <c:f>Sheet2!$I$26:$I$28</c:f>
              <c:numCache>
                <c:formatCode>General</c:formatCode>
                <c:ptCount val="3"/>
                <c:pt idx="0">
                  <c:v>1.24</c:v>
                </c:pt>
                <c:pt idx="1">
                  <c:v>1.44</c:v>
                </c:pt>
                <c:pt idx="2">
                  <c:v>1.69</c:v>
                </c:pt>
              </c:numCache>
            </c:numRef>
          </c:xVal>
          <c:yVal>
            <c:numRef>
              <c:f>Sheet2!$H$26:$H$28</c:f>
              <c:numCache>
                <c:formatCode>General</c:formatCode>
                <c:ptCount val="3"/>
                <c:pt idx="0">
                  <c:v>-58.911672589200634</c:v>
                </c:pt>
                <c:pt idx="1">
                  <c:v>78.91002921008986</c:v>
                </c:pt>
                <c:pt idx="2">
                  <c:v>-25.679846338404474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707-4C04-97D2-4C8072D42C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8993152"/>
        <c:axId val="888992072"/>
      </c:scatterChart>
      <c:valAx>
        <c:axId val="888993152"/>
        <c:scaling>
          <c:orientation val="minMax"/>
          <c:max val="1.7000000000000002"/>
          <c:min val="1.2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Actual Position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992072"/>
        <c:crosses val="autoZero"/>
        <c:crossBetween val="midCat"/>
      </c:valAx>
      <c:valAx>
        <c:axId val="888992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Predicted Position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97" b="0" i="0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rnd">
            <a:solidFill>
              <a:schemeClr val="dk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spc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993152"/>
        <c:crosses val="autoZero"/>
        <c:crossBetween val="midCat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>
                <a:alpha val="0"/>
              </a:schemeClr>
            </a:gs>
          </a:gsLst>
          <a:lin ang="5400000" scaled="0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spc="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4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/>
    <cs:effectRef idx="1"/>
    <cs:fontRef idx="minor">
      <a:schemeClr val="dk1"/>
    </cs:fontRef>
    <cs:spPr>
      <a:ln w="9525" cap="flat" cmpd="sng" algn="ctr">
        <a:solidFill>
          <a:schemeClr val="phClr">
            <a:alpha val="70000"/>
          </a:schemeClr>
        </a:solidFill>
        <a:prstDash val="sysDot"/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rnd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 spc="0" baseline="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>
              <a:alpha val="0"/>
            </a:schemeClr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0000"/>
            <a:lumOff val="80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rnd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rnd">
        <a:solidFill>
          <a:schemeClr val="dk1">
            <a:lumMod val="25000"/>
            <a:lumOff val="75000"/>
          </a:schemeClr>
        </a:solidFill>
        <a:round/>
      </a:ln>
    </cs:spPr>
    <cs:defRPr sz="1197" kern="1200" spc="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0282" y="4954765"/>
            <a:ext cx="36383199" cy="10540259"/>
          </a:xfrm>
        </p:spPr>
        <p:txBody>
          <a:bodyPr anchor="b"/>
          <a:lstStyle>
            <a:lvl1pPr algn="ctr"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0471" y="15901497"/>
            <a:ext cx="32102822" cy="7309499"/>
          </a:xfrm>
        </p:spPr>
        <p:txBody>
          <a:bodyPr/>
          <a:lstStyle>
            <a:lvl1pPr marL="0" indent="0" algn="ctr">
              <a:buNone/>
              <a:defRPr sz="10595"/>
            </a:lvl1pPr>
            <a:lvl2pPr marL="2018355" indent="0" algn="ctr">
              <a:buNone/>
              <a:defRPr sz="8829"/>
            </a:lvl2pPr>
            <a:lvl3pPr marL="4036710" indent="0" algn="ctr">
              <a:buNone/>
              <a:defRPr sz="7946"/>
            </a:lvl3pPr>
            <a:lvl4pPr marL="6055065" indent="0" algn="ctr">
              <a:buNone/>
              <a:defRPr sz="7063"/>
            </a:lvl4pPr>
            <a:lvl5pPr marL="8073420" indent="0" algn="ctr">
              <a:buNone/>
              <a:defRPr sz="7063"/>
            </a:lvl5pPr>
            <a:lvl6pPr marL="10091776" indent="0" algn="ctr">
              <a:buNone/>
              <a:defRPr sz="7063"/>
            </a:lvl6pPr>
            <a:lvl7pPr marL="12110131" indent="0" algn="ctr">
              <a:buNone/>
              <a:defRPr sz="7063"/>
            </a:lvl7pPr>
            <a:lvl8pPr marL="14128486" indent="0" algn="ctr">
              <a:buNone/>
              <a:defRPr sz="7063"/>
            </a:lvl8pPr>
            <a:lvl9pPr marL="16146841" indent="0" algn="ctr">
              <a:buNone/>
              <a:defRPr sz="706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84861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22736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0631445" y="1611875"/>
            <a:ext cx="9229561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42761" y="1611875"/>
            <a:ext cx="27153637" cy="256568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841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79473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0467" y="7547788"/>
            <a:ext cx="36918246" cy="12593645"/>
          </a:xfrm>
        </p:spPr>
        <p:txBody>
          <a:bodyPr anchor="b"/>
          <a:lstStyle>
            <a:lvl1pPr>
              <a:defRPr sz="2648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0467" y="20260574"/>
            <a:ext cx="36918246" cy="6622701"/>
          </a:xfrm>
        </p:spPr>
        <p:txBody>
          <a:bodyPr/>
          <a:lstStyle>
            <a:lvl1pPr marL="0" indent="0">
              <a:buNone/>
              <a:defRPr sz="10595">
                <a:solidFill>
                  <a:schemeClr val="tx1">
                    <a:tint val="82000"/>
                  </a:schemeClr>
                </a:solidFill>
              </a:defRPr>
            </a:lvl1pPr>
            <a:lvl2pPr marL="2018355" indent="0">
              <a:buNone/>
              <a:defRPr sz="8829">
                <a:solidFill>
                  <a:schemeClr val="tx1">
                    <a:tint val="82000"/>
                  </a:schemeClr>
                </a:solidFill>
              </a:defRPr>
            </a:lvl2pPr>
            <a:lvl3pPr marL="4036710" indent="0">
              <a:buNone/>
              <a:defRPr sz="7946">
                <a:solidFill>
                  <a:schemeClr val="tx1">
                    <a:tint val="82000"/>
                  </a:schemeClr>
                </a:solidFill>
              </a:defRPr>
            </a:lvl3pPr>
            <a:lvl4pPr marL="6055065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4pPr>
            <a:lvl5pPr marL="8073420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5pPr>
            <a:lvl6pPr marL="1009177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6pPr>
            <a:lvl7pPr marL="1211013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7pPr>
            <a:lvl8pPr marL="14128486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8pPr>
            <a:lvl9pPr marL="16146841" indent="0">
              <a:buNone/>
              <a:defRPr sz="706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3832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42759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69405" y="8059374"/>
            <a:ext cx="18191599" cy="192093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07945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1611882"/>
            <a:ext cx="36918246" cy="58518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8339" y="7421634"/>
            <a:ext cx="18107995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48339" y="11058863"/>
            <a:ext cx="18107995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669408" y="7421634"/>
            <a:ext cx="18197174" cy="3637228"/>
          </a:xfrm>
        </p:spPr>
        <p:txBody>
          <a:bodyPr anchor="b"/>
          <a:lstStyle>
            <a:lvl1pPr marL="0" indent="0">
              <a:buNone/>
              <a:defRPr sz="10595" b="1"/>
            </a:lvl1pPr>
            <a:lvl2pPr marL="2018355" indent="0">
              <a:buNone/>
              <a:defRPr sz="8829" b="1"/>
            </a:lvl2pPr>
            <a:lvl3pPr marL="4036710" indent="0">
              <a:buNone/>
              <a:defRPr sz="7946" b="1"/>
            </a:lvl3pPr>
            <a:lvl4pPr marL="6055065" indent="0">
              <a:buNone/>
              <a:defRPr sz="7063" b="1"/>
            </a:lvl4pPr>
            <a:lvl5pPr marL="8073420" indent="0">
              <a:buNone/>
              <a:defRPr sz="7063" b="1"/>
            </a:lvl5pPr>
            <a:lvl6pPr marL="10091776" indent="0">
              <a:buNone/>
              <a:defRPr sz="7063" b="1"/>
            </a:lvl6pPr>
            <a:lvl7pPr marL="12110131" indent="0">
              <a:buNone/>
              <a:defRPr sz="7063" b="1"/>
            </a:lvl7pPr>
            <a:lvl8pPr marL="14128486" indent="0">
              <a:buNone/>
              <a:defRPr sz="7063" b="1"/>
            </a:lvl8pPr>
            <a:lvl9pPr marL="16146841" indent="0">
              <a:buNone/>
              <a:defRPr sz="706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669408" y="11058863"/>
            <a:ext cx="18197174" cy="162659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49702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1618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662747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97174" y="4359077"/>
            <a:ext cx="21669405" cy="21515024"/>
          </a:xfrm>
        </p:spPr>
        <p:txBody>
          <a:bodyPr/>
          <a:lstStyle>
            <a:lvl1pPr>
              <a:defRPr sz="14127"/>
            </a:lvl1pPr>
            <a:lvl2pPr>
              <a:defRPr sz="12361"/>
            </a:lvl2pPr>
            <a:lvl3pPr>
              <a:defRPr sz="10595"/>
            </a:lvl3pPr>
            <a:lvl4pPr>
              <a:defRPr sz="8829"/>
            </a:lvl4pPr>
            <a:lvl5pPr>
              <a:defRPr sz="8829"/>
            </a:lvl5pPr>
            <a:lvl6pPr>
              <a:defRPr sz="8829"/>
            </a:lvl6pPr>
            <a:lvl7pPr>
              <a:defRPr sz="8829"/>
            </a:lvl7pPr>
            <a:lvl8pPr>
              <a:defRPr sz="8829"/>
            </a:lvl8pPr>
            <a:lvl9pPr>
              <a:defRPr sz="88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24382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8334" y="2018348"/>
            <a:ext cx="13805328" cy="7064216"/>
          </a:xfrm>
        </p:spPr>
        <p:txBody>
          <a:bodyPr anchor="b"/>
          <a:lstStyle>
            <a:lvl1pPr>
              <a:defRPr sz="14127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197174" y="4359077"/>
            <a:ext cx="21669405" cy="21515024"/>
          </a:xfrm>
        </p:spPr>
        <p:txBody>
          <a:bodyPr anchor="t"/>
          <a:lstStyle>
            <a:lvl1pPr marL="0" indent="0">
              <a:buNone/>
              <a:defRPr sz="14127"/>
            </a:lvl1pPr>
            <a:lvl2pPr marL="2018355" indent="0">
              <a:buNone/>
              <a:defRPr sz="12361"/>
            </a:lvl2pPr>
            <a:lvl3pPr marL="4036710" indent="0">
              <a:buNone/>
              <a:defRPr sz="10595"/>
            </a:lvl3pPr>
            <a:lvl4pPr marL="6055065" indent="0">
              <a:buNone/>
              <a:defRPr sz="8829"/>
            </a:lvl4pPr>
            <a:lvl5pPr marL="8073420" indent="0">
              <a:buNone/>
              <a:defRPr sz="8829"/>
            </a:lvl5pPr>
            <a:lvl6pPr marL="10091776" indent="0">
              <a:buNone/>
              <a:defRPr sz="8829"/>
            </a:lvl6pPr>
            <a:lvl7pPr marL="12110131" indent="0">
              <a:buNone/>
              <a:defRPr sz="8829"/>
            </a:lvl7pPr>
            <a:lvl8pPr marL="14128486" indent="0">
              <a:buNone/>
              <a:defRPr sz="8829"/>
            </a:lvl8pPr>
            <a:lvl9pPr marL="16146841" indent="0">
              <a:buNone/>
              <a:defRPr sz="88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48334" y="9082564"/>
            <a:ext cx="13805328" cy="16826573"/>
          </a:xfrm>
        </p:spPr>
        <p:txBody>
          <a:bodyPr/>
          <a:lstStyle>
            <a:lvl1pPr marL="0" indent="0">
              <a:buNone/>
              <a:defRPr sz="7063"/>
            </a:lvl1pPr>
            <a:lvl2pPr marL="2018355" indent="0">
              <a:buNone/>
              <a:defRPr sz="6180"/>
            </a:lvl2pPr>
            <a:lvl3pPr marL="4036710" indent="0">
              <a:buNone/>
              <a:defRPr sz="5298"/>
            </a:lvl3pPr>
            <a:lvl4pPr marL="6055065" indent="0">
              <a:buNone/>
              <a:defRPr sz="4415"/>
            </a:lvl4pPr>
            <a:lvl5pPr marL="8073420" indent="0">
              <a:buNone/>
              <a:defRPr sz="4415"/>
            </a:lvl5pPr>
            <a:lvl6pPr marL="10091776" indent="0">
              <a:buNone/>
              <a:defRPr sz="4415"/>
            </a:lvl6pPr>
            <a:lvl7pPr marL="12110131" indent="0">
              <a:buNone/>
              <a:defRPr sz="4415"/>
            </a:lvl7pPr>
            <a:lvl8pPr marL="14128486" indent="0">
              <a:buNone/>
              <a:defRPr sz="4415"/>
            </a:lvl8pPr>
            <a:lvl9pPr marL="16146841" indent="0">
              <a:buNone/>
              <a:defRPr sz="441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71903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2759" y="1611882"/>
            <a:ext cx="36918246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42759" y="8059374"/>
            <a:ext cx="36918246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42759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15CABD-16CE-4F1A-8158-AEA5E90F7EA3}" type="datetimeFigureOut">
              <a:rPr lang="en-SG" smtClean="0"/>
              <a:t>8/5/2026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78747" y="28060644"/>
            <a:ext cx="14446270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230157" y="28060644"/>
            <a:ext cx="9630847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98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A9747C-E882-4A12-9F78-A604ABF2E836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65248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036710" rtl="0" eaLnBrk="1" latinLnBrk="0" hangingPunct="1">
        <a:lnSpc>
          <a:spcPct val="90000"/>
        </a:lnSpc>
        <a:spcBef>
          <a:spcPct val="0"/>
        </a:spcBef>
        <a:buNone/>
        <a:defRPr sz="194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09178" indent="-1009178" algn="l" defTabSz="4036710" rtl="0" eaLnBrk="1" latinLnBrk="0" hangingPunct="1">
        <a:lnSpc>
          <a:spcPct val="90000"/>
        </a:lnSpc>
        <a:spcBef>
          <a:spcPts val="4415"/>
        </a:spcBef>
        <a:buFont typeface="Arial" panose="020B0604020202020204" pitchFamily="34" charset="0"/>
        <a:buChar char="•"/>
        <a:defRPr sz="12361" kern="1200">
          <a:solidFill>
            <a:schemeClr val="tx1"/>
          </a:solidFill>
          <a:latin typeface="+mn-lt"/>
          <a:ea typeface="+mn-ea"/>
          <a:cs typeface="+mn-cs"/>
        </a:defRPr>
      </a:lvl1pPr>
      <a:lvl2pPr marL="302753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10595" kern="1200">
          <a:solidFill>
            <a:schemeClr val="tx1"/>
          </a:solidFill>
          <a:latin typeface="+mn-lt"/>
          <a:ea typeface="+mn-ea"/>
          <a:cs typeface="+mn-cs"/>
        </a:defRPr>
      </a:lvl2pPr>
      <a:lvl3pPr marL="504588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8829" kern="1200">
          <a:solidFill>
            <a:schemeClr val="tx1"/>
          </a:solidFill>
          <a:latin typeface="+mn-lt"/>
          <a:ea typeface="+mn-ea"/>
          <a:cs typeface="+mn-cs"/>
        </a:defRPr>
      </a:lvl3pPr>
      <a:lvl4pPr marL="706424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908259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110095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3119308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5137663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7156019" indent="-1009178" algn="l" defTabSz="4036710" rtl="0" eaLnBrk="1" latinLnBrk="0" hangingPunct="1">
        <a:lnSpc>
          <a:spcPct val="90000"/>
        </a:lnSpc>
        <a:spcBef>
          <a:spcPts val="2207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1pPr>
      <a:lvl2pPr marL="201835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403671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3pPr>
      <a:lvl4pPr marL="6055065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4pPr>
      <a:lvl5pPr marL="8073420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5pPr>
      <a:lvl6pPr marL="1009177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6pPr>
      <a:lvl7pPr marL="1211013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7pPr>
      <a:lvl8pPr marL="14128486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8pPr>
      <a:lvl9pPr marL="16146841" algn="l" defTabSz="4036710" rtl="0" eaLnBrk="1" latinLnBrk="0" hangingPunct="1">
        <a:defRPr sz="79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13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chart" Target="../charts/chart1.xml"/><Relationship Id="rId12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6.png"/><Relationship Id="rId5" Type="http://schemas.openxmlformats.org/officeDocument/2006/relationships/image" Target="../media/image4.png"/><Relationship Id="rId10" Type="http://schemas.openxmlformats.org/officeDocument/2006/relationships/chart" Target="../charts/chart4.xml"/><Relationship Id="rId4" Type="http://schemas.openxmlformats.org/officeDocument/2006/relationships/image" Target="../media/image3.png"/><Relationship Id="rId9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AC8630ED-EEE8-E770-2D2C-EBDEB61CA410}"/>
              </a:ext>
            </a:extLst>
          </p:cNvPr>
          <p:cNvSpPr txBox="1"/>
          <p:nvPr/>
        </p:nvSpPr>
        <p:spPr>
          <a:xfrm>
            <a:off x="4933591" y="42416"/>
            <a:ext cx="30217153" cy="525514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9000" b="1">
                <a:solidFill>
                  <a:srgbClr val="C5E0B3"/>
                </a:solidFill>
                <a:latin typeface="Calibri" panose="020F0502020204030204" pitchFamily="34" charset="0"/>
              </a:rPr>
              <a:t>Project AI-Powered Oil Pipeline Leak Detection and Monitoring System</a:t>
            </a:r>
            <a:endParaRPr lang="en-US" sz="90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AC44153-2A22-CDA7-FA17-3151AC82BCB6}"/>
              </a:ext>
            </a:extLst>
          </p:cNvPr>
          <p:cNvSpPr txBox="1"/>
          <p:nvPr/>
        </p:nvSpPr>
        <p:spPr>
          <a:xfrm>
            <a:off x="5669280" y="42416"/>
            <a:ext cx="29555378" cy="605645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endParaRPr lang="en-US" sz="4046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F9BA1BF-A04E-D147-1738-4227D27711F6}"/>
              </a:ext>
            </a:extLst>
          </p:cNvPr>
          <p:cNvSpPr txBox="1"/>
          <p:nvPr/>
        </p:nvSpPr>
        <p:spPr>
          <a:xfrm>
            <a:off x="6031017" y="3299659"/>
            <a:ext cx="28022300" cy="236478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defPPr>
              <a:defRPr kern="1200"/>
            </a:defPPr>
            <a:lvl1pPr marL="0" marR="0" indent="0" algn="l" defTabSz="3783013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defRPr sz="6000" kern="1200" baseline="0">
                <a:solidFill>
                  <a:schemeClr val="tx2"/>
                </a:solidFill>
                <a:latin typeface="Franklin Gothic Heavy" pitchFamily="34" charset="0"/>
                <a:ea typeface="+mn-ea"/>
                <a:cs typeface="+mn-cs"/>
              </a:defRPr>
            </a:lvl1pPr>
            <a:lvl2pPr marL="1880543" indent="0" algn="l" defTabSz="3761086" rtl="0" eaLnBrk="1" latinLnBrk="0" hangingPunct="1">
              <a:spcBef>
                <a:spcPct val="20000"/>
              </a:spcBef>
              <a:buFontTx/>
              <a:buNone/>
              <a:defRPr sz="1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61086" indent="0" algn="l" defTabSz="3761086" rtl="0" eaLnBrk="1" latinLnBrk="0" hangingPunct="1">
              <a:spcBef>
                <a:spcPct val="20000"/>
              </a:spcBef>
              <a:buFontTx/>
              <a:buNone/>
              <a:defRPr sz="9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641629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522172" indent="0" algn="l" defTabSz="3761086" rtl="0" eaLnBrk="1" latinLnBrk="0" hangingPunct="1">
              <a:spcBef>
                <a:spcPct val="20000"/>
              </a:spcBef>
              <a:buFontTx/>
              <a:buNone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342988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223531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4104074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984617" indent="-940272" algn="l" defTabSz="376108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58319">
              <a:spcBef>
                <a:spcPct val="20000"/>
              </a:spcBef>
              <a:defRPr/>
            </a:pP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Mahdi Alamayad, Ali Al Marrar, Mohammed Alkubaish, Muhamad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Almarhoon</a:t>
            </a: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Hassan Aljunabi, Mahdi </a:t>
            </a:r>
            <a:r>
              <a:rPr lang="en-US" sz="480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Alyousif</a:t>
            </a:r>
            <a:b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Coach: Dr. Mansour Alharthi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6CAE16-36A2-0680-9435-44BBC2373751}"/>
              </a:ext>
            </a:extLst>
          </p:cNvPr>
          <p:cNvSpPr txBox="1"/>
          <p:nvPr/>
        </p:nvSpPr>
        <p:spPr>
          <a:xfrm>
            <a:off x="355600" y="383200"/>
            <a:ext cx="4109611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2616D"/>
                </a:solidFill>
              </a:rPr>
              <a:t>TEAM</a:t>
            </a:r>
            <a:r>
              <a:rPr lang="en-US" sz="8800" b="1">
                <a:solidFill>
                  <a:srgbClr val="02616D"/>
                </a:solidFill>
              </a:rPr>
              <a:t> </a:t>
            </a:r>
          </a:p>
          <a:p>
            <a:pPr algn="ctr"/>
            <a:r>
              <a:rPr lang="en-SG" sz="11500" b="1">
                <a:solidFill>
                  <a:srgbClr val="02616D"/>
                </a:solidFill>
              </a:rPr>
              <a:t>M021</a:t>
            </a:r>
            <a:endParaRPr lang="en-SG" sz="8000" b="1">
              <a:solidFill>
                <a:srgbClr val="02616D"/>
              </a:solidFill>
            </a:endParaRPr>
          </a:p>
        </p:txBody>
      </p:sp>
      <p:sp>
        <p:nvSpPr>
          <p:cNvPr id="8" name="TextBox 19">
            <a:extLst>
              <a:ext uri="{FF2B5EF4-FFF2-40B4-BE49-F238E27FC236}">
                <a16:creationId xmlns:a16="http://schemas.microsoft.com/office/drawing/2014/main" id="{631B57E8-7109-D710-D7FF-8D593C758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872" y="7660112"/>
            <a:ext cx="10404984" cy="9687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800">
                <a:latin typeface="Calibri"/>
                <a:ea typeface="Calibri"/>
                <a:cs typeface="Calibri"/>
              </a:rPr>
              <a:t>Oil pipeline leaks must be detected </a:t>
            </a:r>
            <a:r>
              <a:rPr lang="en-US" sz="4800" b="1">
                <a:latin typeface="Calibri"/>
                <a:ea typeface="Calibri"/>
                <a:cs typeface="Calibri"/>
              </a:rPr>
              <a:t>quickly </a:t>
            </a:r>
            <a:r>
              <a:rPr lang="en-US" sz="4800">
                <a:latin typeface="Calibri"/>
                <a:ea typeface="Calibri"/>
                <a:cs typeface="Calibri"/>
              </a:rPr>
              <a:t>and </a:t>
            </a:r>
            <a:r>
              <a:rPr lang="en-US" sz="4800" b="1">
                <a:latin typeface="Calibri"/>
                <a:ea typeface="Calibri"/>
                <a:cs typeface="Calibri"/>
              </a:rPr>
              <a:t>accurately</a:t>
            </a:r>
            <a:r>
              <a:rPr lang="en-US" sz="4800">
                <a:latin typeface="Calibri"/>
                <a:ea typeface="Calibri"/>
                <a:cs typeface="Calibri"/>
              </a:rPr>
              <a:t>, even in remote locations with </a:t>
            </a:r>
            <a:r>
              <a:rPr lang="en-US" sz="4800" b="1">
                <a:latin typeface="Calibri"/>
                <a:ea typeface="Calibri"/>
                <a:cs typeface="Calibri"/>
              </a:rPr>
              <a:t>limited power</a:t>
            </a:r>
            <a:r>
              <a:rPr lang="en-US" sz="4800">
                <a:latin typeface="Calibri"/>
                <a:ea typeface="Calibri"/>
                <a:cs typeface="Calibri"/>
              </a:rPr>
              <a:t> and unstable connectivity. Current monitoring methods do not reliably meet the needed performance for early detection, leak localization, real time alerting, 99% availability, and low false alarm rates. A compact </a:t>
            </a:r>
            <a:r>
              <a:rPr lang="en-US" sz="4800" b="1">
                <a:latin typeface="Calibri"/>
                <a:ea typeface="Calibri"/>
                <a:cs typeface="Calibri"/>
              </a:rPr>
              <a:t>AI based monitoring system</a:t>
            </a:r>
            <a:r>
              <a:rPr lang="en-US" sz="4800">
                <a:latin typeface="Calibri"/>
                <a:ea typeface="Calibri"/>
                <a:cs typeface="Calibri"/>
              </a:rPr>
              <a:t> is needed to detect </a:t>
            </a:r>
            <a:r>
              <a:rPr lang="en-US" sz="4800" b="1">
                <a:latin typeface="Calibri"/>
                <a:ea typeface="Calibri"/>
                <a:cs typeface="Calibri"/>
              </a:rPr>
              <a:t>pressure drops</a:t>
            </a:r>
            <a:r>
              <a:rPr lang="en-US" sz="4800">
                <a:latin typeface="Calibri"/>
                <a:ea typeface="Calibri"/>
                <a:cs typeface="Calibri"/>
              </a:rPr>
              <a:t>, </a:t>
            </a:r>
            <a:r>
              <a:rPr lang="en-US" sz="4800" b="1">
                <a:latin typeface="Calibri"/>
                <a:ea typeface="Calibri"/>
                <a:cs typeface="Calibri"/>
              </a:rPr>
              <a:t>classify leak severity</a:t>
            </a:r>
            <a:r>
              <a:rPr lang="en-US" sz="4800">
                <a:latin typeface="Calibri"/>
                <a:ea typeface="Calibri"/>
                <a:cs typeface="Calibri"/>
              </a:rPr>
              <a:t>, and continue operating locally when </a:t>
            </a:r>
            <a:r>
              <a:rPr lang="en-US" sz="4800" b="1">
                <a:latin typeface="Calibri"/>
                <a:ea typeface="Calibri"/>
                <a:cs typeface="Calibri"/>
              </a:rPr>
              <a:t>network access is lost</a:t>
            </a:r>
            <a:r>
              <a:rPr lang="en-US" sz="4800">
                <a:latin typeface="Calibri"/>
                <a:ea typeface="Calibri"/>
                <a:cs typeface="Calibri"/>
              </a:rPr>
              <a:t>.</a:t>
            </a:r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0AEAB2CC-F32C-69D9-FC00-E64397B6D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872" y="6187437"/>
            <a:ext cx="10404985" cy="112864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/>
              </a:rPr>
              <a:t>Background/Basis</a:t>
            </a:r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8DEB6504-74CF-2A50-F26A-53409F3CB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76126" y="6190755"/>
            <a:ext cx="10531765" cy="113815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Prototype Design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5BBDC38-55EC-46B5-C2E1-C851E5A94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36091" y="6180603"/>
            <a:ext cx="20591880" cy="1141649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Testing And Validation</a:t>
            </a:r>
          </a:p>
        </p:txBody>
      </p:sp>
      <p:sp>
        <p:nvSpPr>
          <p:cNvPr id="12" name="Rectangle 10">
            <a:extLst>
              <a:ext uri="{FF2B5EF4-FFF2-40B4-BE49-F238E27FC236}">
                <a16:creationId xmlns:a16="http://schemas.microsoft.com/office/drawing/2014/main" id="{06CE33DB-EC92-DE01-8293-97A192E33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16399" y="12526631"/>
            <a:ext cx="10531765" cy="113815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Conclusions</a:t>
            </a:r>
          </a:p>
        </p:txBody>
      </p:sp>
      <p:sp>
        <p:nvSpPr>
          <p:cNvPr id="13" name="TextBox 19">
            <a:extLst>
              <a:ext uri="{FF2B5EF4-FFF2-40B4-BE49-F238E27FC236}">
                <a16:creationId xmlns:a16="http://schemas.microsoft.com/office/drawing/2014/main" id="{92CC9254-2BF9-3998-5B7A-A9098F3AF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16399" y="13924607"/>
            <a:ext cx="10531764" cy="451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algn="just"/>
            <a:r>
              <a:rPr lang="en-US" sz="4800">
                <a:latin typeface="Calibri"/>
                <a:ea typeface="Open Sans"/>
                <a:cs typeface="Calibri"/>
              </a:rPr>
              <a:t>This project shows that </a:t>
            </a:r>
            <a:r>
              <a:rPr lang="en-US" sz="4800" b="1">
                <a:latin typeface="Calibri"/>
                <a:ea typeface="Open Sans"/>
                <a:cs typeface="Calibri"/>
              </a:rPr>
              <a:t>AI </a:t>
            </a:r>
            <a:r>
              <a:rPr lang="en-US" sz="4800">
                <a:latin typeface="Calibri"/>
                <a:ea typeface="Open Sans"/>
                <a:cs typeface="Calibri"/>
              </a:rPr>
              <a:t>could be used to greatly </a:t>
            </a:r>
            <a:r>
              <a:rPr lang="en-US" sz="4800" b="1">
                <a:latin typeface="Calibri"/>
                <a:ea typeface="Open Sans"/>
                <a:cs typeface="Calibri"/>
              </a:rPr>
              <a:t>improve the performance</a:t>
            </a:r>
            <a:r>
              <a:rPr lang="en-US" sz="4800">
                <a:latin typeface="Calibri"/>
                <a:ea typeface="Open Sans"/>
                <a:cs typeface="Calibri"/>
              </a:rPr>
              <a:t> of leak detection methods. It can </a:t>
            </a:r>
            <a:r>
              <a:rPr lang="en-US" sz="4800" b="1">
                <a:latin typeface="Calibri"/>
                <a:ea typeface="Open Sans"/>
                <a:cs typeface="Calibri"/>
              </a:rPr>
              <a:t>classify the leak severity</a:t>
            </a:r>
            <a:r>
              <a:rPr lang="en-US" sz="4800">
                <a:latin typeface="Calibri"/>
                <a:ea typeface="Open Sans"/>
                <a:cs typeface="Calibri"/>
              </a:rPr>
              <a:t> while also sending quick </a:t>
            </a:r>
            <a:r>
              <a:rPr lang="en-US" sz="4800" b="1">
                <a:latin typeface="Calibri"/>
                <a:ea typeface="Open Sans"/>
                <a:cs typeface="Calibri"/>
              </a:rPr>
              <a:t>notifications </a:t>
            </a:r>
            <a:r>
              <a:rPr lang="en-US" sz="4800">
                <a:latin typeface="Calibri"/>
                <a:ea typeface="Open Sans"/>
                <a:cs typeface="Calibri"/>
              </a:rPr>
              <a:t>about the leak to different devices.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55A298-471A-4972-2B1B-E3D340B0321A}"/>
              </a:ext>
            </a:extLst>
          </p:cNvPr>
          <p:cNvSpPr txBox="1"/>
          <p:nvPr/>
        </p:nvSpPr>
        <p:spPr>
          <a:xfrm>
            <a:off x="35706165" y="896185"/>
            <a:ext cx="67419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solidFill>
                  <a:srgbClr val="02616D"/>
                </a:solidFill>
              </a:rPr>
              <a:t>INSERT HERE The Multi-Disciplinary Strength  logo</a:t>
            </a:r>
          </a:p>
        </p:txBody>
      </p:sp>
      <p:pic>
        <p:nvPicPr>
          <p:cNvPr id="3" name="Picture 2" descr="s01_card05.png">
            <a:extLst>
              <a:ext uri="{FF2B5EF4-FFF2-40B4-BE49-F238E27FC236}">
                <a16:creationId xmlns:a16="http://schemas.microsoft.com/office/drawing/2014/main" id="{C36F55DB-FA52-D9EF-2095-CFE0188F9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51084" y="383200"/>
            <a:ext cx="5852160" cy="4998366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DB0E1E6B-62C5-F262-EA65-0038835BF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652" y="17403953"/>
            <a:ext cx="10445255" cy="1364194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Key Constraints and Specs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E96DC6E-AB72-8A08-E499-762D89EAF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3787" y="7662946"/>
            <a:ext cx="9266503" cy="460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9">
            <a:extLst>
              <a:ext uri="{FF2B5EF4-FFF2-40B4-BE49-F238E27FC236}">
                <a16:creationId xmlns:a16="http://schemas.microsoft.com/office/drawing/2014/main" id="{B8E643C7-F120-819A-0E7E-940649CA2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19342896"/>
            <a:ext cx="10680490" cy="11395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4056" tIns="42028" rIns="84056" bIns="42028" anchor="t">
            <a:spAutoFit/>
          </a:bodyPr>
          <a:lstStyle>
            <a:defPPr>
              <a:defRPr kern="1200"/>
            </a:defPPr>
            <a:lvl1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1pPr>
            <a:lvl2pPr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/>
                <a:ea typeface="ＭＳ Ｐゴシック" pitchFamily="-106" charset="-128"/>
              </a:defRPr>
            </a:lvl9pPr>
          </a:lstStyle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9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Oil</a:t>
            </a:r>
            <a:r>
              <a:rPr lang="en-US" sz="4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-only testing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power (</a:t>
            </a:r>
            <a:r>
              <a:rPr lang="en-US" sz="49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15W</a:t>
            </a:r>
            <a:r>
              <a:rPr lang="en-US" sz="4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 station)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sz="4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Low-cost sensors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altLang="en-US" sz="4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System </a:t>
            </a:r>
            <a:r>
              <a:rPr lang="en-US" altLang="en-US" sz="49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availability of ≥ 99%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altLang="en-US" sz="49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Leak severity classification </a:t>
            </a:r>
            <a:r>
              <a:rPr lang="en-US" altLang="en-US" sz="4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based on flow rate </a:t>
            </a: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altLang="en-US" sz="4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Leak location </a:t>
            </a:r>
            <a:r>
              <a:rPr lang="en-US" altLang="en-US" sz="49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accuracy within 0.5 m</a:t>
            </a:r>
            <a:endParaRPr lang="en-US" altLang="en-US" sz="49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r>
              <a:rPr lang="en-US" altLang="en-US" sz="4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Baseline pressure profile with </a:t>
            </a:r>
            <a:r>
              <a:rPr lang="en-US" altLang="en-US" sz="49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R² ≥ 0.9 </a:t>
            </a:r>
            <a:r>
              <a:rPr lang="en-US" altLang="en-US" sz="49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(no-leak condition) </a:t>
            </a:r>
          </a:p>
          <a:p>
            <a:pPr algn="just"/>
            <a:endParaRPr lang="en-US" altLang="en-US" sz="49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altLang="en-US" sz="49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altLang="en-US" sz="49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altLang="en-US" sz="49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49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685800" indent="-685800" algn="just">
              <a:buFont typeface="Arial" panose="020B0604020202020204" pitchFamily="34" charset="0"/>
              <a:buChar char="•"/>
            </a:pPr>
            <a:endParaRPr lang="en-US" sz="49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A screenshot of a graph&#10;&#10;AI-generated content may be incorrect.">
            <a:extLst>
              <a:ext uri="{FF2B5EF4-FFF2-40B4-BE49-F238E27FC236}">
                <a16:creationId xmlns:a16="http://schemas.microsoft.com/office/drawing/2014/main" id="{25AB7DE6-5C7B-3260-BA7D-B479465DAF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424" y="11565783"/>
            <a:ext cx="10085254" cy="53817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7DAA7E-E9A9-43D1-928B-DBD77B878AF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23799" t="26085" r="24048" b="20831"/>
          <a:stretch>
            <a:fillRect/>
          </a:stretch>
        </p:blipFill>
        <p:spPr>
          <a:xfrm>
            <a:off x="341756" y="3575646"/>
            <a:ext cx="4128622" cy="2364072"/>
          </a:xfrm>
          <a:prstGeom prst="rect">
            <a:avLst/>
          </a:prstGeom>
        </p:spPr>
      </p:pic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6B9F4F9E-2909-DD43-0712-3B877E90F7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0474901"/>
              </p:ext>
            </p:extLst>
          </p:nvPr>
        </p:nvGraphicFramePr>
        <p:xfrm>
          <a:off x="21831145" y="17562304"/>
          <a:ext cx="9657124" cy="5617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64C513A7-BFF8-EABE-6E85-974EC773A5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5668315"/>
              </p:ext>
            </p:extLst>
          </p:nvPr>
        </p:nvGraphicFramePr>
        <p:xfrm>
          <a:off x="11156424" y="17562305"/>
          <a:ext cx="10560156" cy="56128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:a16="http://schemas.microsoft.com/office/drawing/2014/main" id="{A134D062-25EA-4680-A383-1170454D81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84320610"/>
              </p:ext>
            </p:extLst>
          </p:nvPr>
        </p:nvGraphicFramePr>
        <p:xfrm>
          <a:off x="21836914" y="23175174"/>
          <a:ext cx="9657124" cy="444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3544E66C-A584-4473-8F50-18D1296E27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6528504"/>
              </p:ext>
            </p:extLst>
          </p:nvPr>
        </p:nvGraphicFramePr>
        <p:xfrm>
          <a:off x="11156424" y="23175174"/>
          <a:ext cx="10680490" cy="4448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Rectangle 10">
            <a:extLst>
              <a:ext uri="{FF2B5EF4-FFF2-40B4-BE49-F238E27FC236}">
                <a16:creationId xmlns:a16="http://schemas.microsoft.com/office/drawing/2014/main" id="{34C4195D-79D5-A44E-1804-E6671256F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1745" y="18626132"/>
            <a:ext cx="10460770" cy="1138152"/>
          </a:xfrm>
          <a:prstGeom prst="rect">
            <a:avLst/>
          </a:prstGeom>
          <a:solidFill>
            <a:srgbClr val="C5E0B3"/>
          </a:solidFill>
          <a:ln w="12700">
            <a:noFill/>
            <a:miter lim="800000"/>
          </a:ln>
        </p:spPr>
        <p:txBody>
          <a:bodyPr wrap="none" lIns="252227" tIns="67261" rIns="252227" bIns="63041" anchor="ctr" anchorCtr="0"/>
          <a:lstStyle>
            <a:defPPr>
              <a:defRPr kern="1200"/>
            </a:defPPr>
          </a:lstStyle>
          <a:p>
            <a:pPr algn="ctr" defTabSz="4324030">
              <a:defRPr/>
            </a:pPr>
            <a:r>
              <a:rPr lang="en-US" sz="6000" b="1">
                <a:latin typeface="Nunito" panose="00000500000000000000" pitchFamily="2" charset="0"/>
              </a:rPr>
              <a:t>Impact and Future Work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19">
                <a:extLst>
                  <a:ext uri="{FF2B5EF4-FFF2-40B4-BE49-F238E27FC236}">
                    <a16:creationId xmlns:a16="http://schemas.microsoft.com/office/drawing/2014/main" id="{0C1DBA84-C23B-20EA-B4CD-A42C1BC3327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937700" y="19844046"/>
                <a:ext cx="10460770" cy="7779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84056" tIns="42028" rIns="84056" bIns="42028" anchor="t">
                <a:spAutoFit/>
              </a:bodyPr>
              <a:lstStyle>
                <a:defPPr>
                  <a:defRPr kern="1200"/>
                </a:defPPr>
                <a:lvl1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1pPr>
                <a:lvl2pPr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2pPr>
                <a:lvl3pPr marL="11430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3pPr>
                <a:lvl4pPr marL="16002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4pPr>
                <a:lvl5pPr marL="2057400" indent="-228600" eaLnBrk="0" hangingPunct="0"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Arial"/>
                    <a:ea typeface="ＭＳ Ｐゴシック" pitchFamily="-106" charset="-128"/>
                  </a:defRPr>
                </a:lvl9pPr>
              </a:lstStyle>
              <a:p>
                <a:pPr algn="just"/>
                <a:r>
                  <a:rPr lang="en-US" sz="5000">
                    <a:latin typeface="Calibri"/>
                    <a:ea typeface="Open Sans"/>
                    <a:cs typeface="Calibri"/>
                  </a:rPr>
                  <a:t>This project shows that </a:t>
                </a:r>
                <a:r>
                  <a:rPr lang="en-US" sz="5000" b="1">
                    <a:latin typeface="Calibri"/>
                    <a:ea typeface="Open Sans"/>
                    <a:cs typeface="Calibri"/>
                  </a:rPr>
                  <a:t>low-cost </a:t>
                </a:r>
                <a:r>
                  <a:rPr lang="en-US" sz="5000">
                    <a:latin typeface="Calibri"/>
                    <a:ea typeface="Open Sans"/>
                    <a:cs typeface="Calibri"/>
                  </a:rPr>
                  <a:t>pressure monitoring with </a:t>
                </a:r>
                <a:r>
                  <a:rPr lang="en-US" sz="5000" b="1">
                    <a:latin typeface="Calibri"/>
                    <a:ea typeface="Open Sans"/>
                    <a:cs typeface="Calibri"/>
                  </a:rPr>
                  <a:t>AI </a:t>
                </a:r>
                <a:r>
                  <a:rPr lang="en-US" sz="5000">
                    <a:latin typeface="Calibri"/>
                    <a:ea typeface="Open Sans"/>
                    <a:cs typeface="Calibri"/>
                  </a:rPr>
                  <a:t>can </a:t>
                </a:r>
                <a:r>
                  <a:rPr lang="en-US" sz="5000" b="1">
                    <a:latin typeface="Calibri"/>
                    <a:ea typeface="Open Sans"/>
                    <a:cs typeface="Calibri"/>
                  </a:rPr>
                  <a:t>detect leaks </a:t>
                </a:r>
                <a:r>
                  <a:rPr lang="en-US" sz="5000">
                    <a:latin typeface="Calibri"/>
                    <a:ea typeface="Open Sans"/>
                    <a:cs typeface="Calibri"/>
                  </a:rPr>
                  <a:t>and </a:t>
                </a:r>
                <a:r>
                  <a:rPr lang="en-US" sz="5000" b="1">
                    <a:latin typeface="Calibri"/>
                    <a:ea typeface="Open Sans"/>
                    <a:cs typeface="Calibri"/>
                  </a:rPr>
                  <a:t>classify severity</a:t>
                </a:r>
                <a:r>
                  <a:rPr lang="en-US" sz="5000">
                    <a:latin typeface="Calibri"/>
                    <a:ea typeface="Open Sans"/>
                    <a:cs typeface="Calibri"/>
                  </a:rPr>
                  <a:t>. Accurate localization remains challenging due to sensor limits, flow disturbances,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5000" b="0" i="1" smtClean="0">
                            <a:latin typeface="Cambria Math" panose="02040503050406030204" pitchFamily="18" charset="0"/>
                            <a:ea typeface="Open Sans"/>
                            <a:cs typeface="Calibri"/>
                          </a:rPr>
                        </m:ctrlPr>
                      </m:sSubPr>
                      <m:e>
                        <m:r>
                          <a:rPr lang="en-US" sz="5000" b="0" i="1" smtClean="0">
                            <a:latin typeface="Cambria Math" panose="02040503050406030204" pitchFamily="18" charset="0"/>
                            <a:ea typeface="Open Sans"/>
                            <a:cs typeface="Calibri"/>
                          </a:rPr>
                          <m:t>𝐶</m:t>
                        </m:r>
                      </m:e>
                      <m:sub>
                        <m:r>
                          <a:rPr lang="en-US" sz="5000" b="0" i="1" smtClean="0">
                            <a:latin typeface="Cambria Math" panose="02040503050406030204" pitchFamily="18" charset="0"/>
                            <a:ea typeface="Open Sans"/>
                            <a:cs typeface="Calibri"/>
                          </a:rPr>
                          <m:t>𝑑</m:t>
                        </m:r>
                      </m:sub>
                    </m:sSub>
                    <m:r>
                      <a:rPr lang="en-US" sz="5000" b="0" i="1" smtClean="0">
                        <a:latin typeface="Cambria Math" panose="02040503050406030204" pitchFamily="18" charset="0"/>
                        <a:ea typeface="Open Sans"/>
                        <a:cs typeface="Calibri"/>
                      </a:rPr>
                      <m:t>𝐴</m:t>
                    </m:r>
                  </m:oMath>
                </a14:m>
                <a:r>
                  <a:rPr lang="en-US" sz="5000">
                    <a:latin typeface="Calibri"/>
                    <a:ea typeface="Open Sans"/>
                    <a:cs typeface="Calibri"/>
                  </a:rPr>
                  <a:t>variation. Future work should improve sensor quality, leak geometry control, datasets, and hybrid physics–AI modeling for better real-world reliability. </a:t>
                </a:r>
                <a:endParaRPr lang="en-US" sz="5000" b="1">
                  <a:latin typeface="Calibri"/>
                  <a:ea typeface="Open Sans"/>
                  <a:cs typeface="Calibri"/>
                </a:endParaRPr>
              </a:p>
            </p:txBody>
          </p:sp>
        </mc:Choice>
        <mc:Fallback>
          <p:sp>
            <p:nvSpPr>
              <p:cNvPr id="34" name="TextBox 19">
                <a:extLst>
                  <a:ext uri="{FF2B5EF4-FFF2-40B4-BE49-F238E27FC236}">
                    <a16:creationId xmlns:a16="http://schemas.microsoft.com/office/drawing/2014/main" id="{0C1DBA84-C23B-20EA-B4CD-A42C1BC33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937700" y="19844046"/>
                <a:ext cx="10460770" cy="7779291"/>
              </a:xfrm>
              <a:prstGeom prst="rect">
                <a:avLst/>
              </a:prstGeom>
              <a:blipFill>
                <a:blip r:embed="rId11"/>
                <a:stretch>
                  <a:fillRect l="-2855" t="-1881" r="-2855" b="-352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>
            <a:extLst>
              <a:ext uri="{FF2B5EF4-FFF2-40B4-BE49-F238E27FC236}">
                <a16:creationId xmlns:a16="http://schemas.microsoft.com/office/drawing/2014/main" id="{37ECD6BE-37B7-B61A-52E7-F612DB187A08}"/>
              </a:ext>
            </a:extLst>
          </p:cNvPr>
          <p:cNvSpPr/>
          <p:nvPr/>
        </p:nvSpPr>
        <p:spPr>
          <a:xfrm>
            <a:off x="40112788" y="8600365"/>
            <a:ext cx="1033670" cy="884936"/>
          </a:xfrm>
          <a:prstGeom prst="ellips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8A0DB4E-D32D-C50A-D6C8-FCB3EC91041C}"/>
              </a:ext>
            </a:extLst>
          </p:cNvPr>
          <p:cNvSpPr/>
          <p:nvPr/>
        </p:nvSpPr>
        <p:spPr>
          <a:xfrm>
            <a:off x="36192069" y="7680478"/>
            <a:ext cx="1033670" cy="884936"/>
          </a:xfrm>
          <a:prstGeom prst="ellips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6A20D3A-A157-9478-620E-455E947AACCB}"/>
              </a:ext>
            </a:extLst>
          </p:cNvPr>
          <p:cNvSpPr/>
          <p:nvPr/>
        </p:nvSpPr>
        <p:spPr>
          <a:xfrm>
            <a:off x="38560329" y="10975922"/>
            <a:ext cx="1033670" cy="884936"/>
          </a:xfrm>
          <a:prstGeom prst="ellipse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959EFE6-2FD7-70E6-7E5D-44F1FE3CE57B}"/>
              </a:ext>
            </a:extLst>
          </p:cNvPr>
          <p:cNvSpPr txBox="1"/>
          <p:nvPr/>
        </p:nvSpPr>
        <p:spPr>
          <a:xfrm>
            <a:off x="39551466" y="7537816"/>
            <a:ext cx="23269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accent2">
                    <a:lumMod val="75000"/>
                  </a:schemeClr>
                </a:solidFill>
              </a:rPr>
              <a:t>Stations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6249010-3E8B-1E17-E985-1264855A4F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75791" y="7537816"/>
            <a:ext cx="10065887" cy="388655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065F25-F8F5-7049-9BA8-3593F68679E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67552" y="7537816"/>
            <a:ext cx="10491904" cy="96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67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C504F1786A834AB0A43A8D2AD0E2A1" ma:contentTypeVersion="17" ma:contentTypeDescription="Create a new document." ma:contentTypeScope="" ma:versionID="1dd54b39039cc3a2789d5d1d3fc10e6e">
  <xsd:schema xmlns:xsd="http://www.w3.org/2001/XMLSchema" xmlns:xs="http://www.w3.org/2001/XMLSchema" xmlns:p="http://schemas.microsoft.com/office/2006/metadata/properties" xmlns:ns2="feb4cfa2-2a6f-43b7-9935-58898877aa70" xmlns:ns3="23f71ece-6f79-4b9a-94f9-3a27ffba8014" targetNamespace="http://schemas.microsoft.com/office/2006/metadata/properties" ma:root="true" ma:fieldsID="9ed85d63b31bb9f0e74e4febb6f854bd" ns2:_="" ns3:_="">
    <xsd:import namespace="feb4cfa2-2a6f-43b7-9935-58898877aa70"/>
    <xsd:import namespace="23f71ece-6f79-4b9a-94f9-3a27ffba80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4cfa2-2a6f-43b7-9935-58898877aa7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7f4d030-a2bd-4159-b459-856363f4e7e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f71ece-6f79-4b9a-94f9-3a27ffba80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70740f3-2cf5-4288-af9a-52d3becc7e83}" ma:internalName="TaxCatchAll" ma:showField="CatchAllData" ma:web="23f71ece-6f79-4b9a-94f9-3a27ffba80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eb4cfa2-2a6f-43b7-9935-58898877aa70">
      <Terms xmlns="http://schemas.microsoft.com/office/infopath/2007/PartnerControls"/>
    </lcf76f155ced4ddcb4097134ff3c332f>
    <TaxCatchAll xmlns="23f71ece-6f79-4b9a-94f9-3a27ffba8014" xsi:nil="true"/>
  </documentManagement>
</p:properties>
</file>

<file path=customXml/itemProps1.xml><?xml version="1.0" encoding="utf-8"?>
<ds:datastoreItem xmlns:ds="http://schemas.openxmlformats.org/officeDocument/2006/customXml" ds:itemID="{EC1C357E-DBAF-4FBE-B1DD-4008F8E4707E}"/>
</file>

<file path=customXml/itemProps2.xml><?xml version="1.0" encoding="utf-8"?>
<ds:datastoreItem xmlns:ds="http://schemas.openxmlformats.org/officeDocument/2006/customXml" ds:itemID="{045DBA77-9B1A-4859-A968-895738FB571C}"/>
</file>

<file path=customXml/itemProps3.xml><?xml version="1.0" encoding="utf-8"?>
<ds:datastoreItem xmlns:ds="http://schemas.openxmlformats.org/officeDocument/2006/customXml" ds:itemID="{1D18F1F6-E8F0-4DA1-B78F-06737208C5D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Darim Ferry</dc:creator>
  <cp:revision>1</cp:revision>
  <dcterms:created xsi:type="dcterms:W3CDTF">2025-04-20T10:29:18Z</dcterms:created>
  <dcterms:modified xsi:type="dcterms:W3CDTF">2026-05-08T17:50:24Z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0x0101007EC504F1786A834AB0A43A8D2AD0E2A1</vt:lpwstr>
  </property>
</Properties>
</file>