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65FFB-7E5B-1985-ED3F-F5FFB6F7E589}" v="283" dt="2026-04-23T20:58:0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306" autoAdjust="0"/>
  </p:normalViewPr>
  <p:slideViewPr>
    <p:cSldViewPr snapToGrid="0">
      <p:cViewPr>
        <p:scale>
          <a:sx n="28" d="100"/>
          <a:sy n="28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RAHMAN AHMED ALSAGHEIR" userId="S::s202042020@kfupm.edu.sa::3bedb114-af07-4b06-b73b-b25f1a7d4e4f" providerId="AD" clId="Web-{9F165FFB-7E5B-1985-ED3F-F5FFB6F7E589}"/>
    <pc:docChg chg="modSld">
      <pc:chgData name="ABDULRAHMAN AHMED ALSAGHEIR" userId="S::s202042020@kfupm.edu.sa::3bedb114-af07-4b06-b73b-b25f1a7d4e4f" providerId="AD" clId="Web-{9F165FFB-7E5B-1985-ED3F-F5FFB6F7E589}" dt="2026-04-23T20:57:48.140" v="183" actId="14100"/>
      <pc:docMkLst>
        <pc:docMk/>
      </pc:docMkLst>
      <pc:sldChg chg="modSp">
        <pc:chgData name="ABDULRAHMAN AHMED ALSAGHEIR" userId="S::s202042020@kfupm.edu.sa::3bedb114-af07-4b06-b73b-b25f1a7d4e4f" providerId="AD" clId="Web-{9F165FFB-7E5B-1985-ED3F-F5FFB6F7E589}" dt="2026-04-23T20:57:48.140" v="183" actId="14100"/>
        <pc:sldMkLst>
          <pc:docMk/>
          <pc:sldMk cId="3898667025" sldId="256"/>
        </pc:sldMkLst>
        <pc:spChg chg="mod">
          <ac:chgData name="ABDULRAHMAN AHMED ALSAGHEIR" userId="S::s202042020@kfupm.edu.sa::3bedb114-af07-4b06-b73b-b25f1a7d4e4f" providerId="AD" clId="Web-{9F165FFB-7E5B-1985-ED3F-F5FFB6F7E589}" dt="2026-04-23T20:23:40.733" v="45" actId="1076"/>
          <ac:spMkLst>
            <pc:docMk/>
            <pc:sldMk cId="3898667025" sldId="256"/>
            <ac:spMk id="6" creationId="{BF9BA1BF-A04E-D147-1738-4227D27711F6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50:12.239" v="155" actId="20577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50:17.536" v="156" actId="20577"/>
          <ac:spMkLst>
            <pc:docMk/>
            <pc:sldMk cId="3898667025" sldId="256"/>
            <ac:spMk id="10" creationId="{8DEB6504-74CF-2A50-F26A-53409F3CB5E0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50:05.505" v="154" actId="20577"/>
          <ac:spMkLst>
            <pc:docMk/>
            <pc:sldMk cId="3898667025" sldId="256"/>
            <ac:spMk id="12" creationId="{06CE33DB-EC92-DE01-8293-97A192E33D8E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38:11.484" v="121"/>
          <ac:spMkLst>
            <pc:docMk/>
            <pc:sldMk cId="3898667025" sldId="256"/>
            <ac:spMk id="14" creationId="{8B3AE21A-8781-EDB3-C122-251C545E888B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44:27.684" v="128"/>
          <ac:spMkLst>
            <pc:docMk/>
            <pc:sldMk cId="3898667025" sldId="256"/>
            <ac:spMk id="15" creationId="{7D048E69-7358-6591-4D76-9A562E34568C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50:30.177" v="157"/>
          <ac:spMkLst>
            <pc:docMk/>
            <pc:sldMk cId="3898667025" sldId="256"/>
            <ac:spMk id="17" creationId="{00000000-0000-0000-0000-000000000000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57:14.999" v="180" actId="14100"/>
          <ac:spMkLst>
            <pc:docMk/>
            <pc:sldMk cId="3898667025" sldId="256"/>
            <ac:spMk id="18" creationId="{00000000-0000-0000-0000-000000000000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46:13.912" v="132"/>
          <ac:spMkLst>
            <pc:docMk/>
            <pc:sldMk cId="3898667025" sldId="256"/>
            <ac:spMk id="20" creationId="{00000000-0000-0000-0000-000000000000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55:08.841" v="177"/>
          <ac:spMkLst>
            <pc:docMk/>
            <pc:sldMk cId="3898667025" sldId="256"/>
            <ac:spMk id="24" creationId="{00000000-0000-0000-0000-000000000000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56:23.529" v="178"/>
          <ac:spMkLst>
            <pc:docMk/>
            <pc:sldMk cId="3898667025" sldId="256"/>
            <ac:spMk id="25" creationId="{00000000-0000-0000-0000-000000000000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47:05.510" v="141" actId="14100"/>
          <ac:spMkLst>
            <pc:docMk/>
            <pc:sldMk cId="3898667025" sldId="256"/>
            <ac:spMk id="26" creationId="{00000000-0000-0000-0000-000000000000}"/>
          </ac:spMkLst>
        </pc:spChg>
        <pc:spChg chg="mod">
          <ac:chgData name="ABDULRAHMAN AHMED ALSAGHEIR" userId="S::s202042020@kfupm.edu.sa::3bedb114-af07-4b06-b73b-b25f1a7d4e4f" providerId="AD" clId="Web-{9F165FFB-7E5B-1985-ED3F-F5FFB6F7E589}" dt="2026-04-23T20:43:25.441" v="126" actId="20577"/>
          <ac:spMkLst>
            <pc:docMk/>
            <pc:sldMk cId="3898667025" sldId="256"/>
            <ac:spMk id="31" creationId="{00000000-0000-0000-0000-000000000000}"/>
          </ac:spMkLst>
        </pc:spChg>
        <pc:picChg chg="mod">
          <ac:chgData name="ABDULRAHMAN AHMED ALSAGHEIR" userId="S::s202042020@kfupm.edu.sa::3bedb114-af07-4b06-b73b-b25f1a7d4e4f" providerId="AD" clId="Web-{9F165FFB-7E5B-1985-ED3F-F5FFB6F7E589}" dt="2026-04-23T20:24:52.955" v="51" actId="14100"/>
          <ac:picMkLst>
            <pc:docMk/>
            <pc:sldMk cId="3898667025" sldId="256"/>
            <ac:picMk id="3" creationId="{5D4D8AC9-3A32-9C23-B56E-F4384DFD4654}"/>
          </ac:picMkLst>
        </pc:picChg>
        <pc:picChg chg="mod">
          <ac:chgData name="ABDULRAHMAN AHMED ALSAGHEIR" userId="S::s202042020@kfupm.edu.sa::3bedb114-af07-4b06-b73b-b25f1a7d4e4f" providerId="AD" clId="Web-{9F165FFB-7E5B-1985-ED3F-F5FFB6F7E589}" dt="2026-04-23T20:33:19.692" v="58" actId="14100"/>
          <ac:picMkLst>
            <pc:docMk/>
            <pc:sldMk cId="3898667025" sldId="256"/>
            <ac:picMk id="16" creationId="{00000000-0000-0000-0000-000000000000}"/>
          </ac:picMkLst>
        </pc:picChg>
        <pc:picChg chg="mod">
          <ac:chgData name="ABDULRAHMAN AHMED ALSAGHEIR" userId="S::s202042020@kfupm.edu.sa::3bedb114-af07-4b06-b73b-b25f1a7d4e4f" providerId="AD" clId="Web-{9F165FFB-7E5B-1985-ED3F-F5FFB6F7E589}" dt="2026-04-23T20:57:39.484" v="182" actId="14100"/>
          <ac:picMkLst>
            <pc:docMk/>
            <pc:sldMk cId="3898667025" sldId="256"/>
            <ac:picMk id="22" creationId="{00000000-0000-0000-0000-000000000000}"/>
          </ac:picMkLst>
        </pc:picChg>
        <pc:picChg chg="mod">
          <ac:chgData name="ABDULRAHMAN AHMED ALSAGHEIR" userId="S::s202042020@kfupm.edu.sa::3bedb114-af07-4b06-b73b-b25f1a7d4e4f" providerId="AD" clId="Web-{9F165FFB-7E5B-1985-ED3F-F5FFB6F7E589}" dt="2026-04-23T20:57:48.140" v="183" actId="14100"/>
          <ac:picMkLst>
            <pc:docMk/>
            <pc:sldMk cId="3898667025" sldId="256"/>
            <ac:picMk id="2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AI-Powered Seismic Data Interpretation Tool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7"/>
            <a:ext cx="29555378" cy="45158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243547" y="306858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Alhussain Yamani (ICS), Abdullah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Alaqal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(GEO), Nawaf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Jenaid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(GEO), Omar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Almobarak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(PETE), Meshari Bin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Reshedan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(PETE), Abdulrahman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Alsagheir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(ICS)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Majed Al Zayer</a:t>
            </a:r>
          </a:p>
          <a:p>
            <a:pPr algn="ctr" defTabSz="3458319">
              <a:spcBef>
                <a:spcPct val="20000"/>
              </a:spcBef>
              <a:defRPr/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M017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7339719"/>
            <a:ext cx="18620409" cy="23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000" tIns="60000" rIns="100000" bIns="40000" numCol="2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Automate 3-D fault &amp; horizon detection from SEG-Y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Run fully on a local GPU — no cloud, no data leaves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Deliver volumes in seconds, not hours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Output format-compatible with </a:t>
            </a:r>
            <a:r>
              <a:rPr sz="3600" b="0" dirty="0" err="1">
                <a:solidFill>
                  <a:srgbClr val="1F2A33"/>
                </a:solidFill>
                <a:latin typeface="Calibri"/>
              </a:rPr>
              <a:t>OpendTect</a:t>
            </a:r>
            <a:r>
              <a:rPr sz="3600" b="0" dirty="0">
                <a:solidFill>
                  <a:srgbClr val="1F2A33"/>
                </a:solidFill>
                <a:latin typeface="Calibri"/>
              </a:rPr>
              <a:t> / Petrel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Validate on 5 real &amp; synthetic seismic datasets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28" y="6164614"/>
            <a:ext cx="18950488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4200" b="1" dirty="0">
                <a:solidFill>
                  <a:srgbClr val="02616D"/>
                </a:solidFill>
                <a:latin typeface="Nunito"/>
              </a:rPr>
              <a:t>Objective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39639"/>
            <a:ext cx="1910861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4200" b="1" dirty="0">
                <a:solidFill>
                  <a:srgbClr val="02616D"/>
                </a:solidFill>
                <a:latin typeface="Nunito"/>
              </a:rPr>
              <a:t>Problem Statement</a:t>
            </a:r>
            <a:endParaRPr lang="en-US" sz="4200" b="1" dirty="0">
              <a:solidFill>
                <a:srgbClr val="02616D"/>
              </a:solidFill>
              <a:latin typeface="Nunito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9569" y="6211077"/>
            <a:ext cx="22804193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4200" b="1" dirty="0">
                <a:solidFill>
                  <a:srgbClr val="02616D"/>
                </a:solidFill>
                <a:latin typeface="Nunito"/>
              </a:rPr>
              <a:t>Prototype Development</a:t>
            </a:r>
            <a:endParaRPr lang="en-US" sz="4200" b="1">
              <a:solidFill>
                <a:srgbClr val="02616D"/>
              </a:solidFill>
              <a:latin typeface="Nunito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060913"/>
            <a:ext cx="19309257" cy="176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000" tIns="60000" rIns="100000" bIns="40000" numCol="2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Manual 3-D interpretation: ~8 hours per cube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Cloud ML tools leak proprietary seismic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Existing deep-learning tools are cluster-bound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3600" b="0" dirty="0">
                <a:solidFill>
                  <a:srgbClr val="1F2A33"/>
                </a:solidFill>
                <a:latin typeface="Calibri"/>
              </a:rPr>
              <a:t>Industry needs a fast, local, SEG-Y-native tool</a:t>
            </a:r>
            <a:endParaRPr lang="en-US" sz="3600" dirty="0">
              <a:solidFill>
                <a:srgbClr val="1F2A33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2A33"/>
                </a:solidFill>
                <a:latin typeface="Calibri"/>
              </a:rPr>
              <a:t> Labeled seismic data is famously scarce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2600" b="0" dirty="0">
              <a:solidFill>
                <a:srgbClr val="1F2A33"/>
              </a:solidFill>
              <a:latin typeface="Calibri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405" y="7523100"/>
            <a:ext cx="22650235" cy="256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000" tIns="60000" rIns="100000" bIns="40000" numCol="2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sz="4000" b="0" dirty="0">
                <a:solidFill>
                  <a:srgbClr val="1F2A33"/>
                </a:solidFill>
                <a:latin typeface="Calibri"/>
              </a:rPr>
              <a:t>•  FaultNet3D + HorizonNet3D — 22.6 M params each</a:t>
            </a:r>
          </a:p>
          <a:p>
            <a:r>
              <a:rPr sz="4000" b="0" dirty="0">
                <a:solidFill>
                  <a:srgbClr val="1F2A33"/>
                </a:solidFill>
                <a:latin typeface="Calibri"/>
              </a:rPr>
              <a:t>•  4-level 3-D U-Net + </a:t>
            </a:r>
            <a:r>
              <a:rPr sz="4000" b="0" dirty="0" err="1">
                <a:solidFill>
                  <a:srgbClr val="1F2A33"/>
                </a:solidFill>
                <a:latin typeface="Calibri"/>
              </a:rPr>
              <a:t>BatchNorm</a:t>
            </a:r>
            <a:r>
              <a:rPr sz="4000" b="0" dirty="0">
                <a:solidFill>
                  <a:srgbClr val="1F2A33"/>
                </a:solidFill>
                <a:latin typeface="Calibri"/>
              </a:rPr>
              <a:t> + optional SE attn.</a:t>
            </a:r>
          </a:p>
          <a:p>
            <a:r>
              <a:rPr sz="4000" b="0" dirty="0">
                <a:solidFill>
                  <a:srgbClr val="1F2A33"/>
                </a:solidFill>
                <a:latin typeface="Calibri"/>
              </a:rPr>
              <a:t>•  Pre-trained  synthetic, fine-tuned on F3 / Volve</a:t>
            </a:r>
            <a:endParaRPr lang="en-US" sz="4000" b="0" dirty="0">
              <a:solidFill>
                <a:srgbClr val="1F2A33"/>
              </a:solidFill>
              <a:latin typeface="Calibri"/>
            </a:endParaRPr>
          </a:p>
          <a:p>
            <a:r>
              <a:rPr lang="en-US" sz="4000" b="0" dirty="0">
                <a:solidFill>
                  <a:srgbClr val="1F2A33"/>
                </a:solidFill>
                <a:latin typeface="Calibri"/>
              </a:rPr>
              <a:t>•  Threshold calibration + 8-way TTA + ensemble</a:t>
            </a:r>
          </a:p>
          <a:p>
            <a:r>
              <a:rPr lang="en-US" sz="4000" b="0" dirty="0">
                <a:solidFill>
                  <a:srgbClr val="1F2A33"/>
                </a:solidFill>
                <a:latin typeface="Calibri"/>
              </a:rPr>
              <a:t>•  Standalone CLI — no </a:t>
            </a:r>
            <a:r>
              <a:rPr lang="en-US" sz="4000" b="0" dirty="0" err="1">
                <a:solidFill>
                  <a:srgbClr val="1F2A33"/>
                </a:solidFill>
                <a:latin typeface="Calibri"/>
              </a:rPr>
              <a:t>OpendTect</a:t>
            </a:r>
            <a:r>
              <a:rPr lang="en-US" sz="4000" b="0" dirty="0">
                <a:solidFill>
                  <a:srgbClr val="1F2A33"/>
                </a:solidFill>
                <a:latin typeface="Calibri"/>
              </a:rPr>
              <a:t> runtime dependency</a:t>
            </a:r>
          </a:p>
        </p:txBody>
      </p:sp>
      <p:pic>
        <p:nvPicPr>
          <p:cNvPr id="3" name="Picture 2" descr="s01_card06.png">
            <a:extLst>
              <a:ext uri="{FF2B5EF4-FFF2-40B4-BE49-F238E27FC236}">
                <a16:creationId xmlns:a16="http://schemas.microsoft.com/office/drawing/2014/main" id="{5D4D8AC9-3A32-9C23-B56E-F4384DFD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084" y="133288"/>
            <a:ext cx="5852160" cy="4998366"/>
          </a:xfrm>
          <a:prstGeom prst="rect">
            <a:avLst/>
          </a:prstGeom>
        </p:spPr>
      </p:pic>
      <p:pic>
        <p:nvPicPr>
          <p:cNvPr id="16" name="Picture 15" descr="archite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765" y="10124074"/>
            <a:ext cx="23174897" cy="593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13166024"/>
            <a:ext cx="19309256" cy="1097280"/>
          </a:xfrm>
          <a:prstGeom prst="roundRect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00" tIns="20000" rIns="100000" bIns="20000" rtlCol="0" anchor="ctr"/>
          <a:lstStyle/>
          <a:p>
            <a:pPr algn="ctr"/>
            <a:r>
              <a:rPr lang="en-US" sz="4200" b="1" dirty="0">
                <a:solidFill>
                  <a:srgbClr val="02616D"/>
                </a:solidFill>
                <a:latin typeface="Nunito"/>
              </a:rPr>
              <a:t>Constraints and </a:t>
            </a:r>
          </a:p>
          <a:p>
            <a:pPr algn="ctr"/>
            <a:r>
              <a:rPr sz="4200" b="1" dirty="0">
                <a:solidFill>
                  <a:srgbClr val="02616D"/>
                </a:solidFill>
                <a:latin typeface="Nunito"/>
              </a:rPr>
              <a:t>Specifications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1" y="14263304"/>
            <a:ext cx="15678235" cy="13850260"/>
          </a:xfrm>
          <a:prstGeom prst="rect">
            <a:avLst/>
          </a:prstGeom>
          <a:noFill/>
        </p:spPr>
        <p:txBody>
          <a:bodyPr wrap="square" lIns="100000" tIns="60000" rIns="100000" bIns="40000" anchor="t">
            <a:spAutoFit/>
          </a:bodyPr>
          <a:lstStyle/>
          <a:p>
            <a:pPr algn="l"/>
            <a:r>
              <a:rPr sz="4400" b="1" dirty="0">
                <a:solidFill>
                  <a:schemeClr val="accent1"/>
                </a:solidFill>
                <a:latin typeface="Calibri"/>
              </a:rPr>
              <a:t>CONSTRAINTS </a:t>
            </a:r>
            <a:r>
              <a:rPr sz="4400" b="1" dirty="0">
                <a:solidFill>
                  <a:srgbClr val="02616D"/>
                </a:solidFill>
                <a:latin typeface="Calibri"/>
              </a:rPr>
              <a:t> </a:t>
            </a:r>
            <a:r>
              <a:rPr sz="4500" b="1" dirty="0">
                <a:solidFill>
                  <a:srgbClr val="02616D"/>
                </a:solidFill>
                <a:latin typeface="Calibri"/>
              </a:rPr>
              <a:t> </a:t>
            </a:r>
            <a:r>
              <a:rPr sz="4600" b="1" dirty="0">
                <a:solidFill>
                  <a:srgbClr val="02616D"/>
                </a:solidFill>
                <a:latin typeface="Calibri"/>
              </a:rPr>
              <a:t>  </a:t>
            </a:r>
            <a:endParaRPr lang="en-US" sz="4600" b="1" dirty="0">
              <a:solidFill>
                <a:srgbClr val="02616D"/>
              </a:solidFill>
              <a:latin typeface="Calibri"/>
            </a:endParaRPr>
          </a:p>
          <a:p>
            <a:r>
              <a:rPr lang="en-US" sz="3600" dirty="0">
                <a:latin typeface="Calibri"/>
              </a:rPr>
              <a:t>C1  </a:t>
            </a:r>
            <a:r>
              <a:rPr sz="3600" b="0" dirty="0">
                <a:latin typeface="Calibri"/>
              </a:rPr>
              <a:t>SEG-Y </a:t>
            </a:r>
            <a:r>
              <a:rPr lang="en-US" sz="3600" b="0" dirty="0">
                <a:latin typeface="Calibri"/>
              </a:rPr>
              <a:t>data </a:t>
            </a:r>
            <a:r>
              <a:rPr sz="3600" b="0" dirty="0">
                <a:latin typeface="Calibri"/>
              </a:rPr>
              <a:t>input </a:t>
            </a:r>
            <a:endParaRPr lang="en-US" sz="3600" b="0">
              <a:latin typeface="Calibri"/>
              <a:ea typeface="Calibri"/>
              <a:cs typeface="Calibri"/>
            </a:endParaRPr>
          </a:p>
          <a:p>
            <a:r>
              <a:rPr lang="en-US" sz="3600">
                <a:latin typeface="Calibri"/>
              </a:rPr>
              <a:t>C2  Local</a:t>
            </a:r>
            <a:r>
              <a:rPr sz="3600" b="0">
                <a:latin typeface="Calibri"/>
              </a:rPr>
              <a:t> single GPU (CUDA / MPS)</a:t>
            </a:r>
            <a:endParaRPr lang="en-US" sz="3600" b="0">
              <a:latin typeface="Calibri"/>
              <a:ea typeface="Calibri"/>
              <a:cs typeface="Calibri"/>
            </a:endParaRPr>
          </a:p>
          <a:p>
            <a:r>
              <a:rPr lang="en-US" sz="3600" dirty="0">
                <a:latin typeface="Calibri"/>
              </a:rPr>
              <a:t>C3 </a:t>
            </a:r>
            <a:r>
              <a:rPr sz="3600" b="0" dirty="0">
                <a:latin typeface="Calibri"/>
              </a:rPr>
              <a:t> SEG-Y </a:t>
            </a:r>
            <a:r>
              <a:rPr lang="en-US" sz="3600" b="0" dirty="0">
                <a:latin typeface="Calibri"/>
              </a:rPr>
              <a:t>/ SEG-Z seismic format</a:t>
            </a:r>
            <a:endParaRPr lang="en-US" sz="3600" b="0">
              <a:latin typeface="Calibri"/>
              <a:ea typeface="Calibri"/>
              <a:cs typeface="Calibri"/>
            </a:endParaRPr>
          </a:p>
          <a:p>
            <a:r>
              <a:rPr lang="en-US" sz="3600" dirty="0">
                <a:latin typeface="Calibri"/>
              </a:rPr>
              <a:t>C4 </a:t>
            </a:r>
            <a:r>
              <a:rPr sz="3600" b="0" dirty="0">
                <a:latin typeface="Calibri"/>
              </a:rPr>
              <a:t> SEG / IEEE / API standards compliant  </a:t>
            </a:r>
            <a:endParaRPr lang="en-US" sz="3600" b="0">
              <a:latin typeface="Calibri"/>
              <a:ea typeface="Calibri"/>
              <a:cs typeface="Calibri"/>
            </a:endParaRPr>
          </a:p>
          <a:p>
            <a:r>
              <a:rPr lang="en-US" sz="3600" dirty="0">
                <a:latin typeface="Calibri"/>
              </a:rPr>
              <a:t>C5 </a:t>
            </a:r>
            <a:r>
              <a:rPr sz="3600" b="0" dirty="0">
                <a:latin typeface="Calibri"/>
              </a:rPr>
              <a:t> </a:t>
            </a:r>
            <a:r>
              <a:rPr lang="en-US" sz="3600" b="0" dirty="0">
                <a:latin typeface="Calibri"/>
              </a:rPr>
              <a:t>SEG-Y data export</a:t>
            </a:r>
            <a:endParaRPr lang="en-US" sz="3600" b="0">
              <a:latin typeface="Calibri"/>
              <a:ea typeface="Calibri"/>
              <a:cs typeface="Calibri"/>
            </a:endParaRPr>
          </a:p>
          <a:p>
            <a:pPr algn="l"/>
            <a:r>
              <a:rPr sz="3600" b="0" dirty="0">
                <a:latin typeface="Calibri"/>
              </a:rPr>
              <a:t>C6  Interactive 2D/3D visualization</a:t>
            </a:r>
            <a:endParaRPr lang="en-US" sz="3600" b="0">
              <a:latin typeface="Calibri"/>
              <a:ea typeface="Calibri"/>
              <a:cs typeface="Calibri"/>
            </a:endParaRPr>
          </a:p>
          <a:p>
            <a:pPr algn="l"/>
            <a:r>
              <a:rPr sz="3600" b="0" dirty="0">
                <a:latin typeface="Calibri"/>
              </a:rPr>
              <a:t>C7  </a:t>
            </a:r>
            <a:r>
              <a:rPr lang="en-US" sz="3600" b="0" dirty="0">
                <a:latin typeface="Calibri"/>
              </a:rPr>
              <a:t>Limited labeled data</a:t>
            </a:r>
            <a:endParaRPr lang="en-US" sz="3600" b="0">
              <a:latin typeface="Calibri"/>
              <a:ea typeface="Calibri"/>
              <a:cs typeface="Calibri"/>
            </a:endParaRPr>
          </a:p>
          <a:p>
            <a:pPr algn="l"/>
            <a:r>
              <a:rPr sz="3600" b="0" dirty="0">
                <a:latin typeface="Calibri"/>
              </a:rPr>
              <a:t>C8  Output usable for reservoir decisions  . </a:t>
            </a:r>
            <a:endParaRPr lang="en-US" sz="3600" b="0" dirty="0">
              <a:latin typeface="Calibri"/>
            </a:endParaRPr>
          </a:p>
          <a:p>
            <a:pPr algn="l"/>
            <a:r>
              <a:rPr sz="4400" b="1" dirty="0">
                <a:solidFill>
                  <a:schemeClr val="accent1"/>
                </a:solidFill>
                <a:latin typeface="Calibri"/>
              </a:rPr>
              <a:t>S</a:t>
            </a:r>
            <a:r>
              <a:rPr lang="en-US" sz="4400" b="1" dirty="0">
                <a:solidFill>
                  <a:schemeClr val="accent1"/>
                </a:solidFill>
                <a:latin typeface="Calibri"/>
              </a:rPr>
              <a:t>pecifications </a:t>
            </a:r>
            <a:endParaRPr lang="en-US" sz="44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sz="3600" dirty="0">
                <a:latin typeface="Calibri"/>
              </a:rPr>
              <a:t>S</a:t>
            </a:r>
            <a:r>
              <a:rPr lang="en-US" sz="3600" dirty="0">
                <a:latin typeface="Calibri"/>
              </a:rPr>
              <a:t>1</a:t>
            </a:r>
            <a:r>
              <a:rPr sz="3600" dirty="0">
                <a:latin typeface="Calibri"/>
              </a:rPr>
              <a:t>  ≤ 5 s per</a:t>
            </a:r>
            <a:r>
              <a:rPr lang="en-US" sz="3600" dirty="0">
                <a:latin typeface="Calibri"/>
              </a:rPr>
              <a:t> seismic</a:t>
            </a:r>
            <a:r>
              <a:rPr sz="3600" dirty="0">
                <a:latin typeface="Calibri"/>
              </a:rPr>
              <a:t> line  </a:t>
            </a:r>
            <a:endParaRPr lang="en-US" sz="3600" dirty="0">
              <a:latin typeface="Calibri"/>
            </a:endParaRPr>
          </a:p>
          <a:p>
            <a:r>
              <a:rPr lang="en-US" sz="3600" dirty="0">
                <a:latin typeface="Calibri"/>
              </a:rPr>
              <a:t>S2 ≤ 3 steps for operation</a:t>
            </a:r>
          </a:p>
          <a:p>
            <a:pPr algn="l"/>
            <a:r>
              <a:rPr sz="3600" dirty="0">
                <a:latin typeface="Calibri"/>
              </a:rPr>
              <a:t>S</a:t>
            </a:r>
            <a:r>
              <a:rPr lang="en-US" sz="3600" dirty="0">
                <a:latin typeface="Calibri"/>
              </a:rPr>
              <a:t>3 </a:t>
            </a:r>
            <a:r>
              <a:rPr sz="3600" dirty="0">
                <a:latin typeface="Calibri"/>
              </a:rPr>
              <a:t> Fault </a:t>
            </a:r>
            <a:r>
              <a:rPr lang="en-US" sz="3600" dirty="0">
                <a:latin typeface="Calibri"/>
              </a:rPr>
              <a:t>detection</a:t>
            </a:r>
            <a:r>
              <a:rPr sz="3600" dirty="0">
                <a:latin typeface="Calibri"/>
              </a:rPr>
              <a:t> ≥ </a:t>
            </a:r>
            <a:r>
              <a:rPr lang="en-US" sz="3600" dirty="0">
                <a:latin typeface="Calibri"/>
              </a:rPr>
              <a:t>70%</a:t>
            </a:r>
          </a:p>
          <a:p>
            <a:pPr algn="l"/>
            <a:r>
              <a:rPr sz="3600" dirty="0">
                <a:latin typeface="Calibri"/>
              </a:rPr>
              <a:t>S</a:t>
            </a:r>
            <a:r>
              <a:rPr lang="en-US" sz="3600" dirty="0">
                <a:latin typeface="Calibri"/>
              </a:rPr>
              <a:t>4</a:t>
            </a:r>
            <a:r>
              <a:rPr sz="3600" dirty="0">
                <a:latin typeface="Calibri"/>
              </a:rPr>
              <a:t>  Horizon coverage ≥ 80 %</a:t>
            </a:r>
          </a:p>
          <a:p>
            <a:pPr algn="l"/>
            <a:r>
              <a:rPr sz="3600" dirty="0">
                <a:latin typeface="Calibri"/>
              </a:rPr>
              <a:t>S</a:t>
            </a:r>
            <a:r>
              <a:rPr lang="en-US" sz="3600" dirty="0">
                <a:latin typeface="Calibri"/>
              </a:rPr>
              <a:t>5</a:t>
            </a:r>
            <a:r>
              <a:rPr sz="3600" dirty="0">
                <a:latin typeface="Calibri"/>
              </a:rPr>
              <a:t> Fault class 0 / 1  </a:t>
            </a:r>
            <a:r>
              <a:rPr lang="en-US" sz="3600" dirty="0">
                <a:latin typeface="Calibri"/>
              </a:rPr>
              <a:t>for normal and reverse faults</a:t>
            </a:r>
          </a:p>
          <a:p>
            <a:pPr algn="l"/>
            <a:r>
              <a:rPr sz="3600" dirty="0">
                <a:latin typeface="Calibri"/>
              </a:rPr>
              <a:t>S</a:t>
            </a:r>
            <a:r>
              <a:rPr lang="en-US" sz="3600" dirty="0">
                <a:latin typeface="Calibri"/>
              </a:rPr>
              <a:t>6</a:t>
            </a:r>
            <a:r>
              <a:rPr sz="3600" dirty="0">
                <a:latin typeface="Calibri"/>
              </a:rPr>
              <a:t>  Drilling-data </a:t>
            </a:r>
            <a:r>
              <a:rPr lang="en-US" sz="3600" dirty="0">
                <a:latin typeface="Calibri"/>
              </a:rPr>
              <a:t>integrated to improve the accuracy by at least 5%</a:t>
            </a:r>
          </a:p>
          <a:p>
            <a:r>
              <a:rPr lang="en-US" sz="3600" dirty="0">
                <a:latin typeface="Calibri"/>
              </a:rPr>
              <a:t>S7 Horizon picking error ≤ 10 samples</a:t>
            </a:r>
          </a:p>
          <a:p>
            <a:r>
              <a:rPr sz="3600" dirty="0">
                <a:latin typeface="Calibri"/>
              </a:rPr>
              <a:t>S</a:t>
            </a:r>
            <a:r>
              <a:rPr lang="en-US" sz="3600" dirty="0">
                <a:latin typeface="Calibri"/>
              </a:rPr>
              <a:t>8 </a:t>
            </a:r>
            <a:r>
              <a:rPr sz="3600">
                <a:latin typeface="Calibri"/>
              </a:rPr>
              <a:t>Runtime ≤ 15 min</a:t>
            </a:r>
            <a:endParaRPr lang="en-US" sz="3600">
              <a:latin typeface="Calibri"/>
            </a:endParaRPr>
          </a:p>
          <a:p>
            <a:r>
              <a:rPr sz="3600" dirty="0">
                <a:latin typeface="Calibri"/>
              </a:rPr>
              <a:t>S</a:t>
            </a:r>
            <a:r>
              <a:rPr lang="en-US" sz="3600" dirty="0">
                <a:latin typeface="Calibri"/>
              </a:rPr>
              <a:t>9</a:t>
            </a:r>
            <a:r>
              <a:rPr sz="3600" dirty="0">
                <a:latin typeface="Calibri"/>
              </a:rPr>
              <a:t>  Drilling depth error </a:t>
            </a:r>
            <a:r>
              <a:rPr lang="en-US" sz="3600">
                <a:latin typeface="Calibri"/>
              </a:rPr>
              <a:t>≥ 0</a:t>
            </a:r>
            <a:endParaRPr lang="en-US" sz="3600">
              <a:latin typeface="Calibri"/>
              <a:ea typeface="Calibri"/>
              <a:cs typeface="Calibri"/>
            </a:endParaRPr>
          </a:p>
          <a:p>
            <a:pPr algn="l"/>
            <a:r>
              <a:rPr sz="4400" b="1" dirty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sz="4400" b="1" dirty="0">
                <a:solidFill>
                  <a:schemeClr val="accent1"/>
                </a:solidFill>
                <a:latin typeface="Calibri"/>
              </a:rPr>
              <a:t>ntegrated</a:t>
            </a:r>
            <a:r>
              <a:rPr sz="4400" b="1" dirty="0">
                <a:solidFill>
                  <a:schemeClr val="accent1"/>
                </a:solidFill>
                <a:latin typeface="Calibri"/>
              </a:rPr>
              <a:t>  </a:t>
            </a:r>
            <a:r>
              <a:rPr lang="en-US" sz="4400" b="1" dirty="0">
                <a:solidFill>
                  <a:schemeClr val="accent1"/>
                </a:solidFill>
                <a:latin typeface="Calibri"/>
              </a:rPr>
              <a:t>Specifications</a:t>
            </a:r>
            <a:r>
              <a:rPr lang="en-US" sz="4800" b="1" dirty="0">
                <a:solidFill>
                  <a:schemeClr val="accent1"/>
                </a:solidFill>
                <a:latin typeface="Calibri"/>
              </a:rPr>
              <a:t> </a:t>
            </a:r>
            <a:r>
              <a:rPr sz="4800" b="1" dirty="0">
                <a:solidFill>
                  <a:schemeClr val="accent1"/>
                </a:solidFill>
                <a:latin typeface="Calibri"/>
              </a:rPr>
              <a:t> </a:t>
            </a:r>
            <a:endParaRPr lang="en-US" sz="4800" b="1" dirty="0">
              <a:solidFill>
                <a:schemeClr val="accent1"/>
              </a:solidFill>
              <a:latin typeface="Calibri"/>
            </a:endParaRPr>
          </a:p>
          <a:p>
            <a:pPr algn="l"/>
            <a:r>
              <a:rPr sz="3600">
                <a:latin typeface="Calibri"/>
              </a:rPr>
              <a:t>IS1  Accuracy ≥ 85 %</a:t>
            </a:r>
            <a:endParaRPr lang="en-US" sz="3600" dirty="0">
              <a:latin typeface="Calibri"/>
            </a:endParaRPr>
          </a:p>
          <a:p>
            <a:pPr algn="l"/>
            <a:r>
              <a:rPr lang="en-US" sz="3600">
                <a:latin typeface="Calibri"/>
              </a:rPr>
              <a:t>IS2 2D/3D colored visualization for faults and horizons</a:t>
            </a:r>
            <a:endParaRPr lang="en-US" sz="3600">
              <a:latin typeface="Calibri"/>
              <a:ea typeface="Calibri"/>
              <a:cs typeface="Calibri"/>
            </a:endParaRPr>
          </a:p>
          <a:p>
            <a:r>
              <a:rPr sz="3600" dirty="0">
                <a:latin typeface="Calibri"/>
              </a:rPr>
              <a:t>IS</a:t>
            </a:r>
            <a:r>
              <a:rPr lang="en-US" sz="3600" dirty="0">
                <a:latin typeface="Calibri"/>
              </a:rPr>
              <a:t>3</a:t>
            </a:r>
            <a:r>
              <a:rPr sz="3600">
                <a:latin typeface="Calibri"/>
              </a:rPr>
              <a:t> Expert rating ≥ 80 %</a:t>
            </a:r>
            <a:endParaRPr lang="en-US" sz="3600" dirty="0">
              <a:latin typeface="Calibri"/>
            </a:endParaRPr>
          </a:p>
          <a:p>
            <a:r>
              <a:rPr lang="en-US" sz="3600">
                <a:latin typeface="Calibri"/>
              </a:rPr>
              <a:t>IS4 Interpretation time reduced by ≥ 30%</a:t>
            </a:r>
            <a:endParaRPr sz="3600" dirty="0"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15581" y="16041184"/>
            <a:ext cx="25874059" cy="1097280"/>
          </a:xfrm>
          <a:prstGeom prst="roundRect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00" tIns="20000" rIns="100000" bIns="20000" rtlCol="0" anchor="ctr"/>
          <a:lstStyle/>
          <a:p>
            <a:pPr algn="ctr"/>
            <a:r>
              <a:rPr sz="4200" b="1" dirty="0">
                <a:solidFill>
                  <a:srgbClr val="02616D"/>
                </a:solidFill>
                <a:latin typeface="Nunito"/>
              </a:rPr>
              <a:t>Validation &amp; Verification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76618" y="17251512"/>
            <a:ext cx="20167441" cy="593419"/>
          </a:xfrm>
          <a:prstGeom prst="rect">
            <a:avLst/>
          </a:prstGeom>
          <a:noFill/>
        </p:spPr>
        <p:txBody>
          <a:bodyPr wrap="square" lIns="100000" tIns="60000" rIns="100000" bIns="40000">
            <a:spAutoFit/>
          </a:bodyPr>
          <a:lstStyle/>
          <a:p>
            <a:pPr algn="ctr"/>
            <a:r>
              <a:rPr sz="3200" b="1" dirty="0">
                <a:solidFill>
                  <a:srgbClr val="02616D"/>
                </a:solidFill>
                <a:latin typeface="Calibri"/>
              </a:rPr>
              <a:t>F3 Netherlands  →  fault F1 = 0.71 at threshold 0.75</a:t>
            </a:r>
          </a:p>
        </p:txBody>
      </p:sp>
      <p:pic>
        <p:nvPicPr>
          <p:cNvPr id="21" name="Picture 20" descr="f3_fault_overl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5581" y="17926656"/>
            <a:ext cx="11645957" cy="3804074"/>
          </a:xfrm>
          <a:prstGeom prst="rect">
            <a:avLst/>
          </a:prstGeom>
        </p:spPr>
      </p:pic>
      <p:pic>
        <p:nvPicPr>
          <p:cNvPr id="22" name="Picture 21" descr="team17_quick_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4021" y="17841582"/>
            <a:ext cx="6364402" cy="3900908"/>
          </a:xfrm>
          <a:prstGeom prst="rect">
            <a:avLst/>
          </a:prstGeom>
        </p:spPr>
      </p:pic>
      <p:pic>
        <p:nvPicPr>
          <p:cNvPr id="23" name="Picture 22" descr="penobscot_horizon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0448" y="17832723"/>
            <a:ext cx="6533315" cy="3803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715581" y="21810053"/>
            <a:ext cx="9875520" cy="624197"/>
          </a:xfrm>
          <a:prstGeom prst="rect">
            <a:avLst/>
          </a:prstGeom>
          <a:noFill/>
        </p:spPr>
        <p:txBody>
          <a:bodyPr wrap="square" lIns="100000" tIns="60000" rIns="100000" bIns="40000" anchor="t">
            <a:spAutoFit/>
          </a:bodyPr>
          <a:lstStyle/>
          <a:p>
            <a:pPr algn="ctr"/>
            <a:r>
              <a:rPr sz="3400" b="0" dirty="0">
                <a:solidFill>
                  <a:srgbClr val="1F2A33"/>
                </a:solidFill>
                <a:latin typeface="Calibri"/>
              </a:rPr>
              <a:t>F3 inline 200 — AI fault overlay on real data</a:t>
            </a:r>
            <a:endParaRPr lang="en-US" sz="3400" b="0">
              <a:solidFill>
                <a:srgbClr val="1F2A3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6967" y="21770137"/>
            <a:ext cx="6395843" cy="624197"/>
          </a:xfrm>
          <a:prstGeom prst="rect">
            <a:avLst/>
          </a:prstGeom>
          <a:noFill/>
        </p:spPr>
        <p:txBody>
          <a:bodyPr wrap="square" lIns="100000" tIns="60000" rIns="100000" bIns="40000">
            <a:spAutoFit/>
          </a:bodyPr>
          <a:lstStyle/>
          <a:p>
            <a:pPr algn="ctr"/>
            <a:r>
              <a:rPr sz="3400" b="0" dirty="0">
                <a:solidFill>
                  <a:srgbClr val="1F2A33"/>
                </a:solidFill>
                <a:latin typeface="Calibri"/>
              </a:rPr>
              <a:t>Team-17 cube — 3D generalization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66369" y="21673158"/>
            <a:ext cx="6257171" cy="716530"/>
          </a:xfrm>
          <a:prstGeom prst="rect">
            <a:avLst/>
          </a:prstGeom>
          <a:noFill/>
        </p:spPr>
        <p:txBody>
          <a:bodyPr wrap="square" lIns="100000" tIns="60000" rIns="100000" bIns="40000">
            <a:spAutoFit/>
          </a:bodyPr>
          <a:lstStyle/>
          <a:p>
            <a:pPr algn="ctr"/>
            <a:r>
              <a:rPr lang="en-US" sz="4000" dirty="0">
                <a:solidFill>
                  <a:srgbClr val="1F2A33"/>
                </a:solidFill>
                <a:latin typeface="Calibri"/>
              </a:rPr>
              <a:t>H</a:t>
            </a:r>
            <a:r>
              <a:rPr sz="4000" b="0" dirty="0">
                <a:solidFill>
                  <a:srgbClr val="1F2A33"/>
                </a:solidFill>
                <a:latin typeface="Calibri"/>
              </a:rPr>
              <a:t>orizon tracking, 88 %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655882" y="22568013"/>
            <a:ext cx="20167441" cy="1097280"/>
          </a:xfrm>
          <a:prstGeom prst="rect">
            <a:avLst/>
          </a:prstGeom>
          <a:noFill/>
        </p:spPr>
        <p:txBody>
          <a:bodyPr wrap="square" lIns="100000" tIns="60000" rIns="100000" bIns="40000">
            <a:spAutoFit/>
          </a:bodyPr>
          <a:lstStyle/>
          <a:p>
            <a:pPr algn="ctr"/>
            <a:r>
              <a:rPr sz="3200" b="1" dirty="0">
                <a:solidFill>
                  <a:srgbClr val="02616D"/>
                </a:solidFill>
                <a:latin typeface="Calibri"/>
              </a:rPr>
              <a:t>Verification trail: 9 workflow logs  (wf01…wf09) — one per spec group.</a:t>
            </a:r>
          </a:p>
          <a:p>
            <a:pPr algn="ctr"/>
            <a:r>
              <a:rPr sz="3200" b="0" dirty="0">
                <a:solidFill>
                  <a:srgbClr val="1F2A33"/>
                </a:solidFill>
                <a:latin typeface="Calibri"/>
              </a:rPr>
              <a:t>SEG-Y I/O · Local GPU · Per-line speed · UI · Fault F1 · Horizon · Viz · Labels · Speed-up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715581" y="23761018"/>
            <a:ext cx="25874059" cy="1097280"/>
          </a:xfrm>
          <a:prstGeom prst="roundRect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00" tIns="20000" rIns="100000" bIns="20000" rtlCol="0" anchor="ctr"/>
          <a:lstStyle/>
          <a:p>
            <a:pPr algn="ctr"/>
            <a:r>
              <a:rPr sz="4200" b="1" dirty="0">
                <a:solidFill>
                  <a:srgbClr val="02616D"/>
                </a:solidFill>
                <a:latin typeface="Nunito"/>
              </a:rPr>
              <a:t>Conclusion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09256" y="25084394"/>
            <a:ext cx="22409143" cy="2316968"/>
          </a:xfrm>
          <a:prstGeom prst="rect">
            <a:avLst/>
          </a:prstGeom>
          <a:noFill/>
        </p:spPr>
        <p:txBody>
          <a:bodyPr wrap="square" lIns="100000" tIns="60000" rIns="100000" bIns="40000" numCol="2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latin typeface="Calibri"/>
              </a:rPr>
              <a:t> Standalone 3-D AI tool: SEG-Y in → SEG-Y out, &lt;2 min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 dirty="0">
                <a:latin typeface="Calibri"/>
              </a:rPr>
              <a:t>Honest</a:t>
            </a:r>
            <a:r>
              <a:rPr lang="en-US" sz="3600" b="0" dirty="0">
                <a:latin typeface="Calibri"/>
              </a:rPr>
              <a:t> </a:t>
            </a:r>
            <a:r>
              <a:rPr sz="3600" b="0" dirty="0">
                <a:latin typeface="Calibri"/>
              </a:rPr>
              <a:t> on horizon aggregate &amp; first-party GUI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3600" b="0">
                <a:latin typeface="Calibri"/>
              </a:rPr>
              <a:t>Future work: </a:t>
            </a:r>
            <a:r>
              <a:rPr lang="en-US" sz="3600">
                <a:latin typeface="Calibri"/>
              </a:rPr>
              <a:t>Self-supervised</a:t>
            </a:r>
            <a:r>
              <a:rPr sz="3600" b="0">
                <a:latin typeface="Calibri"/>
              </a:rPr>
              <a:t> pre-training · kinematic </a:t>
            </a:r>
            <a:r>
              <a:rPr sz="3600" b="0" dirty="0">
                <a:latin typeface="Calibri"/>
              </a:rPr>
              <a:t>fault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>
                <a:latin typeface="Calibri"/>
              </a:rPr>
              <a:t>Classifier</a:t>
            </a:r>
            <a:r>
              <a:rPr sz="3600" b="0">
                <a:latin typeface="Calibri"/>
              </a:rPr>
              <a:t> · native interactive viewer · drilling integration</a:t>
            </a:r>
            <a:endParaRPr sz="3600" b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C490351C-026B-48B1-BE56-A8A0F88CB4E8}"/>
</file>

<file path=customXml/itemProps2.xml><?xml version="1.0" encoding="utf-8"?>
<ds:datastoreItem xmlns:ds="http://schemas.openxmlformats.org/officeDocument/2006/customXml" ds:itemID="{FFEFF2AE-1435-43FD-AA29-1BF58D887FE0}"/>
</file>

<file path=customXml/itemProps3.xml><?xml version="1.0" encoding="utf-8"?>
<ds:datastoreItem xmlns:ds="http://schemas.openxmlformats.org/officeDocument/2006/customXml" ds:itemID="{6FD40CB2-50B7-4ECA-9A41-F05DB586B77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433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Abdulrahman A. Alsagheir</cp:lastModifiedBy>
  <cp:revision>96</cp:revision>
  <dcterms:created xsi:type="dcterms:W3CDTF">2025-04-20T10:29:18Z</dcterms:created>
  <dcterms:modified xsi:type="dcterms:W3CDTF">2026-04-23T20:58:07Z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