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07E6C2-3E6A-38FC-2737-6BFF89C881A4}" v="54" dt="2026-04-23T20:17:15.872"/>
    <p1510:client id="{E1B917D8-EAD6-781B-2401-DC1822AEEC10}" v="6" dt="2026-04-23T20:20:06.160"/>
    <p1510:client id="{E334C30A-9F63-EE2B-6A82-47DA04B586A5}" v="62" dt="2026-04-23T20:12:32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113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TIM KHALAF ALANAZI" userId="S::s202221580@kfupm.edu.sa::d174206f-e214-4b44-a748-39236ff54cda" providerId="AD" clId="Web-{AB07E6C2-3E6A-38FC-2737-6BFF89C881A4}"/>
    <pc:docChg chg="modSld">
      <pc:chgData name="HATIM KHALAF ALANAZI" userId="S::s202221580@kfupm.edu.sa::d174206f-e214-4b44-a748-39236ff54cda" providerId="AD" clId="Web-{AB07E6C2-3E6A-38FC-2737-6BFF89C881A4}" dt="2026-04-23T20:17:15.872" v="37" actId="14100"/>
      <pc:docMkLst>
        <pc:docMk/>
      </pc:docMkLst>
      <pc:sldChg chg="modSp">
        <pc:chgData name="HATIM KHALAF ALANAZI" userId="S::s202221580@kfupm.edu.sa::d174206f-e214-4b44-a748-39236ff54cda" providerId="AD" clId="Web-{AB07E6C2-3E6A-38FC-2737-6BFF89C881A4}" dt="2026-04-23T20:17:15.872" v="37" actId="14100"/>
        <pc:sldMkLst>
          <pc:docMk/>
          <pc:sldMk cId="3898667025" sldId="256"/>
        </pc:sldMkLst>
        <pc:spChg chg="mod">
          <ac:chgData name="HATIM KHALAF ALANAZI" userId="S::s202221580@kfupm.edu.sa::d174206f-e214-4b44-a748-39236ff54cda" providerId="AD" clId="Web-{AB07E6C2-3E6A-38FC-2737-6BFF89C881A4}" dt="2026-04-23T20:17:15.872" v="37" actId="14100"/>
          <ac:spMkLst>
            <pc:docMk/>
            <pc:sldMk cId="3898667025" sldId="256"/>
            <ac:spMk id="91" creationId="{CEC55535-06C7-4116-90A9-3A938309E5F9}"/>
          </ac:spMkLst>
        </pc:spChg>
        <pc:picChg chg="mod">
          <ac:chgData name="HATIM KHALAF ALANAZI" userId="S::s202221580@kfupm.edu.sa::d174206f-e214-4b44-a748-39236ff54cda" providerId="AD" clId="Web-{AB07E6C2-3E6A-38FC-2737-6BFF89C881A4}" dt="2026-04-23T20:14:06.069" v="2" actId="14100"/>
          <ac:picMkLst>
            <pc:docMk/>
            <pc:sldMk cId="3898667025" sldId="256"/>
            <ac:picMk id="86" creationId="{EC6972CE-AC1B-4E47-9A89-85A91A1772C1}"/>
          </ac:picMkLst>
        </pc:picChg>
        <pc:picChg chg="mod">
          <ac:chgData name="HATIM KHALAF ALANAZI" userId="S::s202221580@kfupm.edu.sa::d174206f-e214-4b44-a748-39236ff54cda" providerId="AD" clId="Web-{AB07E6C2-3E6A-38FC-2737-6BFF89C881A4}" dt="2026-04-23T20:14:02.569" v="1" actId="14100"/>
          <ac:picMkLst>
            <pc:docMk/>
            <pc:sldMk cId="3898667025" sldId="256"/>
            <ac:picMk id="87" creationId="{027D4985-6699-46C6-A01B-EF931981163C}"/>
          </ac:picMkLst>
        </pc:picChg>
      </pc:sldChg>
    </pc:docChg>
  </pc:docChgLst>
  <pc:docChgLst>
    <pc:chgData name="HATIM KHALAF ALANAZI" userId="S::s202221580@kfupm.edu.sa::d174206f-e214-4b44-a748-39236ff54cda" providerId="AD" clId="Web-{E334C30A-9F63-EE2B-6A82-47DA04B586A5}"/>
    <pc:docChg chg="modSld">
      <pc:chgData name="HATIM KHALAF ALANAZI" userId="S::s202221580@kfupm.edu.sa::d174206f-e214-4b44-a748-39236ff54cda" providerId="AD" clId="Web-{E334C30A-9F63-EE2B-6A82-47DA04B586A5}" dt="2026-04-23T20:12:32.022" v="41" actId="14100"/>
      <pc:docMkLst>
        <pc:docMk/>
      </pc:docMkLst>
      <pc:sldChg chg="addSp delSp modSp">
        <pc:chgData name="HATIM KHALAF ALANAZI" userId="S::s202221580@kfupm.edu.sa::d174206f-e214-4b44-a748-39236ff54cda" providerId="AD" clId="Web-{E334C30A-9F63-EE2B-6A82-47DA04B586A5}" dt="2026-04-23T20:12:32.022" v="41" actId="14100"/>
        <pc:sldMkLst>
          <pc:docMk/>
          <pc:sldMk cId="3898667025" sldId="256"/>
        </pc:sldMkLst>
        <pc:spChg chg="add del mod">
          <ac:chgData name="HATIM KHALAF ALANAZI" userId="S::s202221580@kfupm.edu.sa::d174206f-e214-4b44-a748-39236ff54cda" providerId="AD" clId="Web-{E334C30A-9F63-EE2B-6A82-47DA04B586A5}" dt="2026-04-23T20:06:11.349" v="6"/>
          <ac:spMkLst>
            <pc:docMk/>
            <pc:sldMk cId="3898667025" sldId="256"/>
            <ac:spMk id="2" creationId="{F31705A9-7631-BC8E-1C03-8BF14A4653A1}"/>
          </ac:spMkLst>
        </pc:spChg>
        <pc:spChg chg="mod">
          <ac:chgData name="HATIM KHALAF ALANAZI" userId="S::s202221580@kfupm.edu.sa::d174206f-e214-4b44-a748-39236ff54cda" providerId="AD" clId="Web-{E334C30A-9F63-EE2B-6A82-47DA04B586A5}" dt="2026-04-23T20:05:06.891" v="2" actId="20577"/>
          <ac:spMkLst>
            <pc:docMk/>
            <pc:sldMk cId="3898667025" sldId="256"/>
            <ac:spMk id="52" creationId="{FFFE1CED-4BFE-4214-A289-998325B7DE46}"/>
          </ac:spMkLst>
        </pc:spChg>
        <pc:spChg chg="mod">
          <ac:chgData name="HATIM KHALAF ALANAZI" userId="S::s202221580@kfupm.edu.sa::d174206f-e214-4b44-a748-39236ff54cda" providerId="AD" clId="Web-{E334C30A-9F63-EE2B-6A82-47DA04B586A5}" dt="2026-04-23T20:11:14.832" v="36" actId="1076"/>
          <ac:spMkLst>
            <pc:docMk/>
            <pc:sldMk cId="3898667025" sldId="256"/>
            <ac:spMk id="88" creationId="{85337D2D-D911-4D8E-9660-157F0CAB50AA}"/>
          </ac:spMkLst>
        </pc:spChg>
        <pc:spChg chg="mod">
          <ac:chgData name="HATIM KHALAF ALANAZI" userId="S::s202221580@kfupm.edu.sa::d174206f-e214-4b44-a748-39236ff54cda" providerId="AD" clId="Web-{E334C30A-9F63-EE2B-6A82-47DA04B586A5}" dt="2026-04-23T20:12:32.022" v="41" actId="14100"/>
          <ac:spMkLst>
            <pc:docMk/>
            <pc:sldMk cId="3898667025" sldId="256"/>
            <ac:spMk id="90" creationId="{EFB30C89-240B-4597-B528-68F95AA49BFC}"/>
          </ac:spMkLst>
        </pc:spChg>
        <pc:spChg chg="mod">
          <ac:chgData name="HATIM KHALAF ALANAZI" userId="S::s202221580@kfupm.edu.sa::d174206f-e214-4b44-a748-39236ff54cda" providerId="AD" clId="Web-{E334C30A-9F63-EE2B-6A82-47DA04B586A5}" dt="2026-04-23T20:11:07.082" v="35" actId="20577"/>
          <ac:spMkLst>
            <pc:docMk/>
            <pc:sldMk cId="3898667025" sldId="256"/>
            <ac:spMk id="91" creationId="{CEC55535-06C7-4116-90A9-3A938309E5F9}"/>
          </ac:spMkLst>
        </pc:spChg>
        <pc:picChg chg="add mod">
          <ac:chgData name="HATIM KHALAF ALANAZI" userId="S::s202221580@kfupm.edu.sa::d174206f-e214-4b44-a748-39236ff54cda" providerId="AD" clId="Web-{E334C30A-9F63-EE2B-6A82-47DA04B586A5}" dt="2026-04-23T20:08:23.826" v="16" actId="14100"/>
          <ac:picMkLst>
            <pc:docMk/>
            <pc:sldMk cId="3898667025" sldId="256"/>
            <ac:picMk id="3" creationId="{8C76BC80-DA85-9CD9-DF2C-45217D77A6DD}"/>
          </ac:picMkLst>
        </pc:picChg>
      </pc:sldChg>
    </pc:docChg>
  </pc:docChgLst>
  <pc:docChgLst>
    <pc:chgData name="HATIM KHALAF ALANAZI" userId="S::s202221580@kfupm.edu.sa::d174206f-e214-4b44-a748-39236ff54cda" providerId="AD" clId="Web-{E1B917D8-EAD6-781B-2401-DC1822AEEC10}"/>
    <pc:docChg chg="modSld">
      <pc:chgData name="HATIM KHALAF ALANAZI" userId="S::s202221580@kfupm.edu.sa::d174206f-e214-4b44-a748-39236ff54cda" providerId="AD" clId="Web-{E1B917D8-EAD6-781B-2401-DC1822AEEC10}" dt="2026-04-23T20:20:06.160" v="3" actId="1076"/>
      <pc:docMkLst>
        <pc:docMk/>
      </pc:docMkLst>
      <pc:sldChg chg="modSp">
        <pc:chgData name="HATIM KHALAF ALANAZI" userId="S::s202221580@kfupm.edu.sa::d174206f-e214-4b44-a748-39236ff54cda" providerId="AD" clId="Web-{E1B917D8-EAD6-781B-2401-DC1822AEEC10}" dt="2026-04-23T20:20:06.160" v="3" actId="1076"/>
        <pc:sldMkLst>
          <pc:docMk/>
          <pc:sldMk cId="3898667025" sldId="256"/>
        </pc:sldMkLst>
        <pc:spChg chg="mod">
          <ac:chgData name="HATIM KHALAF ALANAZI" userId="S::s202221580@kfupm.edu.sa::d174206f-e214-4b44-a748-39236ff54cda" providerId="AD" clId="Web-{E1B917D8-EAD6-781B-2401-DC1822AEEC10}" dt="2026-04-23T20:20:06.160" v="3" actId="1076"/>
          <ac:spMkLst>
            <pc:docMk/>
            <pc:sldMk cId="3898667025" sldId="256"/>
            <ac:spMk id="88" creationId="{85337D2D-D911-4D8E-9660-157F0CAB50AA}"/>
          </ac:spMkLst>
        </pc:spChg>
        <pc:spChg chg="mod">
          <ac:chgData name="HATIM KHALAF ALANAZI" userId="S::s202221580@kfupm.edu.sa::d174206f-e214-4b44-a748-39236ff54cda" providerId="AD" clId="Web-{E1B917D8-EAD6-781B-2401-DC1822AEEC10}" dt="2026-04-23T20:20:00.222" v="2" actId="1076"/>
          <ac:spMkLst>
            <pc:docMk/>
            <pc:sldMk cId="3898667025" sldId="256"/>
            <ac:spMk id="90" creationId="{EFB30C89-240B-4597-B528-68F95AA49BFC}"/>
          </ac:spMkLst>
        </pc:spChg>
        <pc:spChg chg="mod">
          <ac:chgData name="HATIM KHALAF ALANAZI" userId="S::s202221580@kfupm.edu.sa::d174206f-e214-4b44-a748-39236ff54cda" providerId="AD" clId="Web-{E1B917D8-EAD6-781B-2401-DC1822AEEC10}" dt="2026-04-23T20:19:55.253" v="1" actId="20577"/>
          <ac:spMkLst>
            <pc:docMk/>
            <pc:sldMk cId="3898667025" sldId="256"/>
            <ac:spMk id="91" creationId="{CEC55535-06C7-4116-90A9-3A938309E5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AA78-E457-49C4-84B7-F6472AFB833B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70899A-2FC6-4796-A0A1-5FA2D9CDB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70899A-2FC6-4796-A0A1-5FA2D9CDBA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66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Autonomous Drone System for Geophone Deployment in Difficult Terrains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88544" y="3242172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lnSpc>
                <a:spcPct val="150000"/>
              </a:lnSpc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Hatem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Alanazi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,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Raed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Alqahtani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Bader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Aldawood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Fares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Alharbi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Nasser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Alghannam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, Ammar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Almulhim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Ahmed Mahmoud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2616D"/>
                </a:solidFill>
              </a:rPr>
              <a:t>TEAM</a:t>
            </a:r>
            <a:r>
              <a:rPr lang="en-US" sz="8800" b="1" dirty="0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 dirty="0">
                <a:solidFill>
                  <a:srgbClr val="02616D"/>
                </a:solidFill>
              </a:rPr>
              <a:t>M016</a:t>
            </a:r>
            <a:endParaRPr lang="en-SG" sz="8000" b="1" dirty="0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6" y="7660112"/>
            <a:ext cx="9875519" cy="78716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Problem statement:</a:t>
            </a:r>
          </a:p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Geophone deployment in seismic surveys is currently performed manually, making it slow and inefficient in large and difficult terrains.</a:t>
            </a:r>
          </a:p>
          <a:p>
            <a:pPr algn="just"/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  <a:p>
            <a:pPr algn="just"/>
            <a:r>
              <a:rPr lang="en-US" sz="4600" b="1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To address this</a:t>
            </a: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,</a:t>
            </a:r>
          </a:p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 an autonomous drone-based system is developed to deploy geophones at predefined locations with higher speed, accuracy, and consistency.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7" y="618743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Overview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21979" y="15650959"/>
            <a:ext cx="13186817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&amp;Validation 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16209" y="15911733"/>
            <a:ext cx="8735158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 </a:t>
            </a:r>
          </a:p>
        </p:txBody>
      </p:sp>
      <p:sp>
        <p:nvSpPr>
          <p:cNvPr id="29" name="Rectangle 10">
            <a:extLst>
              <a:ext uri="{FF2B5EF4-FFF2-40B4-BE49-F238E27FC236}">
                <a16:creationId xmlns:a16="http://schemas.microsoft.com/office/drawing/2014/main" id="{97CFC4E5-EDF9-4D08-98C7-91E3341CFA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5" y="1603015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Target Customers 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8E07B00E-E9A7-4379-B558-E7D60B1B91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5334" y="17360651"/>
            <a:ext cx="9875519" cy="22085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Oil &amp; gas companies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Seismic survey companies</a:t>
            </a:r>
          </a:p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Geophysicists &amp; survey designers</a:t>
            </a:r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41395E65-74C8-4AC0-A9FE-4E5A8B64E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334" y="20371436"/>
            <a:ext cx="987199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Technical Requirement 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DC9D930-96B3-493F-B888-DBE714D665C1}"/>
              </a:ext>
            </a:extLst>
          </p:cNvPr>
          <p:cNvSpPr/>
          <p:nvPr/>
        </p:nvSpPr>
        <p:spPr>
          <a:xfrm>
            <a:off x="1019723" y="21798128"/>
            <a:ext cx="9299114" cy="1135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200"/>
              <a:t>Constraints</a:t>
            </a:r>
            <a:r>
              <a:rPr lang="en-US"/>
              <a:t> 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B62CC000-14A2-42EA-A900-EE01558E17CD}"/>
              </a:ext>
            </a:extLst>
          </p:cNvPr>
          <p:cNvSpPr/>
          <p:nvPr/>
        </p:nvSpPr>
        <p:spPr>
          <a:xfrm>
            <a:off x="897340" y="23027375"/>
            <a:ext cx="4246905" cy="1895641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Temperature ≤ 50°C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50880ED-A6D6-4267-B4DE-A5AB936ECB6A}"/>
              </a:ext>
            </a:extLst>
          </p:cNvPr>
          <p:cNvSpPr/>
          <p:nvPr/>
        </p:nvSpPr>
        <p:spPr>
          <a:xfrm>
            <a:off x="5669281" y="23005792"/>
            <a:ext cx="4571246" cy="189564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Wind speed ≤ 6 m/s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032D7440-5658-4DFB-AB31-F46A08DC87A5}"/>
              </a:ext>
            </a:extLst>
          </p:cNvPr>
          <p:cNvSpPr/>
          <p:nvPr/>
        </p:nvSpPr>
        <p:spPr>
          <a:xfrm>
            <a:off x="925335" y="25242646"/>
            <a:ext cx="4246905" cy="2132416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600" dirty="0"/>
              <a:t>Gripper mass ≤ 1.4 kg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37854B36-2F16-4BC4-BA2E-B2B38B7DF950}"/>
              </a:ext>
            </a:extLst>
          </p:cNvPr>
          <p:cNvSpPr/>
          <p:nvPr/>
        </p:nvSpPr>
        <p:spPr>
          <a:xfrm>
            <a:off x="5669280" y="25199483"/>
            <a:ext cx="4649557" cy="217557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4600" dirty="0"/>
              <a:t>Servo torque ≥ 2.5 kg·cm</a:t>
            </a:r>
            <a:endParaRPr lang="en-US" sz="4600" dirty="0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BB627796-A2FF-439C-A9C5-AD44B6954205}"/>
              </a:ext>
            </a:extLst>
          </p:cNvPr>
          <p:cNvSpPr/>
          <p:nvPr/>
        </p:nvSpPr>
        <p:spPr>
          <a:xfrm>
            <a:off x="11140207" y="6194998"/>
            <a:ext cx="9220818" cy="1135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Specifications 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B9E643F1-A263-4521-B6CA-A08B98015F7E}"/>
              </a:ext>
            </a:extLst>
          </p:cNvPr>
          <p:cNvSpPr/>
          <p:nvPr/>
        </p:nvSpPr>
        <p:spPr>
          <a:xfrm>
            <a:off x="11140207" y="7677918"/>
            <a:ext cx="9097929" cy="113523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Thrust-to-weight ratio ≥ 1.5</a:t>
            </a:r>
            <a:endParaRPr lang="en-US" sz="4600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FFFE1CED-4BFE-4214-A289-998325B7DE46}"/>
              </a:ext>
            </a:extLst>
          </p:cNvPr>
          <p:cNvSpPr/>
          <p:nvPr/>
        </p:nvSpPr>
        <p:spPr>
          <a:xfrm>
            <a:off x="11091819" y="18012166"/>
            <a:ext cx="9145647" cy="113523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4600" dirty="0"/>
              <a:t>Return time ≤ outbound time + 30 s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F0C39A91-4507-49FE-BEE2-DF5231E852E1}"/>
              </a:ext>
            </a:extLst>
          </p:cNvPr>
          <p:cNvSpPr/>
          <p:nvPr/>
        </p:nvSpPr>
        <p:spPr>
          <a:xfrm>
            <a:off x="11140207" y="16282260"/>
            <a:ext cx="9097929" cy="113523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Base contact area ≥ 120 cm²</a:t>
            </a:r>
            <a:endParaRPr lang="en-US" sz="4600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B354F478-0596-431D-9893-6EB6278FF3D6}"/>
              </a:ext>
            </a:extLst>
          </p:cNvPr>
          <p:cNvSpPr/>
          <p:nvPr/>
        </p:nvSpPr>
        <p:spPr>
          <a:xfrm>
            <a:off x="11140207" y="14668919"/>
            <a:ext cx="9097929" cy="113523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Gripper load capacity: 1–2 kg</a:t>
            </a:r>
            <a:endParaRPr lang="en-US" sz="460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88B3231-74DF-4DDE-9C95-CC86D6F78490}"/>
              </a:ext>
            </a:extLst>
          </p:cNvPr>
          <p:cNvSpPr/>
          <p:nvPr/>
        </p:nvSpPr>
        <p:spPr>
          <a:xfrm>
            <a:off x="11115679" y="9264585"/>
            <a:ext cx="9097929" cy="113523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Attitude response ≤ 1 s</a:t>
            </a:r>
            <a:endParaRPr lang="en-US" sz="4600"/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0D6DB91F-FACD-4E70-B2FB-3E085DD5B826}"/>
              </a:ext>
            </a:extLst>
          </p:cNvPr>
          <p:cNvSpPr/>
          <p:nvPr/>
        </p:nvSpPr>
        <p:spPr>
          <a:xfrm>
            <a:off x="11115677" y="11013969"/>
            <a:ext cx="9097929" cy="113523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Live tracking update ≤ 2 s</a:t>
            </a:r>
            <a:endParaRPr lang="en-US" sz="4600" dirty="0"/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DBD34E7F-32E4-418F-B0FE-948DBD15FA46}"/>
              </a:ext>
            </a:extLst>
          </p:cNvPr>
          <p:cNvSpPr/>
          <p:nvPr/>
        </p:nvSpPr>
        <p:spPr>
          <a:xfrm>
            <a:off x="11140207" y="12955874"/>
            <a:ext cx="9097929" cy="1135235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Grip force ≥ 32 N</a:t>
            </a:r>
            <a:endParaRPr lang="en-US" sz="460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41EAF55-2280-41A9-9586-CF30A780A4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7137" y="6187437"/>
            <a:ext cx="20015113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 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E1F28FF-815B-40D5-8B3C-0C3EE5612C36}"/>
              </a:ext>
            </a:extLst>
          </p:cNvPr>
          <p:cNvGrpSpPr/>
          <p:nvPr/>
        </p:nvGrpSpPr>
        <p:grpSpPr>
          <a:xfrm>
            <a:off x="35886433" y="507309"/>
            <a:ext cx="6127673" cy="4890562"/>
            <a:chOff x="37260726" y="9005203"/>
            <a:chExt cx="6127673" cy="4890562"/>
          </a:xfrm>
        </p:grpSpPr>
        <p:grpSp>
          <p:nvGrpSpPr>
            <p:cNvPr id="38" name="Export Card 6">
              <a:extLst>
                <a:ext uri="{FF2B5EF4-FFF2-40B4-BE49-F238E27FC236}">
                  <a16:creationId xmlns:a16="http://schemas.microsoft.com/office/drawing/2014/main" id="{532E9302-3932-40D8-BD93-D2D0C5A4AF24}"/>
                </a:ext>
              </a:extLst>
            </p:cNvPr>
            <p:cNvGrpSpPr/>
            <p:nvPr/>
          </p:nvGrpSpPr>
          <p:grpSpPr>
            <a:xfrm>
              <a:off x="37260726" y="9005203"/>
              <a:ext cx="6127673" cy="4890562"/>
              <a:chOff x="32893290" y="9194554"/>
              <a:chExt cx="6127673" cy="4890562"/>
            </a:xfrm>
          </p:grpSpPr>
          <p:sp>
            <p:nvSpPr>
              <p:cNvPr id="42" name="Card Border 6">
                <a:extLst>
                  <a:ext uri="{FF2B5EF4-FFF2-40B4-BE49-F238E27FC236}">
                    <a16:creationId xmlns:a16="http://schemas.microsoft.com/office/drawing/2014/main" id="{F4B034E4-FEF4-48D7-8918-0C6EE53FEBD6}"/>
                  </a:ext>
                </a:extLst>
              </p:cNvPr>
              <p:cNvSpPr>
                <a:spLocks noRot="1" noChangeAspect="1"/>
              </p:cNvSpPr>
              <p:nvPr/>
            </p:nvSpPr>
            <p:spPr>
              <a:xfrm>
                <a:off x="32893290" y="9194554"/>
                <a:ext cx="6127673" cy="489056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FFFFFF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81FF293-E5E2-4E7C-960C-8DAFDB81746A}"/>
                  </a:ext>
                </a:extLst>
              </p:cNvPr>
              <p:cNvSpPr txBox="1">
                <a:spLocks noMove="1" noResize="1" noTextEdit="1"/>
              </p:cNvSpPr>
              <p:nvPr/>
            </p:nvSpPr>
            <p:spPr>
              <a:xfrm>
                <a:off x="35488143" y="10688085"/>
                <a:ext cx="899605" cy="17851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1000" b="1">
                    <a:solidFill>
                      <a:srgbClr val="02616D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</a:p>
            </p:txBody>
          </p:sp>
          <p:pic>
            <p:nvPicPr>
              <p:cNvPr id="46" name="Picture Placeholder 498">
                <a:extLst>
                  <a:ext uri="{FF2B5EF4-FFF2-40B4-BE49-F238E27FC236}">
                    <a16:creationId xmlns:a16="http://schemas.microsoft.com/office/drawing/2014/main" id="{D7406FCE-6A3A-4D94-B7B4-3822715624A8}"/>
                  </a:ext>
                </a:extLst>
              </p:cNvPr>
              <p:cNvPicPr>
                <a:picLocks noGrp="1" noChangeAspect="1"/>
              </p:cNvPicPr>
              <p:nvPr>
                <p:ph type="pic" idx="59"/>
              </p:nvPr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94345" y="9514594"/>
                <a:ext cx="1823698" cy="2011680"/>
              </a:xfrm>
            </p:spPr>
          </p:pic>
          <p:pic>
            <p:nvPicPr>
              <p:cNvPr id="61" name="Picture Placeholder 500">
                <a:extLst>
                  <a:ext uri="{FF2B5EF4-FFF2-40B4-BE49-F238E27FC236}">
                    <a16:creationId xmlns:a16="http://schemas.microsoft.com/office/drawing/2014/main" id="{D5B548FC-79D1-4D0C-9B21-3C0E04AD8E73}"/>
                  </a:ext>
                </a:extLst>
              </p:cNvPr>
              <p:cNvPicPr>
                <a:picLocks noGrp="1" noChangeAspect="1"/>
              </p:cNvPicPr>
              <p:nvPr>
                <p:ph type="pic" idx="58"/>
              </p:nvPr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680650" y="11755586"/>
                <a:ext cx="1828800" cy="2009490"/>
              </a:xfrm>
            </p:spPr>
          </p:pic>
          <p:pic>
            <p:nvPicPr>
              <p:cNvPr id="62" name="Picture Placeholder 496">
                <a:extLst>
                  <a:ext uri="{FF2B5EF4-FFF2-40B4-BE49-F238E27FC236}">
                    <a16:creationId xmlns:a16="http://schemas.microsoft.com/office/drawing/2014/main" id="{5637C850-3F19-45EB-B856-2BF6377D9C02}"/>
                  </a:ext>
                </a:extLst>
              </p:cNvPr>
              <p:cNvPicPr>
                <a:picLocks noGrp="1" noChangeAspect="1"/>
              </p:cNvPicPr>
              <p:nvPr>
                <p:ph type="pic" idx="57"/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396210" y="9537118"/>
                <a:ext cx="1828800" cy="2009490"/>
              </a:xfrm>
            </p:spPr>
          </p:pic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DD895BB0-60B1-4EA0-9A81-B1E5FD68F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515285" y="11204216"/>
              <a:ext cx="2224041" cy="2558842"/>
            </a:xfrm>
            <a:prstGeom prst="rect">
              <a:avLst/>
            </a:prstGeom>
          </p:spPr>
        </p:pic>
      </p:grpSp>
      <p:pic>
        <p:nvPicPr>
          <p:cNvPr id="47" name="Picture Placeholder 498">
            <a:extLst>
              <a:ext uri="{FF2B5EF4-FFF2-40B4-BE49-F238E27FC236}">
                <a16:creationId xmlns:a16="http://schemas.microsoft.com/office/drawing/2014/main" id="{4D7AF5FF-CE76-4016-B748-BDF7B89918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6919" y="694641"/>
            <a:ext cx="1823698" cy="2011680"/>
          </a:xfrm>
          <a:prstGeom prst="rect">
            <a:avLst/>
          </a:prstGeom>
        </p:spPr>
      </p:pic>
      <p:pic>
        <p:nvPicPr>
          <p:cNvPr id="48" name="Picture Placeholder 500">
            <a:extLst>
              <a:ext uri="{FF2B5EF4-FFF2-40B4-BE49-F238E27FC236}">
                <a16:creationId xmlns:a16="http://schemas.microsoft.com/office/drawing/2014/main" id="{1C382243-D367-4D1F-92C2-54439CF95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3224" y="2935633"/>
            <a:ext cx="1828800" cy="2009490"/>
          </a:xfrm>
          <a:prstGeom prst="rect">
            <a:avLst/>
          </a:prstGeom>
        </p:spPr>
      </p:pic>
      <p:pic>
        <p:nvPicPr>
          <p:cNvPr id="49" name="Picture Placeholder 496">
            <a:extLst>
              <a:ext uri="{FF2B5EF4-FFF2-40B4-BE49-F238E27FC236}">
                <a16:creationId xmlns:a16="http://schemas.microsoft.com/office/drawing/2014/main" id="{3BD88BA0-E3BB-4650-821F-09C829B64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8784" y="717165"/>
            <a:ext cx="1828800" cy="2009490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8AE8D08B-DE21-4781-B0B5-0396F69DCFE1}"/>
              </a:ext>
            </a:extLst>
          </p:cNvPr>
          <p:cNvSpPr/>
          <p:nvPr/>
        </p:nvSpPr>
        <p:spPr>
          <a:xfrm>
            <a:off x="24860883" y="9279740"/>
            <a:ext cx="1106905" cy="6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CA90128-4A8D-4A3C-995B-16A958E70F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407" y="7532145"/>
            <a:ext cx="4877161" cy="34766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1FC4595-95EF-451E-A708-9FC666C368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28433" y="7660112"/>
            <a:ext cx="4252632" cy="4042215"/>
          </a:xfrm>
          <a:prstGeom prst="rect">
            <a:avLst/>
          </a:prstGeom>
        </p:spPr>
      </p:pic>
      <p:sp>
        <p:nvSpPr>
          <p:cNvPr id="56" name="Arrow: Right 55">
            <a:extLst>
              <a:ext uri="{FF2B5EF4-FFF2-40B4-BE49-F238E27FC236}">
                <a16:creationId xmlns:a16="http://schemas.microsoft.com/office/drawing/2014/main" id="{7593618D-9A22-48AD-8D02-F82D1D00910C}"/>
              </a:ext>
            </a:extLst>
          </p:cNvPr>
          <p:cNvSpPr/>
          <p:nvPr/>
        </p:nvSpPr>
        <p:spPr>
          <a:xfrm>
            <a:off x="31235924" y="9300094"/>
            <a:ext cx="1106905" cy="6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58">
            <a:extLst>
              <a:ext uri="{FF2B5EF4-FFF2-40B4-BE49-F238E27FC236}">
                <a16:creationId xmlns:a16="http://schemas.microsoft.com/office/drawing/2014/main" id="{A2CB9D5A-DD1E-4F07-92E2-61EE0F5C832F}"/>
              </a:ext>
            </a:extLst>
          </p:cNvPr>
          <p:cNvSpPr/>
          <p:nvPr/>
        </p:nvSpPr>
        <p:spPr>
          <a:xfrm>
            <a:off x="35778207" y="9310942"/>
            <a:ext cx="1106905" cy="6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5A79212-22D7-41F8-9047-07AD5F97A5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2990" y="7630481"/>
            <a:ext cx="4507858" cy="3082361"/>
          </a:xfrm>
          <a:prstGeom prst="rect">
            <a:avLst/>
          </a:prstGeom>
        </p:spPr>
      </p:pic>
      <p:sp>
        <p:nvSpPr>
          <p:cNvPr id="63" name="Arrow: Right 62">
            <a:extLst>
              <a:ext uri="{FF2B5EF4-FFF2-40B4-BE49-F238E27FC236}">
                <a16:creationId xmlns:a16="http://schemas.microsoft.com/office/drawing/2014/main" id="{47E56AD6-F161-4F26-B6DD-D9AB68948105}"/>
              </a:ext>
            </a:extLst>
          </p:cNvPr>
          <p:cNvSpPr/>
          <p:nvPr/>
        </p:nvSpPr>
        <p:spPr>
          <a:xfrm>
            <a:off x="23724787" y="13523275"/>
            <a:ext cx="1106905" cy="6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64B55D0-B27B-4B8E-A5F1-BD82A55474C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9501" y="12186749"/>
            <a:ext cx="2986078" cy="3779675"/>
          </a:xfrm>
          <a:prstGeom prst="rect">
            <a:avLst/>
          </a:prstGeom>
        </p:spPr>
      </p:pic>
      <p:sp>
        <p:nvSpPr>
          <p:cNvPr id="64" name="Arrow: Right 63">
            <a:extLst>
              <a:ext uri="{FF2B5EF4-FFF2-40B4-BE49-F238E27FC236}">
                <a16:creationId xmlns:a16="http://schemas.microsoft.com/office/drawing/2014/main" id="{76465B24-9AAE-4E00-9813-E5CEAA8169D6}"/>
              </a:ext>
            </a:extLst>
          </p:cNvPr>
          <p:cNvSpPr/>
          <p:nvPr/>
        </p:nvSpPr>
        <p:spPr>
          <a:xfrm>
            <a:off x="28220652" y="13539870"/>
            <a:ext cx="1106905" cy="6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E3436-CEF8-4974-9C2A-932C066C595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400" y="12468557"/>
            <a:ext cx="2992737" cy="268608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8A9F84C9-06CD-4725-9A7C-3256C3011C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783" y="12271717"/>
            <a:ext cx="2774699" cy="3048097"/>
          </a:xfrm>
          <a:prstGeom prst="rect">
            <a:avLst/>
          </a:prstGeom>
        </p:spPr>
      </p:pic>
      <p:sp>
        <p:nvSpPr>
          <p:cNvPr id="66" name="Arrow: Right 65">
            <a:extLst>
              <a:ext uri="{FF2B5EF4-FFF2-40B4-BE49-F238E27FC236}">
                <a16:creationId xmlns:a16="http://schemas.microsoft.com/office/drawing/2014/main" id="{8D2107A1-5884-4830-B26A-D44AF70BF750}"/>
              </a:ext>
            </a:extLst>
          </p:cNvPr>
          <p:cNvSpPr/>
          <p:nvPr/>
        </p:nvSpPr>
        <p:spPr>
          <a:xfrm>
            <a:off x="33117052" y="13470912"/>
            <a:ext cx="1106905" cy="6497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42D91AE1-FAEB-46AB-8F11-DAB112D6F4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367" y="11140343"/>
            <a:ext cx="6669170" cy="5342507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FE9F24F-1A5B-46CC-8862-DAE9D4F95FE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0707" y="7414588"/>
            <a:ext cx="2661155" cy="356745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316B499F-E701-4532-9B87-835C9EE1A80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1977" y="16730284"/>
            <a:ext cx="6044392" cy="6515135"/>
          </a:xfrm>
          <a:prstGeom prst="rect">
            <a:avLst/>
          </a:prstGeom>
        </p:spPr>
      </p:pic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A1C1A503-92F4-46C0-A2E5-A662646E0D0E}"/>
              </a:ext>
            </a:extLst>
          </p:cNvPr>
          <p:cNvSpPr/>
          <p:nvPr/>
        </p:nvSpPr>
        <p:spPr>
          <a:xfrm>
            <a:off x="11128683" y="19702592"/>
            <a:ext cx="9220818" cy="11352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Integrated Specifications 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9878D0E5-49C7-4A7E-BCC8-FEDE5A85900D}"/>
              </a:ext>
            </a:extLst>
          </p:cNvPr>
          <p:cNvSpPr/>
          <p:nvPr/>
        </p:nvSpPr>
        <p:spPr>
          <a:xfrm>
            <a:off x="11160689" y="21263340"/>
            <a:ext cx="9097929" cy="167002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Stable hover ≥ 1 s before release, release time ≤ 0.5 s</a:t>
            </a:r>
            <a:endParaRPr lang="en-US" sz="4700"/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134275F5-E5C9-4372-88A7-679A9072C4DD}"/>
              </a:ext>
            </a:extLst>
          </p:cNvPr>
          <p:cNvSpPr/>
          <p:nvPr/>
        </p:nvSpPr>
        <p:spPr>
          <a:xfrm>
            <a:off x="11160688" y="23572624"/>
            <a:ext cx="9097929" cy="167002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Deployment time ≤ 60 s (≥ 40% faster than manual)</a:t>
            </a:r>
            <a:endParaRPr lang="en-US" sz="4700"/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9B58DAAB-623C-4DAF-8FD5-BD0948EF99D0}"/>
              </a:ext>
            </a:extLst>
          </p:cNvPr>
          <p:cNvSpPr/>
          <p:nvPr/>
        </p:nvSpPr>
        <p:spPr>
          <a:xfrm>
            <a:off x="11190127" y="25881908"/>
            <a:ext cx="9097929" cy="1670023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Tilt ≤ 5°, position error ≤ 0.5 m</a:t>
            </a:r>
            <a:endParaRPr lang="en-US" sz="4700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EC6972CE-AC1B-4E47-9A89-85A91A1772C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662547" y="16798251"/>
            <a:ext cx="7146249" cy="386771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027D4985-6699-46C6-A01B-EF931981163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6671598" y="20847365"/>
            <a:ext cx="7027603" cy="5072942"/>
          </a:xfrm>
          <a:prstGeom prst="rect">
            <a:avLst/>
          </a:prstGeom>
        </p:spPr>
      </p:pic>
      <p:sp>
        <p:nvSpPr>
          <p:cNvPr id="88" name="Rectangle 10">
            <a:extLst>
              <a:ext uri="{FF2B5EF4-FFF2-40B4-BE49-F238E27FC236}">
                <a16:creationId xmlns:a16="http://schemas.microsoft.com/office/drawing/2014/main" id="{85337D2D-D911-4D8E-9660-157F0CAB5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93244" y="23277827"/>
            <a:ext cx="9019977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Future Work </a:t>
            </a:r>
          </a:p>
        </p:txBody>
      </p:sp>
      <p:sp>
        <p:nvSpPr>
          <p:cNvPr id="90" name="TextBox 19">
            <a:extLst>
              <a:ext uri="{FF2B5EF4-FFF2-40B4-BE49-F238E27FC236}">
                <a16:creationId xmlns:a16="http://schemas.microsoft.com/office/drawing/2014/main" id="{EFB30C89-240B-4597-B528-68F95AA49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09123" y="24640758"/>
            <a:ext cx="8846836" cy="291642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600" dirty="0">
                <a:latin typeface="Calibri" panose="020F0502020204030204" pitchFamily="34" charset="0"/>
                <a:ea typeface="Open Sans"/>
                <a:cs typeface="Calibri" panose="020F0502020204030204" pitchFamily="34" charset="0"/>
              </a:rPr>
              <a:t>Implement multi-drone system for redundancy and mission continuity in case of failure.</a:t>
            </a:r>
          </a:p>
          <a:p>
            <a:pPr algn="just"/>
            <a:endParaRPr lang="en-US" sz="4600" dirty="0">
              <a:latin typeface="Calibri" panose="020F0502020204030204" pitchFamily="34" charset="0"/>
              <a:ea typeface="Open Sans"/>
              <a:cs typeface="Calibri" panose="020F0502020204030204" pitchFamily="34" charset="0"/>
            </a:endParaRPr>
          </a:p>
        </p:txBody>
      </p:sp>
      <p:sp>
        <p:nvSpPr>
          <p:cNvPr id="91" name="TextBox 19">
            <a:extLst>
              <a:ext uri="{FF2B5EF4-FFF2-40B4-BE49-F238E27FC236}">
                <a16:creationId xmlns:a16="http://schemas.microsoft.com/office/drawing/2014/main" id="{CEC55535-06C7-4116-90A9-3A938309E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0772" y="17161540"/>
            <a:ext cx="8735158" cy="57479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314960" indent="-314960" algn="just">
              <a:buFont typeface="Arial" panose="020B0604020202020204" pitchFamily="34" charset="0"/>
              <a:buChar char="•"/>
            </a:pPr>
            <a:r>
              <a:rPr lang="en-US" sz="4600" dirty="0">
                <a:latin typeface="Calibri"/>
                <a:ea typeface="Calibri"/>
                <a:cs typeface="Calibri"/>
              </a:rPr>
              <a:t> </a:t>
            </a:r>
            <a:r>
              <a:rPr lang="en-GB" sz="4600" dirty="0">
                <a:latin typeface="Calibri"/>
                <a:ea typeface="Calibri"/>
                <a:cs typeface="Calibri"/>
              </a:rPr>
              <a:t>An autonomous drone system enables safe, stable, and highly accurate geophone deployment in difficult and inaccessible terrains.</a:t>
            </a:r>
            <a:endParaRPr lang="en-US" sz="4600" dirty="0">
              <a:latin typeface="Calibri"/>
              <a:ea typeface="Open Sans"/>
              <a:cs typeface="Calibri"/>
            </a:endParaRPr>
          </a:p>
          <a:p>
            <a:pPr algn="just"/>
            <a:r>
              <a:rPr lang="en-US" sz="4600" dirty="0">
                <a:latin typeface="Calibri"/>
                <a:ea typeface="Open Sans"/>
                <a:cs typeface="Calibri"/>
              </a:rPr>
              <a:t>• Outdoor flight testing was not possible due to current restrictions; some validation was completed using calculations and simulations.</a:t>
            </a:r>
          </a:p>
        </p:txBody>
      </p:sp>
      <p:pic>
        <p:nvPicPr>
          <p:cNvPr id="3" name="Picture 2" descr="A screenshot of a map&#10;&#10;AI-generated content may be incorrect.">
            <a:extLst>
              <a:ext uri="{FF2B5EF4-FFF2-40B4-BE49-F238E27FC236}">
                <a16:creationId xmlns:a16="http://schemas.microsoft.com/office/drawing/2014/main" id="{8C76BC80-DA85-9CD9-DF2C-45217D77A6DD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0518314" y="23005792"/>
            <a:ext cx="6160492" cy="436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DD5908C4-606A-4C5D-9F8F-BDE2350CF27F}"/>
</file>

<file path=customXml/itemProps2.xml><?xml version="1.0" encoding="utf-8"?>
<ds:datastoreItem xmlns:ds="http://schemas.openxmlformats.org/officeDocument/2006/customXml" ds:itemID="{1292A0E1-C452-464B-B8DE-F57E077F39D9}"/>
</file>

<file path=customXml/itemProps3.xml><?xml version="1.0" encoding="utf-8"?>
<ds:datastoreItem xmlns:ds="http://schemas.openxmlformats.org/officeDocument/2006/customXml" ds:itemID="{70CC7491-587E-4214-AF29-BDF7D412CD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269</Words>
  <Application>Microsoft Office PowerPoint</Application>
  <PresentationFormat>Custom</PresentationFormat>
  <Paragraphs>41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Nunito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RAED ABDULLAH ALQAHTANI</cp:lastModifiedBy>
  <cp:revision>4</cp:revision>
  <dcterms:created xsi:type="dcterms:W3CDTF">2025-04-20T10:29:18Z</dcterms:created>
  <dcterms:modified xsi:type="dcterms:W3CDTF">2026-05-02T21:00:38Z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