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42799000" cy="30276800"/>
  <p:notesSz cx="6858000" cy="9144000"/>
  <p:embeddedFontLst>
    <p:embeddedFont>
      <p:font typeface="Aptos" panose="020B0004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(MS)" panose="020F0502020204030204" pitchFamily="34" charset="0"/>
      <p:regular r:id="rId11"/>
    </p:embeddedFont>
    <p:embeddedFont>
      <p:font typeface="Calibri (MS) Bold" panose="020F0702030404030204" pitchFamily="34" charset="0"/>
      <p:regular r:id="rId12"/>
      <p:bold r:id="rId13"/>
    </p:embeddedFont>
    <p:embeddedFont>
      <p:font typeface="Canva Sans" panose="020B0503030501040103" pitchFamily="3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0" autoAdjust="0"/>
    <p:restoredTop sz="94610" autoAdjust="0"/>
  </p:normalViewPr>
  <p:slideViewPr>
    <p:cSldViewPr>
      <p:cViewPr>
        <p:scale>
          <a:sx n="33" d="100"/>
          <a:sy n="33" d="100"/>
        </p:scale>
        <p:origin x="6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21" Type="http://schemas.openxmlformats.org/officeDocument/2006/relationships/customXml" Target="../customXml/item3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openxmlformats.org/officeDocument/2006/relationships/customXml" Target="../customXml/item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7"/>
            <a:ext cx="42803064" cy="30275146"/>
            <a:chOff x="0" y="0"/>
            <a:chExt cx="57070752" cy="4036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0749" cy="40366823"/>
            </a:xfrm>
            <a:custGeom>
              <a:avLst/>
              <a:gdLst/>
              <a:ahLst/>
              <a:cxnLst/>
              <a:rect l="l" t="t" r="r" b="b"/>
              <a:pathLst>
                <a:path w="57070749" h="40366823">
                  <a:moveTo>
                    <a:pt x="0" y="0"/>
                  </a:moveTo>
                  <a:lnTo>
                    <a:pt x="57070749" y="0"/>
                  </a:lnTo>
                  <a:lnTo>
                    <a:pt x="57070749" y="40366823"/>
                  </a:lnTo>
                  <a:lnTo>
                    <a:pt x="0" y="40366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4" name="Freeform 4"/>
          <p:cNvSpPr/>
          <p:nvPr/>
        </p:nvSpPr>
        <p:spPr>
          <a:xfrm>
            <a:off x="244240" y="15623915"/>
            <a:ext cx="13986129" cy="1515875"/>
          </a:xfrm>
          <a:custGeom>
            <a:avLst/>
            <a:gdLst/>
            <a:ahLst/>
            <a:cxnLst/>
            <a:rect l="l" t="t" r="r" b="b"/>
            <a:pathLst>
              <a:path w="13986129" h="1515875">
                <a:moveTo>
                  <a:pt x="0" y="0"/>
                </a:moveTo>
                <a:lnTo>
                  <a:pt x="13986129" y="0"/>
                </a:lnTo>
                <a:lnTo>
                  <a:pt x="13986129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grpSp>
        <p:nvGrpSpPr>
          <p:cNvPr id="6" name="Group 6"/>
          <p:cNvGrpSpPr/>
          <p:nvPr/>
        </p:nvGrpSpPr>
        <p:grpSpPr>
          <a:xfrm>
            <a:off x="14564299" y="17258811"/>
            <a:ext cx="13899221" cy="10495409"/>
            <a:chOff x="0" y="0"/>
            <a:chExt cx="18447347" cy="126749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47386" cy="12674981"/>
            </a:xfrm>
            <a:custGeom>
              <a:avLst/>
              <a:gdLst/>
              <a:ahLst/>
              <a:cxnLst/>
              <a:rect l="l" t="t" r="r" b="b"/>
              <a:pathLst>
                <a:path w="18447386" h="12674981">
                  <a:moveTo>
                    <a:pt x="0" y="0"/>
                  </a:moveTo>
                  <a:lnTo>
                    <a:pt x="18447386" y="0"/>
                  </a:lnTo>
                  <a:lnTo>
                    <a:pt x="18447386" y="12674981"/>
                  </a:lnTo>
                  <a:lnTo>
                    <a:pt x="0" y="12674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8" name="Freeform 8"/>
          <p:cNvSpPr/>
          <p:nvPr/>
        </p:nvSpPr>
        <p:spPr>
          <a:xfrm>
            <a:off x="32116296" y="5848456"/>
            <a:ext cx="10640625" cy="1427074"/>
          </a:xfrm>
          <a:custGeom>
            <a:avLst/>
            <a:gdLst/>
            <a:ahLst/>
            <a:cxnLst/>
            <a:rect l="l" t="t" r="r" b="b"/>
            <a:pathLst>
              <a:path w="9911305" h="1236818">
                <a:moveTo>
                  <a:pt x="0" y="0"/>
                </a:moveTo>
                <a:lnTo>
                  <a:pt x="9911305" y="0"/>
                </a:lnTo>
                <a:lnTo>
                  <a:pt x="9911305" y="1236818"/>
                </a:lnTo>
                <a:lnTo>
                  <a:pt x="0" y="1236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grpSp>
        <p:nvGrpSpPr>
          <p:cNvPr id="9" name="Group 9"/>
          <p:cNvGrpSpPr/>
          <p:nvPr/>
        </p:nvGrpSpPr>
        <p:grpSpPr>
          <a:xfrm>
            <a:off x="32258977" y="7472183"/>
            <a:ext cx="10355262" cy="8203954"/>
            <a:chOff x="0" y="0"/>
            <a:chExt cx="16597211" cy="131491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597249" cy="13149176"/>
            </a:xfrm>
            <a:custGeom>
              <a:avLst/>
              <a:gdLst/>
              <a:ahLst/>
              <a:cxnLst/>
              <a:rect l="l" t="t" r="r" b="b"/>
              <a:pathLst>
                <a:path w="16597249" h="13149176">
                  <a:moveTo>
                    <a:pt x="0" y="0"/>
                  </a:moveTo>
                  <a:lnTo>
                    <a:pt x="16597249" y="0"/>
                  </a:lnTo>
                  <a:lnTo>
                    <a:pt x="16597249" y="13149176"/>
                  </a:lnTo>
                  <a:lnTo>
                    <a:pt x="0" y="1314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870" r="-1870"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03268" y="7429823"/>
            <a:ext cx="10609032" cy="8171046"/>
            <a:chOff x="0" y="0"/>
            <a:chExt cx="14388084" cy="103140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88085" cy="10314051"/>
            </a:xfrm>
            <a:custGeom>
              <a:avLst/>
              <a:gdLst/>
              <a:ahLst/>
              <a:cxnLst/>
              <a:rect l="l" t="t" r="r" b="b"/>
              <a:pathLst>
                <a:path w="14388085" h="10314051">
                  <a:moveTo>
                    <a:pt x="0" y="0"/>
                  </a:moveTo>
                  <a:lnTo>
                    <a:pt x="14388085" y="0"/>
                  </a:lnTo>
                  <a:lnTo>
                    <a:pt x="14388085" y="10314051"/>
                  </a:lnTo>
                  <a:lnTo>
                    <a:pt x="0" y="10314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13" name="Freeform 13"/>
          <p:cNvSpPr/>
          <p:nvPr/>
        </p:nvSpPr>
        <p:spPr>
          <a:xfrm>
            <a:off x="35813114" y="106042"/>
            <a:ext cx="6269860" cy="5051679"/>
          </a:xfrm>
          <a:custGeom>
            <a:avLst/>
            <a:gdLst/>
            <a:ahLst/>
            <a:cxnLst/>
            <a:rect l="l" t="t" r="r" b="b"/>
            <a:pathLst>
              <a:path w="6269860" h="5051679">
                <a:moveTo>
                  <a:pt x="0" y="0"/>
                </a:moveTo>
                <a:lnTo>
                  <a:pt x="6269860" y="0"/>
                </a:lnTo>
                <a:lnTo>
                  <a:pt x="6269860" y="5051679"/>
                </a:lnTo>
                <a:lnTo>
                  <a:pt x="0" y="5051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grpSp>
        <p:nvGrpSpPr>
          <p:cNvPr id="14" name="Group 14"/>
          <p:cNvGrpSpPr/>
          <p:nvPr/>
        </p:nvGrpSpPr>
        <p:grpSpPr>
          <a:xfrm>
            <a:off x="22212301" y="7551980"/>
            <a:ext cx="10046676" cy="7014917"/>
            <a:chOff x="0" y="0"/>
            <a:chExt cx="14033665" cy="97002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033627" cy="9700260"/>
            </a:xfrm>
            <a:custGeom>
              <a:avLst/>
              <a:gdLst/>
              <a:ahLst/>
              <a:cxnLst/>
              <a:rect l="l" t="t" r="r" b="b"/>
              <a:pathLst>
                <a:path w="14033627" h="9700260">
                  <a:moveTo>
                    <a:pt x="0" y="0"/>
                  </a:moveTo>
                  <a:lnTo>
                    <a:pt x="14033627" y="0"/>
                  </a:lnTo>
                  <a:lnTo>
                    <a:pt x="14033627" y="9700260"/>
                  </a:lnTo>
                  <a:lnTo>
                    <a:pt x="0" y="9700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16" name="Freeform 16"/>
          <p:cNvSpPr/>
          <p:nvPr/>
        </p:nvSpPr>
        <p:spPr>
          <a:xfrm>
            <a:off x="35904935" y="491871"/>
            <a:ext cx="6269860" cy="5051679"/>
          </a:xfrm>
          <a:custGeom>
            <a:avLst/>
            <a:gdLst/>
            <a:ahLst/>
            <a:cxnLst/>
            <a:rect l="l" t="t" r="r" b="b"/>
            <a:pathLst>
              <a:path w="6269860" h="5051679">
                <a:moveTo>
                  <a:pt x="0" y="0"/>
                </a:moveTo>
                <a:lnTo>
                  <a:pt x="6269860" y="0"/>
                </a:lnTo>
                <a:lnTo>
                  <a:pt x="6269860" y="5051679"/>
                </a:lnTo>
                <a:lnTo>
                  <a:pt x="0" y="5051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grpSp>
        <p:nvGrpSpPr>
          <p:cNvPr id="17" name="Group 17"/>
          <p:cNvGrpSpPr/>
          <p:nvPr/>
        </p:nvGrpSpPr>
        <p:grpSpPr>
          <a:xfrm>
            <a:off x="35758231" y="555750"/>
            <a:ext cx="6145911" cy="4923920"/>
            <a:chOff x="0" y="0"/>
            <a:chExt cx="8194548" cy="65652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94548" cy="6565265"/>
            </a:xfrm>
            <a:custGeom>
              <a:avLst/>
              <a:gdLst/>
              <a:ahLst/>
              <a:cxnLst/>
              <a:rect l="l" t="t" r="r" b="b"/>
              <a:pathLst>
                <a:path w="8194548" h="6565265">
                  <a:moveTo>
                    <a:pt x="0" y="0"/>
                  </a:moveTo>
                  <a:lnTo>
                    <a:pt x="8194548" y="0"/>
                  </a:lnTo>
                  <a:lnTo>
                    <a:pt x="8194548" y="6565265"/>
                  </a:lnTo>
                  <a:lnTo>
                    <a:pt x="0" y="6565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383350" y="7595711"/>
            <a:ext cx="118339" cy="76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</a:p>
        </p:txBody>
      </p:sp>
      <p:sp>
        <p:nvSpPr>
          <p:cNvPr id="20" name="Freeform 20"/>
          <p:cNvSpPr/>
          <p:nvPr/>
        </p:nvSpPr>
        <p:spPr>
          <a:xfrm>
            <a:off x="827832" y="7393957"/>
            <a:ext cx="9522628" cy="7819877"/>
          </a:xfrm>
          <a:custGeom>
            <a:avLst/>
            <a:gdLst/>
            <a:ahLst/>
            <a:cxnLst/>
            <a:rect l="l" t="t" r="r" b="b"/>
            <a:pathLst>
              <a:path w="9522628" h="7819877">
                <a:moveTo>
                  <a:pt x="0" y="0"/>
                </a:moveTo>
                <a:lnTo>
                  <a:pt x="9522628" y="0"/>
                </a:lnTo>
                <a:lnTo>
                  <a:pt x="9522628" y="7819878"/>
                </a:lnTo>
                <a:lnTo>
                  <a:pt x="0" y="78198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sp>
        <p:nvSpPr>
          <p:cNvPr id="21" name="Freeform 21"/>
          <p:cNvSpPr/>
          <p:nvPr/>
        </p:nvSpPr>
        <p:spPr>
          <a:xfrm>
            <a:off x="244239" y="5894920"/>
            <a:ext cx="11383258" cy="1471514"/>
          </a:xfrm>
          <a:custGeom>
            <a:avLst/>
            <a:gdLst/>
            <a:ahLst/>
            <a:cxnLst/>
            <a:rect l="l" t="t" r="r" b="b"/>
            <a:pathLst>
              <a:path w="10873091" h="1314431">
                <a:moveTo>
                  <a:pt x="0" y="0"/>
                </a:moveTo>
                <a:lnTo>
                  <a:pt x="10873091" y="0"/>
                </a:lnTo>
                <a:lnTo>
                  <a:pt x="10873091" y="1314430"/>
                </a:lnTo>
                <a:lnTo>
                  <a:pt x="0" y="131443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sp>
        <p:nvSpPr>
          <p:cNvPr id="22" name="Freeform 22"/>
          <p:cNvSpPr/>
          <p:nvPr/>
        </p:nvSpPr>
        <p:spPr>
          <a:xfrm>
            <a:off x="11681440" y="5883728"/>
            <a:ext cx="20398272" cy="1427074"/>
          </a:xfrm>
          <a:custGeom>
            <a:avLst/>
            <a:gdLst/>
            <a:ahLst/>
            <a:cxnLst/>
            <a:rect l="l" t="t" r="r" b="b"/>
            <a:pathLst>
              <a:path w="11804881" h="1427074">
                <a:moveTo>
                  <a:pt x="0" y="0"/>
                </a:moveTo>
                <a:lnTo>
                  <a:pt x="11804881" y="0"/>
                </a:lnTo>
                <a:lnTo>
                  <a:pt x="11804881" y="1427074"/>
                </a:lnTo>
                <a:lnTo>
                  <a:pt x="0" y="14270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sp>
        <p:nvSpPr>
          <p:cNvPr id="23" name="Freeform 23"/>
          <p:cNvSpPr/>
          <p:nvPr/>
        </p:nvSpPr>
        <p:spPr>
          <a:xfrm>
            <a:off x="14504703" y="15623915"/>
            <a:ext cx="13986129" cy="1515875"/>
          </a:xfrm>
          <a:custGeom>
            <a:avLst/>
            <a:gdLst/>
            <a:ahLst/>
            <a:cxnLst/>
            <a:rect l="l" t="t" r="r" b="b"/>
            <a:pathLst>
              <a:path w="13986129" h="1515875">
                <a:moveTo>
                  <a:pt x="0" y="0"/>
                </a:moveTo>
                <a:lnTo>
                  <a:pt x="13986129" y="0"/>
                </a:lnTo>
                <a:lnTo>
                  <a:pt x="13986129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sp>
        <p:nvSpPr>
          <p:cNvPr id="24" name="TextBox 24"/>
          <p:cNvSpPr txBox="1"/>
          <p:nvPr/>
        </p:nvSpPr>
        <p:spPr>
          <a:xfrm>
            <a:off x="14024482" y="15839693"/>
            <a:ext cx="1531535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cap="all" dirty="0">
                <a:solidFill>
                  <a:srgbClr val="C5E0B3"/>
                </a:solidFill>
                <a:latin typeface="Aptos"/>
                <a:ea typeface="Aptos"/>
                <a:cs typeface="Aptos"/>
                <a:sym typeface="Aptos"/>
              </a:rPr>
              <a:t>Testing &amp; Validation</a:t>
            </a:r>
          </a:p>
        </p:txBody>
      </p:sp>
      <p:sp>
        <p:nvSpPr>
          <p:cNvPr id="25" name="Freeform 25"/>
          <p:cNvSpPr/>
          <p:nvPr/>
        </p:nvSpPr>
        <p:spPr>
          <a:xfrm>
            <a:off x="28765166" y="15623915"/>
            <a:ext cx="13986129" cy="1515875"/>
          </a:xfrm>
          <a:custGeom>
            <a:avLst/>
            <a:gdLst/>
            <a:ahLst/>
            <a:cxnLst/>
            <a:rect l="l" t="t" r="r" b="b"/>
            <a:pathLst>
              <a:path w="13986129" h="1515875">
                <a:moveTo>
                  <a:pt x="0" y="0"/>
                </a:moveTo>
                <a:lnTo>
                  <a:pt x="13986129" y="0"/>
                </a:lnTo>
                <a:lnTo>
                  <a:pt x="13986129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sp>
        <p:nvSpPr>
          <p:cNvPr id="26" name="TextBox 26"/>
          <p:cNvSpPr txBox="1"/>
          <p:nvPr/>
        </p:nvSpPr>
        <p:spPr>
          <a:xfrm>
            <a:off x="8844029" y="3002909"/>
            <a:ext cx="24757066" cy="80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Abdullah Alruhaili (PETE), Turki Alharbi (PETE), Ziyad Alharbi (ME), Abdulrahman </a:t>
            </a:r>
            <a:r>
              <a:rPr lang="en-US" sz="4800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Alburaikan</a:t>
            </a:r>
            <a:r>
              <a:rPr lang="en-US" sz="48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(EE),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54667" y="3716047"/>
            <a:ext cx="13027428" cy="1778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sz="48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Mohammed Alotaibi (SWE), </a:t>
            </a:r>
            <a:r>
              <a:rPr lang="en-US" sz="4800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Meshari</a:t>
            </a:r>
            <a:r>
              <a:rPr lang="en-US" sz="48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Alhejaili</a:t>
            </a:r>
            <a:r>
              <a:rPr lang="en-US" sz="48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(SWE) Coach: Dr. Ahmed Mahmoud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45159" y="1020156"/>
            <a:ext cx="3133373" cy="310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443"/>
              </a:lnSpc>
            </a:pPr>
            <a:r>
              <a:rPr lang="en-US" sz="9602">
                <a:solidFill>
                  <a:srgbClr val="02616D"/>
                </a:solidFill>
                <a:latin typeface="Aptos"/>
                <a:ea typeface="Aptos"/>
                <a:cs typeface="Aptos"/>
                <a:sym typeface="Aptos"/>
              </a:rPr>
              <a:t>TEAM M014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03944" y="15848280"/>
            <a:ext cx="5877149" cy="1021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cap="all" dirty="0">
                <a:solidFill>
                  <a:srgbClr val="C5E0B3"/>
                </a:solidFill>
                <a:latin typeface="Aptos"/>
                <a:ea typeface="Aptos"/>
                <a:cs typeface="Aptos"/>
                <a:sym typeface="Aptos"/>
              </a:rPr>
              <a:t>Constraints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695151" y="6004865"/>
            <a:ext cx="6004169" cy="104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>
                <a:solidFill>
                  <a:srgbClr val="C5E0B3"/>
                </a:solidFill>
                <a:latin typeface="Aptos"/>
                <a:ea typeface="Aptos"/>
                <a:cs typeface="Aptos"/>
                <a:sym typeface="Aptos"/>
              </a:rPr>
              <a:t>SPECIFICATIONS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768045" y="8664483"/>
            <a:ext cx="126282" cy="82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3"/>
              </a:lnSpc>
            </a:pPr>
            <a:r>
              <a:rPr lang="en-US" sz="4802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185849" y="-164016"/>
            <a:ext cx="19565064" cy="335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9000" b="1" dirty="0" err="1">
                <a:solidFill>
                  <a:srgbClr val="C5E0B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RigLab</a:t>
            </a:r>
            <a:r>
              <a:rPr lang="en-US" sz="9000" b="1" dirty="0">
                <a:solidFill>
                  <a:srgbClr val="C5E0B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-AI: Smart Return Line Monitoring System with AI Camera &amp; Sensors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5159" y="8967677"/>
            <a:ext cx="9132141" cy="372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7"/>
              </a:lnSpc>
            </a:pPr>
            <a:r>
              <a:rPr lang="en-US" sz="4080" b="1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RigLab</a:t>
            </a:r>
            <a:r>
              <a:rPr lang="en-US" sz="4080" b="1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-AI</a:t>
            </a:r>
            <a:r>
              <a:rPr lang="en-US" sz="408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addresses delayed kick/loss detection and weak traceability in manual return-line monitoring with a low-cost, clamp-mounted, fully offline system integrating cameras, sensors, and automated alerts/reporting.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7140" y="6020541"/>
            <a:ext cx="7773953" cy="104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>
                <a:solidFill>
                  <a:srgbClr val="C5E0B3"/>
                </a:solidFill>
                <a:latin typeface="Aptos"/>
                <a:ea typeface="Aptos"/>
                <a:cs typeface="Aptos"/>
                <a:sym typeface="Aptos"/>
              </a:rPr>
              <a:t>PROBLEM STATEMENT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095531" y="5976678"/>
            <a:ext cx="1460793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cap="all" dirty="0">
                <a:solidFill>
                  <a:srgbClr val="C5E0B3"/>
                </a:solidFill>
                <a:latin typeface="Canva Sans"/>
                <a:ea typeface="Canva Sans"/>
                <a:cs typeface="Canva Sans"/>
                <a:sym typeface="Canva Sans"/>
              </a:rPr>
              <a:t>Prototype Design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203339" y="15862739"/>
            <a:ext cx="1276557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C5E0B3"/>
                </a:solidFill>
                <a:latin typeface="Aptos"/>
                <a:ea typeface="Aptos"/>
                <a:cs typeface="Aptos"/>
                <a:sym typeface="Aptos"/>
              </a:rPr>
              <a:t>CONCLUSION &amp; FUTURE WORKS</a:t>
            </a:r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3EC33B0C-DF47-D2D7-7CDC-41A8700841A5}"/>
              </a:ext>
            </a:extLst>
          </p:cNvPr>
          <p:cNvSpPr/>
          <p:nvPr/>
        </p:nvSpPr>
        <p:spPr>
          <a:xfrm>
            <a:off x="244239" y="17258811"/>
            <a:ext cx="13986129" cy="9045429"/>
          </a:xfrm>
          <a:custGeom>
            <a:avLst/>
            <a:gdLst/>
            <a:ahLst/>
            <a:cxnLst/>
            <a:rect l="l" t="t" r="r" b="b"/>
            <a:pathLst>
              <a:path w="18123428" h="9937680">
                <a:moveTo>
                  <a:pt x="0" y="0"/>
                </a:moveTo>
                <a:lnTo>
                  <a:pt x="18123428" y="0"/>
                </a:lnTo>
                <a:lnTo>
                  <a:pt x="18123428" y="9937679"/>
                </a:lnTo>
                <a:lnTo>
                  <a:pt x="0" y="993767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SA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AA581CDE-B6C9-3FE8-B67D-149E02E67C01}"/>
              </a:ext>
            </a:extLst>
          </p:cNvPr>
          <p:cNvSpPr/>
          <p:nvPr/>
        </p:nvSpPr>
        <p:spPr>
          <a:xfrm>
            <a:off x="31004932" y="17434497"/>
            <a:ext cx="9522628" cy="7819877"/>
          </a:xfrm>
          <a:custGeom>
            <a:avLst/>
            <a:gdLst/>
            <a:ahLst/>
            <a:cxnLst/>
            <a:rect l="l" t="t" r="r" b="b"/>
            <a:pathLst>
              <a:path w="9522628" h="7819877">
                <a:moveTo>
                  <a:pt x="0" y="0"/>
                </a:moveTo>
                <a:lnTo>
                  <a:pt x="9522628" y="0"/>
                </a:lnTo>
                <a:lnTo>
                  <a:pt x="9522628" y="7819878"/>
                </a:lnTo>
                <a:lnTo>
                  <a:pt x="0" y="78198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A" dirty="0"/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id="{44995D1F-A374-2B77-A5F1-7EB0D1F07CE7}"/>
              </a:ext>
            </a:extLst>
          </p:cNvPr>
          <p:cNvSpPr txBox="1"/>
          <p:nvPr/>
        </p:nvSpPr>
        <p:spPr>
          <a:xfrm>
            <a:off x="31338864" y="18861495"/>
            <a:ext cx="9132141" cy="5014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7"/>
              </a:lnSpc>
            </a:pPr>
            <a:r>
              <a:rPr lang="en-US" sz="4080" b="1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RigLab</a:t>
            </a:r>
            <a:r>
              <a:rPr lang="en-US" sz="4080" b="1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-AI</a:t>
            </a:r>
            <a:r>
              <a:rPr lang="en-US" sz="408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demonstrated a low-cost, fully offline solution for intelligent return-line monitoring, with initial validation under bentonite–water mud and a kick-like event, while future work will improve calibration, loss-event validation, and system robustness.</a:t>
            </a:r>
          </a:p>
          <a:p>
            <a:pPr algn="ctr">
              <a:lnSpc>
                <a:spcPts val="4897"/>
              </a:lnSpc>
            </a:pPr>
            <a:endParaRPr lang="en-US" sz="4080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6E6AF97-4D32-4A0F-9284-E6CD8F64D529}"/>
</file>

<file path=customXml/itemProps2.xml><?xml version="1.0" encoding="utf-8"?>
<ds:datastoreItem xmlns:ds="http://schemas.openxmlformats.org/officeDocument/2006/customXml" ds:itemID="{FC3FDF13-38D7-4D19-8331-A4EC2DD59A5A}"/>
</file>

<file path=customXml/itemProps3.xml><?xml version="1.0" encoding="utf-8"?>
<ds:datastoreItem xmlns:ds="http://schemas.openxmlformats.org/officeDocument/2006/customXml" ds:itemID="{E3EC48E1-2139-489B-8C12-76EC79EF2A3D}"/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139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(MS)</vt:lpstr>
      <vt:lpstr>Arial</vt:lpstr>
      <vt:lpstr>Canva Sans</vt:lpstr>
      <vt:lpstr>Calibri</vt:lpstr>
      <vt:lpstr>Calibri (MS) Bold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M014-RigLab-AI Smart Return Line Monitoring System with AI Camera and Sensors.pdf</dc:title>
  <cp:lastModifiedBy>ABDULLAH MAJDI ALRUHAILI</cp:lastModifiedBy>
  <cp:revision>6</cp:revision>
  <dcterms:created xsi:type="dcterms:W3CDTF">2006-08-16T00:00:00Z</dcterms:created>
  <dcterms:modified xsi:type="dcterms:W3CDTF">2026-05-02T13:55:40Z</dcterms:modified>
  <dc:identifier>DAHH_xMvwHg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