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</p:sldIdLst>
  <p:sldSz cx="42803763" cy="302752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4EC540-2CAD-88A5-6C58-0C5FB1FBA22B}" v="1109" dt="2026-04-23T14:26:25.404"/>
    <p1510:client id="{5FDEE2A7-8D53-A0DB-4728-4F09B963C9FE}" v="469" dt="2026-04-23T06:23:48.282"/>
    <p1510:client id="{7025AA3E-7272-DE83-B2EA-9138D5672BDA}" v="5" dt="2026-04-23T06:25:16.772"/>
    <p1510:client id="{751D4B75-8F93-1B47-AE24-7C7DCD040684}" v="2" dt="2026-04-23T20:46:50.616"/>
    <p1510:client id="{758F5ABB-2F7C-DE5F-A0A3-77A3053676F8}" v="324" dt="2026-04-23T17:18:32.184"/>
    <p1510:client id="{B5C3D14A-27A4-618B-C4AF-25661A222221}" v="229" dt="2026-04-23T19:53:13.535"/>
    <p1510:client id="{B6D2876A-2EA6-A19D-0FB3-A654B6F108F4}" v="119" dt="2026-04-23T20:31:32.566"/>
    <p1510:client id="{DD967937-E718-034A-F4E0-6D338EABB6C1}" v="2" dt="2026-04-23T16:39:50.7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6" d="100"/>
          <a:sy n="16" d="100"/>
        </p:scale>
        <p:origin x="1024" y="-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presProps" Target="presProps.xml"/><Relationship Id="rId7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10" Type="http://schemas.openxmlformats.org/officeDocument/2006/relationships/customXml" Target="../customXml/item3.xml"/><Relationship Id="rId4" Type="http://schemas.openxmlformats.org/officeDocument/2006/relationships/viewProps" Target="view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10282" y="4954765"/>
            <a:ext cx="36383199" cy="10540259"/>
          </a:xfrm>
        </p:spPr>
        <p:txBody>
          <a:bodyPr anchor="b"/>
          <a:lstStyle>
            <a:lvl1pPr algn="ctr">
              <a:defRPr sz="2648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50471" y="15901497"/>
            <a:ext cx="32102822" cy="7309499"/>
          </a:xfrm>
        </p:spPr>
        <p:txBody>
          <a:bodyPr/>
          <a:lstStyle>
            <a:lvl1pPr marL="0" indent="0" algn="ctr">
              <a:buNone/>
              <a:defRPr sz="10595"/>
            </a:lvl1pPr>
            <a:lvl2pPr marL="2018355" indent="0" algn="ctr">
              <a:buNone/>
              <a:defRPr sz="8829"/>
            </a:lvl2pPr>
            <a:lvl3pPr marL="4036710" indent="0" algn="ctr">
              <a:buNone/>
              <a:defRPr sz="7946"/>
            </a:lvl3pPr>
            <a:lvl4pPr marL="6055065" indent="0" algn="ctr">
              <a:buNone/>
              <a:defRPr sz="7063"/>
            </a:lvl4pPr>
            <a:lvl5pPr marL="8073420" indent="0" algn="ctr">
              <a:buNone/>
              <a:defRPr sz="7063"/>
            </a:lvl5pPr>
            <a:lvl6pPr marL="10091776" indent="0" algn="ctr">
              <a:buNone/>
              <a:defRPr sz="7063"/>
            </a:lvl6pPr>
            <a:lvl7pPr marL="12110131" indent="0" algn="ctr">
              <a:buNone/>
              <a:defRPr sz="7063"/>
            </a:lvl7pPr>
            <a:lvl8pPr marL="14128486" indent="0" algn="ctr">
              <a:buNone/>
              <a:defRPr sz="7063"/>
            </a:lvl8pPr>
            <a:lvl9pPr marL="16146841" indent="0" algn="ctr">
              <a:buNone/>
              <a:defRPr sz="706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CABD-16CE-4F1A-8158-AEA5E90F7EA3}" type="datetimeFigureOut">
              <a:rPr lang="en-SG" smtClean="0"/>
              <a:t>3/5/2026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9747C-E882-4A12-9F78-A604ABF2E83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84861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CABD-16CE-4F1A-8158-AEA5E90F7EA3}" type="datetimeFigureOut">
              <a:rPr lang="en-SG" smtClean="0"/>
              <a:t>3/5/2026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9747C-E882-4A12-9F78-A604ABF2E83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22736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0631445" y="1611875"/>
            <a:ext cx="9229561" cy="256568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42761" y="1611875"/>
            <a:ext cx="27153637" cy="256568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CABD-16CE-4F1A-8158-AEA5E90F7EA3}" type="datetimeFigureOut">
              <a:rPr lang="en-SG" smtClean="0"/>
              <a:t>3/5/2026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9747C-E882-4A12-9F78-A604ABF2E83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84122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CABD-16CE-4F1A-8158-AEA5E90F7EA3}" type="datetimeFigureOut">
              <a:rPr lang="en-SG" smtClean="0"/>
              <a:t>3/5/2026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9747C-E882-4A12-9F78-A604ABF2E83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79473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0467" y="7547788"/>
            <a:ext cx="36918246" cy="12593645"/>
          </a:xfrm>
        </p:spPr>
        <p:txBody>
          <a:bodyPr anchor="b"/>
          <a:lstStyle>
            <a:lvl1pPr>
              <a:defRPr sz="2648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20467" y="20260574"/>
            <a:ext cx="36918246" cy="6622701"/>
          </a:xfrm>
        </p:spPr>
        <p:txBody>
          <a:bodyPr/>
          <a:lstStyle>
            <a:lvl1pPr marL="0" indent="0">
              <a:buNone/>
              <a:defRPr sz="10595">
                <a:solidFill>
                  <a:schemeClr val="tx1">
                    <a:tint val="82000"/>
                  </a:schemeClr>
                </a:solidFill>
              </a:defRPr>
            </a:lvl1pPr>
            <a:lvl2pPr marL="2018355" indent="0">
              <a:buNone/>
              <a:defRPr sz="8829">
                <a:solidFill>
                  <a:schemeClr val="tx1">
                    <a:tint val="82000"/>
                  </a:schemeClr>
                </a:solidFill>
              </a:defRPr>
            </a:lvl2pPr>
            <a:lvl3pPr marL="4036710" indent="0">
              <a:buNone/>
              <a:defRPr sz="7946">
                <a:solidFill>
                  <a:schemeClr val="tx1">
                    <a:tint val="82000"/>
                  </a:schemeClr>
                </a:solidFill>
              </a:defRPr>
            </a:lvl3pPr>
            <a:lvl4pPr marL="6055065" indent="0">
              <a:buNone/>
              <a:defRPr sz="7063">
                <a:solidFill>
                  <a:schemeClr val="tx1">
                    <a:tint val="82000"/>
                  </a:schemeClr>
                </a:solidFill>
              </a:defRPr>
            </a:lvl4pPr>
            <a:lvl5pPr marL="8073420" indent="0">
              <a:buNone/>
              <a:defRPr sz="7063">
                <a:solidFill>
                  <a:schemeClr val="tx1">
                    <a:tint val="82000"/>
                  </a:schemeClr>
                </a:solidFill>
              </a:defRPr>
            </a:lvl5pPr>
            <a:lvl6pPr marL="10091776" indent="0">
              <a:buNone/>
              <a:defRPr sz="7063">
                <a:solidFill>
                  <a:schemeClr val="tx1">
                    <a:tint val="82000"/>
                  </a:schemeClr>
                </a:solidFill>
              </a:defRPr>
            </a:lvl6pPr>
            <a:lvl7pPr marL="12110131" indent="0">
              <a:buNone/>
              <a:defRPr sz="7063">
                <a:solidFill>
                  <a:schemeClr val="tx1">
                    <a:tint val="82000"/>
                  </a:schemeClr>
                </a:solidFill>
              </a:defRPr>
            </a:lvl7pPr>
            <a:lvl8pPr marL="14128486" indent="0">
              <a:buNone/>
              <a:defRPr sz="7063">
                <a:solidFill>
                  <a:schemeClr val="tx1">
                    <a:tint val="82000"/>
                  </a:schemeClr>
                </a:solidFill>
              </a:defRPr>
            </a:lvl8pPr>
            <a:lvl9pPr marL="16146841" indent="0">
              <a:buNone/>
              <a:defRPr sz="7063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CABD-16CE-4F1A-8158-AEA5E90F7EA3}" type="datetimeFigureOut">
              <a:rPr lang="en-SG" smtClean="0"/>
              <a:t>3/5/2026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9747C-E882-4A12-9F78-A604ABF2E83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03832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42759" y="8059374"/>
            <a:ext cx="18191599" cy="192093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669405" y="8059374"/>
            <a:ext cx="18191599" cy="192093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CABD-16CE-4F1A-8158-AEA5E90F7EA3}" type="datetimeFigureOut">
              <a:rPr lang="en-SG" smtClean="0"/>
              <a:t>3/5/2026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9747C-E882-4A12-9F78-A604ABF2E83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07945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334" y="1611882"/>
            <a:ext cx="36918246" cy="585180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48339" y="7421634"/>
            <a:ext cx="18107995" cy="3637228"/>
          </a:xfrm>
        </p:spPr>
        <p:txBody>
          <a:bodyPr anchor="b"/>
          <a:lstStyle>
            <a:lvl1pPr marL="0" indent="0">
              <a:buNone/>
              <a:defRPr sz="10595" b="1"/>
            </a:lvl1pPr>
            <a:lvl2pPr marL="2018355" indent="0">
              <a:buNone/>
              <a:defRPr sz="8829" b="1"/>
            </a:lvl2pPr>
            <a:lvl3pPr marL="4036710" indent="0">
              <a:buNone/>
              <a:defRPr sz="7946" b="1"/>
            </a:lvl3pPr>
            <a:lvl4pPr marL="6055065" indent="0">
              <a:buNone/>
              <a:defRPr sz="7063" b="1"/>
            </a:lvl4pPr>
            <a:lvl5pPr marL="8073420" indent="0">
              <a:buNone/>
              <a:defRPr sz="7063" b="1"/>
            </a:lvl5pPr>
            <a:lvl6pPr marL="10091776" indent="0">
              <a:buNone/>
              <a:defRPr sz="7063" b="1"/>
            </a:lvl6pPr>
            <a:lvl7pPr marL="12110131" indent="0">
              <a:buNone/>
              <a:defRPr sz="7063" b="1"/>
            </a:lvl7pPr>
            <a:lvl8pPr marL="14128486" indent="0">
              <a:buNone/>
              <a:defRPr sz="7063" b="1"/>
            </a:lvl8pPr>
            <a:lvl9pPr marL="16146841" indent="0">
              <a:buNone/>
              <a:defRPr sz="706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48339" y="11058863"/>
            <a:ext cx="18107995" cy="162659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669408" y="7421634"/>
            <a:ext cx="18197174" cy="3637228"/>
          </a:xfrm>
        </p:spPr>
        <p:txBody>
          <a:bodyPr anchor="b"/>
          <a:lstStyle>
            <a:lvl1pPr marL="0" indent="0">
              <a:buNone/>
              <a:defRPr sz="10595" b="1"/>
            </a:lvl1pPr>
            <a:lvl2pPr marL="2018355" indent="0">
              <a:buNone/>
              <a:defRPr sz="8829" b="1"/>
            </a:lvl2pPr>
            <a:lvl3pPr marL="4036710" indent="0">
              <a:buNone/>
              <a:defRPr sz="7946" b="1"/>
            </a:lvl3pPr>
            <a:lvl4pPr marL="6055065" indent="0">
              <a:buNone/>
              <a:defRPr sz="7063" b="1"/>
            </a:lvl4pPr>
            <a:lvl5pPr marL="8073420" indent="0">
              <a:buNone/>
              <a:defRPr sz="7063" b="1"/>
            </a:lvl5pPr>
            <a:lvl6pPr marL="10091776" indent="0">
              <a:buNone/>
              <a:defRPr sz="7063" b="1"/>
            </a:lvl6pPr>
            <a:lvl7pPr marL="12110131" indent="0">
              <a:buNone/>
              <a:defRPr sz="7063" b="1"/>
            </a:lvl7pPr>
            <a:lvl8pPr marL="14128486" indent="0">
              <a:buNone/>
              <a:defRPr sz="7063" b="1"/>
            </a:lvl8pPr>
            <a:lvl9pPr marL="16146841" indent="0">
              <a:buNone/>
              <a:defRPr sz="706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1669408" y="11058863"/>
            <a:ext cx="18197174" cy="162659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CABD-16CE-4F1A-8158-AEA5E90F7EA3}" type="datetimeFigureOut">
              <a:rPr lang="en-SG" smtClean="0"/>
              <a:t>3/5/2026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9747C-E882-4A12-9F78-A604ABF2E83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49702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CABD-16CE-4F1A-8158-AEA5E90F7EA3}" type="datetimeFigureOut">
              <a:rPr lang="en-SG" smtClean="0"/>
              <a:t>3/5/2026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9747C-E882-4A12-9F78-A604ABF2E83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16186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CABD-16CE-4F1A-8158-AEA5E90F7EA3}" type="datetimeFigureOut">
              <a:rPr lang="en-SG" smtClean="0"/>
              <a:t>3/5/2026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9747C-E882-4A12-9F78-A604ABF2E83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62747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334" y="2018348"/>
            <a:ext cx="13805328" cy="7064216"/>
          </a:xfrm>
        </p:spPr>
        <p:txBody>
          <a:bodyPr anchor="b"/>
          <a:lstStyle>
            <a:lvl1pPr>
              <a:defRPr sz="1412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97174" y="4359077"/>
            <a:ext cx="21669405" cy="21515024"/>
          </a:xfrm>
        </p:spPr>
        <p:txBody>
          <a:bodyPr/>
          <a:lstStyle>
            <a:lvl1pPr>
              <a:defRPr sz="14127"/>
            </a:lvl1pPr>
            <a:lvl2pPr>
              <a:defRPr sz="12361"/>
            </a:lvl2pPr>
            <a:lvl3pPr>
              <a:defRPr sz="10595"/>
            </a:lvl3pPr>
            <a:lvl4pPr>
              <a:defRPr sz="8829"/>
            </a:lvl4pPr>
            <a:lvl5pPr>
              <a:defRPr sz="8829"/>
            </a:lvl5pPr>
            <a:lvl6pPr>
              <a:defRPr sz="8829"/>
            </a:lvl6pPr>
            <a:lvl7pPr>
              <a:defRPr sz="8829"/>
            </a:lvl7pPr>
            <a:lvl8pPr>
              <a:defRPr sz="8829"/>
            </a:lvl8pPr>
            <a:lvl9pPr>
              <a:defRPr sz="882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48334" y="9082564"/>
            <a:ext cx="13805328" cy="16826573"/>
          </a:xfrm>
        </p:spPr>
        <p:txBody>
          <a:bodyPr/>
          <a:lstStyle>
            <a:lvl1pPr marL="0" indent="0">
              <a:buNone/>
              <a:defRPr sz="7063"/>
            </a:lvl1pPr>
            <a:lvl2pPr marL="2018355" indent="0">
              <a:buNone/>
              <a:defRPr sz="6180"/>
            </a:lvl2pPr>
            <a:lvl3pPr marL="4036710" indent="0">
              <a:buNone/>
              <a:defRPr sz="5298"/>
            </a:lvl3pPr>
            <a:lvl4pPr marL="6055065" indent="0">
              <a:buNone/>
              <a:defRPr sz="4415"/>
            </a:lvl4pPr>
            <a:lvl5pPr marL="8073420" indent="0">
              <a:buNone/>
              <a:defRPr sz="4415"/>
            </a:lvl5pPr>
            <a:lvl6pPr marL="10091776" indent="0">
              <a:buNone/>
              <a:defRPr sz="4415"/>
            </a:lvl6pPr>
            <a:lvl7pPr marL="12110131" indent="0">
              <a:buNone/>
              <a:defRPr sz="4415"/>
            </a:lvl7pPr>
            <a:lvl8pPr marL="14128486" indent="0">
              <a:buNone/>
              <a:defRPr sz="4415"/>
            </a:lvl8pPr>
            <a:lvl9pPr marL="16146841" indent="0">
              <a:buNone/>
              <a:defRPr sz="441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CABD-16CE-4F1A-8158-AEA5E90F7EA3}" type="datetimeFigureOut">
              <a:rPr lang="en-SG" smtClean="0"/>
              <a:t>3/5/2026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9747C-E882-4A12-9F78-A604ABF2E83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24382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334" y="2018348"/>
            <a:ext cx="13805328" cy="7064216"/>
          </a:xfrm>
        </p:spPr>
        <p:txBody>
          <a:bodyPr anchor="b"/>
          <a:lstStyle>
            <a:lvl1pPr>
              <a:defRPr sz="1412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197174" y="4359077"/>
            <a:ext cx="21669405" cy="21515024"/>
          </a:xfrm>
        </p:spPr>
        <p:txBody>
          <a:bodyPr anchor="t"/>
          <a:lstStyle>
            <a:lvl1pPr marL="0" indent="0">
              <a:buNone/>
              <a:defRPr sz="14127"/>
            </a:lvl1pPr>
            <a:lvl2pPr marL="2018355" indent="0">
              <a:buNone/>
              <a:defRPr sz="12361"/>
            </a:lvl2pPr>
            <a:lvl3pPr marL="4036710" indent="0">
              <a:buNone/>
              <a:defRPr sz="10595"/>
            </a:lvl3pPr>
            <a:lvl4pPr marL="6055065" indent="0">
              <a:buNone/>
              <a:defRPr sz="8829"/>
            </a:lvl4pPr>
            <a:lvl5pPr marL="8073420" indent="0">
              <a:buNone/>
              <a:defRPr sz="8829"/>
            </a:lvl5pPr>
            <a:lvl6pPr marL="10091776" indent="0">
              <a:buNone/>
              <a:defRPr sz="8829"/>
            </a:lvl6pPr>
            <a:lvl7pPr marL="12110131" indent="0">
              <a:buNone/>
              <a:defRPr sz="8829"/>
            </a:lvl7pPr>
            <a:lvl8pPr marL="14128486" indent="0">
              <a:buNone/>
              <a:defRPr sz="8829"/>
            </a:lvl8pPr>
            <a:lvl9pPr marL="16146841" indent="0">
              <a:buNone/>
              <a:defRPr sz="8829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48334" y="9082564"/>
            <a:ext cx="13805328" cy="16826573"/>
          </a:xfrm>
        </p:spPr>
        <p:txBody>
          <a:bodyPr/>
          <a:lstStyle>
            <a:lvl1pPr marL="0" indent="0">
              <a:buNone/>
              <a:defRPr sz="7063"/>
            </a:lvl1pPr>
            <a:lvl2pPr marL="2018355" indent="0">
              <a:buNone/>
              <a:defRPr sz="6180"/>
            </a:lvl2pPr>
            <a:lvl3pPr marL="4036710" indent="0">
              <a:buNone/>
              <a:defRPr sz="5298"/>
            </a:lvl3pPr>
            <a:lvl4pPr marL="6055065" indent="0">
              <a:buNone/>
              <a:defRPr sz="4415"/>
            </a:lvl4pPr>
            <a:lvl5pPr marL="8073420" indent="0">
              <a:buNone/>
              <a:defRPr sz="4415"/>
            </a:lvl5pPr>
            <a:lvl6pPr marL="10091776" indent="0">
              <a:buNone/>
              <a:defRPr sz="4415"/>
            </a:lvl6pPr>
            <a:lvl7pPr marL="12110131" indent="0">
              <a:buNone/>
              <a:defRPr sz="4415"/>
            </a:lvl7pPr>
            <a:lvl8pPr marL="14128486" indent="0">
              <a:buNone/>
              <a:defRPr sz="4415"/>
            </a:lvl8pPr>
            <a:lvl9pPr marL="16146841" indent="0">
              <a:buNone/>
              <a:defRPr sz="441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CABD-16CE-4F1A-8158-AEA5E90F7EA3}" type="datetimeFigureOut">
              <a:rPr lang="en-SG" smtClean="0"/>
              <a:t>3/5/2026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9747C-E882-4A12-9F78-A604ABF2E83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71903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42759" y="1611882"/>
            <a:ext cx="36918246" cy="5851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42759" y="8059374"/>
            <a:ext cx="36918246" cy="19209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42759" y="28060644"/>
            <a:ext cx="9630847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298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15CABD-16CE-4F1A-8158-AEA5E90F7EA3}" type="datetimeFigureOut">
              <a:rPr lang="en-SG" smtClean="0"/>
              <a:t>3/5/2026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178747" y="28060644"/>
            <a:ext cx="14446270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298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230157" y="28060644"/>
            <a:ext cx="9630847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98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A9747C-E882-4A12-9F78-A604ABF2E83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65248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036710" rtl="0" eaLnBrk="1" latinLnBrk="0" hangingPunct="1">
        <a:lnSpc>
          <a:spcPct val="90000"/>
        </a:lnSpc>
        <a:spcBef>
          <a:spcPct val="0"/>
        </a:spcBef>
        <a:buNone/>
        <a:defRPr sz="194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09178" indent="-1009178" algn="l" defTabSz="4036710" rtl="0" eaLnBrk="1" latinLnBrk="0" hangingPunct="1">
        <a:lnSpc>
          <a:spcPct val="90000"/>
        </a:lnSpc>
        <a:spcBef>
          <a:spcPts val="4415"/>
        </a:spcBef>
        <a:buFont typeface="Arial" panose="020B0604020202020204" pitchFamily="34" charset="0"/>
        <a:buChar char="•"/>
        <a:defRPr sz="12361" kern="1200">
          <a:solidFill>
            <a:schemeClr val="tx1"/>
          </a:solidFill>
          <a:latin typeface="+mn-lt"/>
          <a:ea typeface="+mn-ea"/>
          <a:cs typeface="+mn-cs"/>
        </a:defRPr>
      </a:lvl1pPr>
      <a:lvl2pPr marL="3027533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10595" kern="1200">
          <a:solidFill>
            <a:schemeClr val="tx1"/>
          </a:solidFill>
          <a:latin typeface="+mn-lt"/>
          <a:ea typeface="+mn-ea"/>
          <a:cs typeface="+mn-cs"/>
        </a:defRPr>
      </a:lvl2pPr>
      <a:lvl3pPr marL="5045888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8829" kern="1200">
          <a:solidFill>
            <a:schemeClr val="tx1"/>
          </a:solidFill>
          <a:latin typeface="+mn-lt"/>
          <a:ea typeface="+mn-ea"/>
          <a:cs typeface="+mn-cs"/>
        </a:defRPr>
      </a:lvl3pPr>
      <a:lvl4pPr marL="7064243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4pPr>
      <a:lvl5pPr marL="9082598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5pPr>
      <a:lvl6pPr marL="11100953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6pPr>
      <a:lvl7pPr marL="13119308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7pPr>
      <a:lvl8pPr marL="15137663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8pPr>
      <a:lvl9pPr marL="17156019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1pPr>
      <a:lvl2pPr marL="2018355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4036710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3pPr>
      <a:lvl4pPr marL="6055065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4pPr>
      <a:lvl5pPr marL="8073420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5pPr>
      <a:lvl6pPr marL="10091776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6pPr>
      <a:lvl7pPr marL="12110131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7pPr>
      <a:lvl8pPr marL="14128486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8pPr>
      <a:lvl9pPr marL="16146841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jpe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jpe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C8630ED-EEE8-E770-2D2C-EBDEB61CA410}"/>
              </a:ext>
            </a:extLst>
          </p:cNvPr>
          <p:cNvSpPr txBox="1"/>
          <p:nvPr/>
        </p:nvSpPr>
        <p:spPr>
          <a:xfrm>
            <a:off x="4898066" y="142728"/>
            <a:ext cx="30217153" cy="525514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defPPr>
              <a:defRPr kern="1200"/>
            </a:defPPr>
            <a:lvl1pPr marL="0" marR="0" indent="0" algn="l" defTabSz="378301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 sz="6000" kern="1200" baseline="0">
                <a:solidFill>
                  <a:schemeClr val="tx2"/>
                </a:solidFill>
                <a:latin typeface="Franklin Gothic Heavy" pitchFamily="34" charset="0"/>
                <a:ea typeface="+mn-ea"/>
                <a:cs typeface="+mn-cs"/>
              </a:defRPr>
            </a:lvl1pPr>
            <a:lvl2pPr marL="1880543" indent="0" algn="l" defTabSz="3761086" rtl="0" eaLnBrk="1" latinLnBrk="0" hangingPunct="1">
              <a:spcBef>
                <a:spcPct val="20000"/>
              </a:spcBef>
              <a:buFontTx/>
              <a:buNone/>
              <a:defRPr sz="1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61086" indent="0" algn="l" defTabSz="3761086" rtl="0" eaLnBrk="1" latinLnBrk="0" hangingPunct="1">
              <a:spcBef>
                <a:spcPct val="20000"/>
              </a:spcBef>
              <a:buFontTx/>
              <a:buNone/>
              <a:defRPr sz="9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1629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22172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42988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3531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104074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984617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58319">
              <a:spcBef>
                <a:spcPct val="20000"/>
              </a:spcBef>
              <a:defRPr/>
            </a:pPr>
            <a:r>
              <a:rPr lang="en-US" sz="9000" b="1">
                <a:solidFill>
                  <a:srgbClr val="C5E0B3"/>
                </a:solidFill>
                <a:latin typeface="Calibri"/>
                <a:ea typeface="Calibri"/>
                <a:cs typeface="Calibri"/>
              </a:rPr>
              <a:t>Autonomous Wired Submarine for Oil Leak Detection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5AC44153-2A22-CDA7-FA17-3151AC82BCB6}"/>
              </a:ext>
            </a:extLst>
          </p:cNvPr>
          <p:cNvSpPr txBox="1"/>
          <p:nvPr/>
        </p:nvSpPr>
        <p:spPr>
          <a:xfrm>
            <a:off x="5669280" y="42416"/>
            <a:ext cx="29555378" cy="605645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kern="1200"/>
            </a:defPPr>
            <a:lvl1pPr marL="0" marR="0" indent="0" algn="l" defTabSz="378301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 sz="6000" kern="1200" baseline="0">
                <a:solidFill>
                  <a:schemeClr val="tx2"/>
                </a:solidFill>
                <a:latin typeface="Franklin Gothic Heavy" pitchFamily="34" charset="0"/>
                <a:ea typeface="+mn-ea"/>
                <a:cs typeface="+mn-cs"/>
              </a:defRPr>
            </a:lvl1pPr>
            <a:lvl2pPr marL="1880543" indent="0" algn="l" defTabSz="3761086" rtl="0" eaLnBrk="1" latinLnBrk="0" hangingPunct="1">
              <a:spcBef>
                <a:spcPct val="20000"/>
              </a:spcBef>
              <a:buFontTx/>
              <a:buNone/>
              <a:defRPr sz="1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61086" indent="0" algn="l" defTabSz="3761086" rtl="0" eaLnBrk="1" latinLnBrk="0" hangingPunct="1">
              <a:spcBef>
                <a:spcPct val="20000"/>
              </a:spcBef>
              <a:buFontTx/>
              <a:buNone/>
              <a:defRPr sz="9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1629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22172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42988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3531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104074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984617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58319">
              <a:spcBef>
                <a:spcPct val="20000"/>
              </a:spcBef>
              <a:defRPr/>
            </a:pPr>
            <a:endParaRPr lang="en-US" sz="4046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9BA1BF-A04E-D147-1738-4227D27711F6}"/>
              </a:ext>
            </a:extLst>
          </p:cNvPr>
          <p:cNvSpPr txBox="1"/>
          <p:nvPr/>
        </p:nvSpPr>
        <p:spPr>
          <a:xfrm>
            <a:off x="7653019" y="3621817"/>
            <a:ext cx="26037108" cy="23647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kern="1200"/>
            </a:defPPr>
            <a:lvl1pPr marL="0" marR="0" indent="0" algn="l" defTabSz="378301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 sz="6000" kern="1200" baseline="0">
                <a:solidFill>
                  <a:schemeClr val="tx2"/>
                </a:solidFill>
                <a:latin typeface="Franklin Gothic Heavy" pitchFamily="34" charset="0"/>
                <a:ea typeface="+mn-ea"/>
                <a:cs typeface="+mn-cs"/>
              </a:defRPr>
            </a:lvl1pPr>
            <a:lvl2pPr marL="1880543" indent="0" algn="l" defTabSz="3761086" rtl="0" eaLnBrk="1" latinLnBrk="0" hangingPunct="1">
              <a:spcBef>
                <a:spcPct val="20000"/>
              </a:spcBef>
              <a:buFontTx/>
              <a:buNone/>
              <a:defRPr sz="1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61086" indent="0" algn="l" defTabSz="3761086" rtl="0" eaLnBrk="1" latinLnBrk="0" hangingPunct="1">
              <a:spcBef>
                <a:spcPct val="20000"/>
              </a:spcBef>
              <a:buFontTx/>
              <a:buNone/>
              <a:defRPr sz="9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1629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22172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42988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3531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104074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984617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58319">
              <a:spcBef>
                <a:spcPct val="20000"/>
              </a:spcBef>
              <a:defRPr/>
            </a:pPr>
            <a:r>
              <a:rPr lang="en-US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Hussain Al Abdullah, Hisham Al Ramadhan, Mohammed Al Rasasi, Ibrahim Al Bahrani, Abdullah Buradha</a:t>
            </a:r>
            <a:br>
              <a:rPr lang="en-US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Coach: Fadi Al Badour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6CAE16-36A2-0680-9435-44BBC2373751}"/>
              </a:ext>
            </a:extLst>
          </p:cNvPr>
          <p:cNvSpPr txBox="1"/>
          <p:nvPr/>
        </p:nvSpPr>
        <p:spPr>
          <a:xfrm>
            <a:off x="355600" y="1400956"/>
            <a:ext cx="4109611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solidFill>
                  <a:srgbClr val="02616D"/>
                </a:solidFill>
              </a:rPr>
              <a:t>TEAM</a:t>
            </a:r>
            <a:r>
              <a:rPr lang="en-US" sz="8800" b="1">
                <a:solidFill>
                  <a:srgbClr val="02616D"/>
                </a:solidFill>
              </a:rPr>
              <a:t> </a:t>
            </a:r>
          </a:p>
          <a:p>
            <a:pPr algn="ctr"/>
            <a:r>
              <a:rPr lang="en-SG" sz="11500" b="1">
                <a:solidFill>
                  <a:srgbClr val="02616D"/>
                </a:solidFill>
              </a:rPr>
              <a:t>M11</a:t>
            </a:r>
            <a:endParaRPr lang="en-SG" sz="8000" b="1">
              <a:solidFill>
                <a:srgbClr val="02616D"/>
              </a:solidFill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0AEAB2CC-F32C-69D9-FC00-E64397B6D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337" y="6187437"/>
            <a:ext cx="9875520" cy="1128642"/>
          </a:xfrm>
          <a:prstGeom prst="rect">
            <a:avLst/>
          </a:prstGeom>
          <a:solidFill>
            <a:srgbClr val="C5E0B3"/>
          </a:solidFill>
          <a:ln w="12700">
            <a:noFill/>
            <a:miter lim="800000"/>
          </a:ln>
        </p:spPr>
        <p:txBody>
          <a:bodyPr wrap="none" lIns="252227" tIns="67261" rIns="252227" bIns="63041" anchor="ctr" anchorCtr="0"/>
          <a:lstStyle>
            <a:defPPr>
              <a:defRPr kern="1200"/>
            </a:defPPr>
          </a:lstStyle>
          <a:p>
            <a:pPr algn="ctr" defTabSz="4324030">
              <a:defRPr/>
            </a:pPr>
            <a:r>
              <a:rPr lang="en-US" sz="6000" b="1">
                <a:latin typeface="Nunito" panose="00000500000000000000" pitchFamily="2" charset="0"/>
              </a:rPr>
              <a:t>Background</a:t>
            </a: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8DEB6504-74CF-2A50-F26A-53409F3CB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36" y="18840340"/>
            <a:ext cx="9875520" cy="1171464"/>
          </a:xfrm>
          <a:prstGeom prst="rect">
            <a:avLst/>
          </a:prstGeom>
          <a:solidFill>
            <a:srgbClr val="C5E0B3"/>
          </a:solidFill>
          <a:ln w="12700">
            <a:noFill/>
            <a:miter lim="800000"/>
          </a:ln>
        </p:spPr>
        <p:txBody>
          <a:bodyPr wrap="none" lIns="252227" tIns="67261" rIns="252227" bIns="63041" anchor="ctr" anchorCtr="0"/>
          <a:lstStyle>
            <a:defPPr>
              <a:defRPr kern="1200"/>
            </a:defPPr>
          </a:lstStyle>
          <a:p>
            <a:pPr algn="ctr" defTabSz="4324030">
              <a:defRPr/>
            </a:pPr>
            <a:r>
              <a:rPr lang="en-US" sz="6000" b="1" dirty="0">
                <a:latin typeface="Nunito" panose="00000500000000000000" pitchFamily="2" charset="0"/>
              </a:rPr>
              <a:t>Conclusion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BBDC38-55EC-46B5-C2E1-C851E5A94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06474" y="19947931"/>
            <a:ext cx="10301484" cy="968314"/>
          </a:xfrm>
          <a:prstGeom prst="rect">
            <a:avLst/>
          </a:prstGeom>
          <a:solidFill>
            <a:srgbClr val="C5E0B3"/>
          </a:solidFill>
          <a:ln w="12700">
            <a:noFill/>
            <a:miter lim="800000"/>
          </a:ln>
        </p:spPr>
        <p:txBody>
          <a:bodyPr wrap="none" lIns="252227" tIns="67261" rIns="252227" bIns="63041" anchor="ctr" anchorCtr="0"/>
          <a:lstStyle>
            <a:defPPr>
              <a:defRPr kern="1200"/>
            </a:defPPr>
          </a:lstStyle>
          <a:p>
            <a:pPr algn="ctr" defTabSz="4324030">
              <a:defRPr/>
            </a:pPr>
            <a:r>
              <a:rPr lang="en-US" sz="6000" b="1">
                <a:latin typeface="Nunito" panose="00000500000000000000" pitchFamily="2" charset="0"/>
              </a:rPr>
              <a:t>Key Constraint</a:t>
            </a: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06CE33DB-EC92-DE01-8293-97A192E33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25855" y="6170714"/>
            <a:ext cx="10303557" cy="1214286"/>
          </a:xfrm>
          <a:prstGeom prst="rect">
            <a:avLst/>
          </a:prstGeom>
          <a:solidFill>
            <a:srgbClr val="C5E0B3"/>
          </a:solidFill>
          <a:ln w="12700">
            <a:noFill/>
            <a:miter lim="800000"/>
          </a:ln>
        </p:spPr>
        <p:txBody>
          <a:bodyPr wrap="none" lIns="252227" tIns="67261" rIns="252227" bIns="63041" anchor="ctr" anchorCtr="0"/>
          <a:lstStyle>
            <a:defPPr>
              <a:defRPr kern="1200"/>
            </a:defPPr>
          </a:lstStyle>
          <a:p>
            <a:pPr algn="ctr" defTabSz="4324030">
              <a:defRPr/>
            </a:pPr>
            <a:r>
              <a:rPr lang="en-US" sz="6000" b="1">
                <a:latin typeface="Nunito" panose="00000500000000000000" pitchFamily="2" charset="0"/>
              </a:rPr>
              <a:t>Specifications</a:t>
            </a:r>
          </a:p>
        </p:txBody>
      </p:sp>
      <p:pic>
        <p:nvPicPr>
          <p:cNvPr id="3" name="Picture 2" descr="s01_card05.png">
            <a:extLst>
              <a:ext uri="{FF2B5EF4-FFF2-40B4-BE49-F238E27FC236}">
                <a16:creationId xmlns:a16="http://schemas.microsoft.com/office/drawing/2014/main" id="{B06C6E60-2867-FFEA-1DCF-53CB28CC8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14497" y="399505"/>
            <a:ext cx="5852160" cy="4998366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41EC14E-8DC3-8A7A-8F91-2B8DFFDE0A7E}"/>
              </a:ext>
            </a:extLst>
          </p:cNvPr>
          <p:cNvSpPr/>
          <p:nvPr/>
        </p:nvSpPr>
        <p:spPr>
          <a:xfrm>
            <a:off x="32126588" y="7825889"/>
            <a:ext cx="10312839" cy="1917850"/>
          </a:xfrm>
          <a:prstGeom prst="roundRect">
            <a:avLst/>
          </a:prstGeom>
          <a:solidFill>
            <a:srgbClr val="02616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0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Secure data transmission using encrypted channels (TLS/SSL)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ECAA290-9959-F7ED-93C0-15842BC8DB61}"/>
              </a:ext>
            </a:extLst>
          </p:cNvPr>
          <p:cNvSpPr/>
          <p:nvPr/>
        </p:nvSpPr>
        <p:spPr>
          <a:xfrm>
            <a:off x="37618528" y="9940136"/>
            <a:ext cx="4812835" cy="2158715"/>
          </a:xfrm>
          <a:prstGeom prst="roundRect">
            <a:avLst/>
          </a:prstGeom>
          <a:solidFill>
            <a:srgbClr val="02616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00">
                <a:latin typeface="Calibri"/>
                <a:ea typeface="Calibri"/>
                <a:cs typeface="Calibri"/>
              </a:rPr>
              <a:t>Speed of submarine 1m/s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04E0EDB-72FB-B50B-8D31-B1389A38E77C}"/>
              </a:ext>
            </a:extLst>
          </p:cNvPr>
          <p:cNvSpPr/>
          <p:nvPr/>
        </p:nvSpPr>
        <p:spPr>
          <a:xfrm>
            <a:off x="37594819" y="12552129"/>
            <a:ext cx="4818364" cy="1910121"/>
          </a:xfrm>
          <a:prstGeom prst="roundRect">
            <a:avLst/>
          </a:prstGeom>
          <a:solidFill>
            <a:srgbClr val="02616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6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Maximum flow resistance 0.5 m/s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474B36A-A1C7-BE4C-944F-D27D491BA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04010" y="6187437"/>
            <a:ext cx="9631993" cy="1174374"/>
          </a:xfrm>
          <a:prstGeom prst="rect">
            <a:avLst/>
          </a:prstGeom>
          <a:solidFill>
            <a:srgbClr val="C5E0B3"/>
          </a:solidFill>
          <a:ln w="12700">
            <a:noFill/>
            <a:miter lim="800000"/>
          </a:ln>
        </p:spPr>
        <p:txBody>
          <a:bodyPr wrap="none" lIns="252227" tIns="67261" rIns="252227" bIns="63041" anchor="ctr" anchorCtr="0"/>
          <a:lstStyle>
            <a:defPPr>
              <a:defRPr kern="1200"/>
            </a:defPPr>
          </a:lstStyle>
          <a:p>
            <a:pPr algn="ctr" defTabSz="4324030">
              <a:defRPr/>
            </a:pPr>
            <a:r>
              <a:rPr lang="en-US" sz="6000" b="1">
                <a:latin typeface="Nunito"/>
              </a:rPr>
              <a:t>Design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B75E1F3-8E2D-8B72-B7B8-F15CC3805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1891" y="13242634"/>
            <a:ext cx="9875520" cy="1128642"/>
          </a:xfrm>
          <a:prstGeom prst="rect">
            <a:avLst/>
          </a:prstGeom>
          <a:solidFill>
            <a:srgbClr val="C5E0B3"/>
          </a:solidFill>
          <a:ln w="12700">
            <a:noFill/>
            <a:miter lim="800000"/>
          </a:ln>
        </p:spPr>
        <p:txBody>
          <a:bodyPr wrap="none" lIns="252227" tIns="67261" rIns="252227" bIns="63041" anchor="ctr" anchorCtr="0"/>
          <a:lstStyle>
            <a:defPPr>
              <a:defRPr kern="1200"/>
            </a:defPPr>
          </a:lstStyle>
          <a:p>
            <a:pPr algn="ctr" defTabSz="4324030">
              <a:defRPr/>
            </a:pPr>
            <a:r>
              <a:rPr lang="en-US" sz="6000" b="1" dirty="0">
                <a:latin typeface="Nunito" panose="00000500000000000000" pitchFamily="2" charset="0"/>
              </a:rPr>
              <a:t>Problem Statement</a:t>
            </a:r>
          </a:p>
        </p:txBody>
      </p:sp>
      <p:sp>
        <p:nvSpPr>
          <p:cNvPr id="32" name="TextBox 19">
            <a:extLst>
              <a:ext uri="{FF2B5EF4-FFF2-40B4-BE49-F238E27FC236}">
                <a16:creationId xmlns:a16="http://schemas.microsoft.com/office/drawing/2014/main" id="{082D6E81-79AC-BBBD-2447-CBD1DC50E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7244" y="14347065"/>
            <a:ext cx="9669224" cy="4516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4056" tIns="42028" rIns="84056" bIns="42028" anchor="t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/>
            <a:r>
              <a:rPr lang="en-US" sz="4800" dirty="0"/>
              <a:t>To overcome the high costs and safety risks of current methods, this project develops a low-cost submersible for real-time oil leak detection in shallow marine environments</a:t>
            </a:r>
            <a:endParaRPr lang="en-US" sz="4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9">
            <a:extLst>
              <a:ext uri="{FF2B5EF4-FFF2-40B4-BE49-F238E27FC236}">
                <a16:creationId xmlns:a16="http://schemas.microsoft.com/office/drawing/2014/main" id="{6CEA74D3-5105-51F3-1125-FD6B6012A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32242" y="21389506"/>
            <a:ext cx="9669224" cy="362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4056" tIns="42028" rIns="84056" bIns="42028" anchor="t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marL="685800" indent="-685800" algn="just">
              <a:buFont typeface="Arial"/>
              <a:buChar char="•"/>
            </a:pPr>
            <a:r>
              <a:rPr lang="en-US" sz="4600" dirty="0">
                <a:latin typeface="Calibri"/>
                <a:ea typeface="Calibri"/>
                <a:cs typeface="Calibri"/>
              </a:rPr>
              <a:t>Dimensions: Max 50 cm</a:t>
            </a:r>
          </a:p>
          <a:p>
            <a:pPr marL="685800" indent="-685800" algn="just">
              <a:buFont typeface="Arial"/>
              <a:buChar char="•"/>
            </a:pPr>
            <a:r>
              <a:rPr lang="en-US" sz="4600" dirty="0">
                <a:latin typeface="Calibri"/>
                <a:ea typeface="Calibri"/>
                <a:cs typeface="Calibri"/>
              </a:rPr>
              <a:t>Operating Depth: 3 m</a:t>
            </a:r>
          </a:p>
          <a:p>
            <a:pPr marL="685800" indent="-685800" algn="just">
              <a:buFont typeface="Arial"/>
              <a:buChar char="•"/>
            </a:pPr>
            <a:r>
              <a:rPr lang="en-US" sz="4600" dirty="0">
                <a:latin typeface="Calibri"/>
                <a:ea typeface="Calibri"/>
                <a:cs typeface="Calibri"/>
              </a:rPr>
              <a:t>Latency: 500 </a:t>
            </a:r>
            <a:r>
              <a:rPr lang="en-US" sz="4600" dirty="0" err="1">
                <a:latin typeface="Calibri"/>
                <a:ea typeface="Calibri"/>
                <a:cs typeface="Calibri"/>
              </a:rPr>
              <a:t>ms</a:t>
            </a:r>
            <a:endParaRPr lang="en-US" sz="4600" dirty="0">
              <a:latin typeface="Calibri"/>
              <a:ea typeface="Calibri"/>
              <a:cs typeface="Calibri"/>
            </a:endParaRPr>
          </a:p>
          <a:p>
            <a:pPr marL="685800" indent="-685800" algn="just">
              <a:buFont typeface="Arial"/>
              <a:buChar char="•"/>
            </a:pPr>
            <a:r>
              <a:rPr lang="en-US" sz="4600" dirty="0">
                <a:latin typeface="Calibri"/>
                <a:ea typeface="Calibri"/>
                <a:cs typeface="Calibri"/>
              </a:rPr>
              <a:t>Data Cycle: 30 s </a:t>
            </a:r>
          </a:p>
          <a:p>
            <a:pPr marL="685800" indent="-685800" algn="just">
              <a:buFont typeface="Arial"/>
              <a:buChar char="•"/>
            </a:pPr>
            <a:r>
              <a:rPr lang="en-US" sz="4600" dirty="0">
                <a:latin typeface="Calibri"/>
                <a:ea typeface="Calibri"/>
                <a:cs typeface="Calibri"/>
              </a:rPr>
              <a:t>Accuracy: ± (0.5 % + 0.05) mm 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6EFD348-4F0D-C3A9-2C46-892F3F094409}"/>
              </a:ext>
            </a:extLst>
          </p:cNvPr>
          <p:cNvSpPr/>
          <p:nvPr/>
        </p:nvSpPr>
        <p:spPr>
          <a:xfrm>
            <a:off x="32134845" y="9995758"/>
            <a:ext cx="5090781" cy="2029019"/>
          </a:xfrm>
          <a:prstGeom prst="roundRect">
            <a:avLst/>
          </a:prstGeom>
          <a:solidFill>
            <a:srgbClr val="02616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600">
                <a:latin typeface="Calibri"/>
                <a:ea typeface="Calibri"/>
                <a:cs typeface="Calibri"/>
              </a:rPr>
              <a:t>Database fetching time ≤ 1s</a:t>
            </a:r>
            <a:endParaRPr lang="en-US" sz="4600">
              <a:latin typeface="Calibri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25ED455-F4A2-93DB-CF9C-7AD910D17CFA}"/>
              </a:ext>
            </a:extLst>
          </p:cNvPr>
          <p:cNvSpPr/>
          <p:nvPr/>
        </p:nvSpPr>
        <p:spPr>
          <a:xfrm>
            <a:off x="32106474" y="12569069"/>
            <a:ext cx="5107721" cy="1917850"/>
          </a:xfrm>
          <a:prstGeom prst="roundRect">
            <a:avLst/>
          </a:prstGeom>
          <a:solidFill>
            <a:srgbClr val="02616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600">
                <a:latin typeface="Calibri"/>
                <a:ea typeface="Calibri"/>
                <a:cs typeface="Calibri"/>
              </a:rPr>
              <a:t> AI model inference latency ≤ 10s</a:t>
            </a:r>
            <a:endParaRPr lang="en-US" sz="4600">
              <a:latin typeface="Calibri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7D5E6AE-2A3A-1C1F-F10B-8C4E9C2115FC}"/>
              </a:ext>
            </a:extLst>
          </p:cNvPr>
          <p:cNvSpPr/>
          <p:nvPr/>
        </p:nvSpPr>
        <p:spPr>
          <a:xfrm>
            <a:off x="32125098" y="14844440"/>
            <a:ext cx="5109312" cy="2149509"/>
          </a:xfrm>
          <a:prstGeom prst="roundRect">
            <a:avLst/>
          </a:prstGeom>
          <a:solidFill>
            <a:srgbClr val="02616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6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Real-time dashboard update latency ≤ 1s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C4FBCE9-CF5E-EE75-5076-70145036E635}"/>
              </a:ext>
            </a:extLst>
          </p:cNvPr>
          <p:cNvSpPr/>
          <p:nvPr/>
        </p:nvSpPr>
        <p:spPr>
          <a:xfrm>
            <a:off x="37601455" y="14825951"/>
            <a:ext cx="4812835" cy="2168037"/>
          </a:xfrm>
          <a:prstGeom prst="roundRect">
            <a:avLst/>
          </a:prstGeom>
          <a:solidFill>
            <a:srgbClr val="02616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600">
                <a:latin typeface="Calibri"/>
                <a:ea typeface="Calibri"/>
                <a:cs typeface="Calibri"/>
              </a:rPr>
              <a:t>Corrosion rate ≤ 250 µm/year</a:t>
            </a:r>
            <a:endParaRPr lang="en-US" sz="4600">
              <a:latin typeface="Calibri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1122232-2029-C2B0-AAD4-52B6F39137C4}"/>
              </a:ext>
            </a:extLst>
          </p:cNvPr>
          <p:cNvSpPr/>
          <p:nvPr/>
        </p:nvSpPr>
        <p:spPr>
          <a:xfrm>
            <a:off x="32125671" y="17359097"/>
            <a:ext cx="10301485" cy="1917850"/>
          </a:xfrm>
          <a:prstGeom prst="roundRect">
            <a:avLst/>
          </a:prstGeom>
          <a:solidFill>
            <a:srgbClr val="02616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600">
                <a:latin typeface="Calibri"/>
                <a:ea typeface="Calibri"/>
                <a:cs typeface="Calibri"/>
              </a:rPr>
              <a:t>Pipeline remanning life estimation accuracy ≤ 90%</a:t>
            </a:r>
          </a:p>
        </p:txBody>
      </p:sp>
      <p:sp>
        <p:nvSpPr>
          <p:cNvPr id="21" name="Rectangle 10">
            <a:extLst>
              <a:ext uri="{FF2B5EF4-FFF2-40B4-BE49-F238E27FC236}">
                <a16:creationId xmlns:a16="http://schemas.microsoft.com/office/drawing/2014/main" id="{EEF78BF7-3AF7-BACE-9A07-ED72C0609D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28019" y="6168514"/>
            <a:ext cx="9781826" cy="1179411"/>
          </a:xfrm>
          <a:prstGeom prst="rect">
            <a:avLst/>
          </a:prstGeom>
          <a:solidFill>
            <a:srgbClr val="C5E0B3"/>
          </a:solidFill>
          <a:ln w="12700">
            <a:noFill/>
            <a:miter lim="800000"/>
          </a:ln>
        </p:spPr>
        <p:txBody>
          <a:bodyPr wrap="none" lIns="252227" tIns="67261" rIns="252227" bIns="63041" anchor="ctr" anchorCtr="0"/>
          <a:lstStyle>
            <a:defPPr>
              <a:defRPr kern="1200"/>
            </a:defPPr>
          </a:lstStyle>
          <a:p>
            <a:pPr algn="ctr" defTabSz="4324030">
              <a:defRPr/>
            </a:pPr>
            <a:r>
              <a:rPr lang="en-US" sz="6000" b="1">
                <a:latin typeface="Nunito"/>
                <a:ea typeface="+mn-lt"/>
                <a:cs typeface="+mn-lt"/>
              </a:rPr>
              <a:t>Components Diagram  </a:t>
            </a:r>
            <a:endParaRPr lang="en-US">
              <a:latin typeface="Aptos"/>
              <a:ea typeface="+mn-lt"/>
              <a:cs typeface="+mn-lt"/>
            </a:endParaRPr>
          </a:p>
        </p:txBody>
      </p:sp>
      <p:pic>
        <p:nvPicPr>
          <p:cNvPr id="38" name="Picture 37" descr="A white drone with wires and propellers&#10;&#10;AI-generated content may be incorrect.">
            <a:extLst>
              <a:ext uri="{FF2B5EF4-FFF2-40B4-BE49-F238E27FC236}">
                <a16:creationId xmlns:a16="http://schemas.microsoft.com/office/drawing/2014/main" id="{A4ADE311-739A-B755-A489-2F4F0A2777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4947" y="13489417"/>
            <a:ext cx="9646420" cy="5195507"/>
          </a:xfrm>
          <a:prstGeom prst="rect">
            <a:avLst/>
          </a:prstGeom>
        </p:spPr>
      </p:pic>
      <p:pic>
        <p:nvPicPr>
          <p:cNvPr id="42" name="Picture 41" descr="A hand holding a device with wires&#10;&#10;AI-generated content may be incorrect.">
            <a:extLst>
              <a:ext uri="{FF2B5EF4-FFF2-40B4-BE49-F238E27FC236}">
                <a16:creationId xmlns:a16="http://schemas.microsoft.com/office/drawing/2014/main" id="{6A0FF37E-398E-D05B-3224-B35443484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0247" y="20972506"/>
            <a:ext cx="9763601" cy="5195507"/>
          </a:xfrm>
          <a:prstGeom prst="rect">
            <a:avLst/>
          </a:prstGeom>
        </p:spPr>
      </p:pic>
      <p:pic>
        <p:nvPicPr>
          <p:cNvPr id="17" name="Picture 16" descr="A drawing of a car&#10;&#10;AI-generated content may be incorrect.">
            <a:extLst>
              <a:ext uri="{FF2B5EF4-FFF2-40B4-BE49-F238E27FC236}">
                <a16:creationId xmlns:a16="http://schemas.microsoft.com/office/drawing/2014/main" id="{433526CD-D838-3869-2C29-C329215376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6906" y="7848520"/>
            <a:ext cx="9700776" cy="51629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5A80E33-D098-AA8A-2ED5-7E1CD96253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93365" y="13510891"/>
            <a:ext cx="5102396" cy="521683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71821C2-9F23-1C09-F064-25996F270C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95297" y="13500008"/>
            <a:ext cx="4541869" cy="2770823"/>
          </a:xfrm>
          <a:prstGeom prst="rect">
            <a:avLst/>
          </a:prstGeom>
        </p:spPr>
      </p:pic>
      <p:pic>
        <p:nvPicPr>
          <p:cNvPr id="33" name="Picture 32" descr="A hand holding a device with wires&#10;&#10;AI-generated content may be incorrect.">
            <a:extLst>
              <a:ext uri="{FF2B5EF4-FFF2-40B4-BE49-F238E27FC236}">
                <a16:creationId xmlns:a16="http://schemas.microsoft.com/office/drawing/2014/main" id="{21E1E56E-795E-0DD7-7050-AF945D4DC7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26433" y="20972506"/>
            <a:ext cx="5550453" cy="5125834"/>
          </a:xfrm>
          <a:prstGeom prst="rect">
            <a:avLst/>
          </a:prstGeom>
        </p:spPr>
      </p:pic>
      <p:sp>
        <p:nvSpPr>
          <p:cNvPr id="35" name="Rectangle 10">
            <a:extLst>
              <a:ext uri="{FF2B5EF4-FFF2-40B4-BE49-F238E27FC236}">
                <a16:creationId xmlns:a16="http://schemas.microsoft.com/office/drawing/2014/main" id="{8472FDA9-9A9F-559D-995F-059A9A1937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8884" y="19265949"/>
            <a:ext cx="9781826" cy="1179411"/>
          </a:xfrm>
          <a:prstGeom prst="rect">
            <a:avLst/>
          </a:prstGeom>
          <a:solidFill>
            <a:srgbClr val="C5E0B3"/>
          </a:solidFill>
          <a:ln w="12700">
            <a:noFill/>
            <a:miter lim="800000"/>
          </a:ln>
        </p:spPr>
        <p:txBody>
          <a:bodyPr wrap="none" lIns="252227" tIns="67261" rIns="252227" bIns="63041" anchor="ctr" anchorCtr="0"/>
          <a:lstStyle>
            <a:defPPr>
              <a:defRPr kern="1200"/>
            </a:defPPr>
          </a:lstStyle>
          <a:p>
            <a:pPr algn="ctr" defTabSz="4324030">
              <a:defRPr/>
            </a:pPr>
            <a:r>
              <a:rPr lang="en-US" sz="6000" b="1">
                <a:latin typeface="Nunito"/>
                <a:ea typeface="+mn-lt"/>
                <a:cs typeface="+mn-lt"/>
              </a:rPr>
              <a:t>Isolation System</a:t>
            </a:r>
            <a:endParaRPr lang="en-US"/>
          </a:p>
        </p:txBody>
      </p:sp>
      <p:sp>
        <p:nvSpPr>
          <p:cNvPr id="36" name="Rectangle 10">
            <a:extLst>
              <a:ext uri="{FF2B5EF4-FFF2-40B4-BE49-F238E27FC236}">
                <a16:creationId xmlns:a16="http://schemas.microsoft.com/office/drawing/2014/main" id="{AA7BF681-B8E8-A2E9-B6DD-A7DBF6C290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25325" y="19210370"/>
            <a:ext cx="9781826" cy="1179411"/>
          </a:xfrm>
          <a:prstGeom prst="rect">
            <a:avLst/>
          </a:prstGeom>
          <a:solidFill>
            <a:srgbClr val="C5E0B3"/>
          </a:solidFill>
          <a:ln w="12700">
            <a:noFill/>
            <a:miter lim="800000"/>
          </a:ln>
        </p:spPr>
        <p:txBody>
          <a:bodyPr wrap="none" lIns="252227" tIns="67261" rIns="252227" bIns="63041" anchor="ctr" anchorCtr="0"/>
          <a:lstStyle>
            <a:defPPr>
              <a:defRPr kern="1200"/>
            </a:defPPr>
          </a:lstStyle>
          <a:p>
            <a:pPr algn="ctr" defTabSz="4324030">
              <a:defRPr/>
            </a:pPr>
            <a:r>
              <a:rPr lang="en-US" sz="6000" b="1">
                <a:latin typeface="Nunito"/>
                <a:ea typeface="+mn-lt"/>
                <a:cs typeface="+mn-lt"/>
              </a:rPr>
              <a:t>Components Diagram  </a:t>
            </a:r>
            <a:endParaRPr lang="en-US">
              <a:latin typeface="Aptos"/>
              <a:ea typeface="+mn-lt"/>
              <a:cs typeface="+mn-lt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8DD281B-6EB5-096E-5E50-E7CF5BCC00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87257" y="16150427"/>
            <a:ext cx="4558757" cy="256462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038F25C-A681-6921-3E2B-2C73E740F22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-34" t="-684" r="-452" b="288"/>
          <a:stretch>
            <a:fillRect/>
          </a:stretch>
        </p:blipFill>
        <p:spPr>
          <a:xfrm>
            <a:off x="13855527" y="13512526"/>
            <a:ext cx="7109882" cy="537693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D2DB526-CF0E-4D9D-A5E1-C79A3FC526C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2090" b="224"/>
          <a:stretch>
            <a:fillRect/>
          </a:stretch>
        </p:blipFill>
        <p:spPr>
          <a:xfrm>
            <a:off x="17666727" y="15433275"/>
            <a:ext cx="3362647" cy="222062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E2D65E5-5D10-0482-16E2-E2B21963D83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39967" t="156" r="12426"/>
          <a:stretch>
            <a:fillRect/>
          </a:stretch>
        </p:blipFill>
        <p:spPr>
          <a:xfrm flipH="1">
            <a:off x="21829945" y="13326057"/>
            <a:ext cx="4630099" cy="5370992"/>
          </a:xfrm>
          <a:prstGeom prst="rect">
            <a:avLst/>
          </a:prstGeom>
        </p:spPr>
      </p:pic>
      <p:sp>
        <p:nvSpPr>
          <p:cNvPr id="48" name="Rectangle 10">
            <a:extLst>
              <a:ext uri="{FF2B5EF4-FFF2-40B4-BE49-F238E27FC236}">
                <a16:creationId xmlns:a16="http://schemas.microsoft.com/office/drawing/2014/main" id="{F5FE4B4B-F321-9E5D-D7CB-799137651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93167" y="19186665"/>
            <a:ext cx="9781826" cy="1179411"/>
          </a:xfrm>
          <a:prstGeom prst="rect">
            <a:avLst/>
          </a:prstGeom>
          <a:solidFill>
            <a:srgbClr val="C5E0B3"/>
          </a:solidFill>
          <a:ln w="12700">
            <a:noFill/>
            <a:miter lim="800000"/>
          </a:ln>
        </p:spPr>
        <p:txBody>
          <a:bodyPr wrap="none" lIns="252227" tIns="67261" rIns="252227" bIns="63041" anchor="ctr" anchorCtr="0"/>
          <a:lstStyle>
            <a:defPPr>
              <a:defRPr kern="1200"/>
            </a:defPPr>
          </a:lstStyle>
          <a:p>
            <a:pPr algn="ctr" defTabSz="4324030">
              <a:defRPr/>
            </a:pPr>
            <a:r>
              <a:rPr lang="en-GB" sz="6000" b="1">
                <a:latin typeface="Nunito"/>
                <a:ea typeface="+mn-lt"/>
                <a:cs typeface="+mn-lt"/>
              </a:rPr>
              <a:t>Main </a:t>
            </a:r>
            <a:r>
              <a:rPr lang="en-US" sz="6000" b="1">
                <a:latin typeface="Nunito"/>
                <a:ea typeface="+mn-lt"/>
                <a:cs typeface="+mn-lt"/>
              </a:rPr>
              <a:t>Sensors</a:t>
            </a:r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0F4A8FA9-2C23-4A79-92B8-2E832CFC193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70931" y="20966749"/>
            <a:ext cx="9858183" cy="518209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D40B4D5-35F0-668B-1D5A-E4B080DB32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41388" y="23772322"/>
            <a:ext cx="7300984" cy="257041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6B277AE-9992-D427-D448-20883457E8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77750" y="10892907"/>
            <a:ext cx="3452889" cy="191505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560151-AFBA-9504-7452-45D6D317085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262927" y="20976676"/>
            <a:ext cx="2577857" cy="258808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5BFF3B1-01EB-C8A9-F737-355D916D62E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100693" y="23554027"/>
            <a:ext cx="2762308" cy="279031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8D3B6BE-E656-01E0-80CD-CFAE990210C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33863" r="37524" b="-2329"/>
          <a:stretch>
            <a:fillRect/>
          </a:stretch>
        </p:blipFill>
        <p:spPr>
          <a:xfrm>
            <a:off x="26386538" y="13336712"/>
            <a:ext cx="2846307" cy="54888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356B5FB-BA34-BA4D-3A06-3C5E74D39BB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832079" y="7845958"/>
            <a:ext cx="9731274" cy="516562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EF0A504-8070-DBB7-981E-0132DE5F16A5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t="833" r="7463" b="-660"/>
          <a:stretch>
            <a:fillRect/>
          </a:stretch>
        </p:blipFill>
        <p:spPr>
          <a:xfrm rot="10800000">
            <a:off x="28071050" y="17434366"/>
            <a:ext cx="733299" cy="124825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C2BF342-648F-11E4-7043-2DD2E9EC788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67698" t="67552" r="12398" b="295"/>
          <a:stretch>
            <a:fillRect/>
          </a:stretch>
        </p:blipFill>
        <p:spPr>
          <a:xfrm flipH="1">
            <a:off x="28703839" y="17418642"/>
            <a:ext cx="904563" cy="126950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BA03836B-8CB8-4612-87A5-02376E01A6C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67698" t="67552" r="12398" b="295"/>
          <a:stretch>
            <a:fillRect/>
          </a:stretch>
        </p:blipFill>
        <p:spPr>
          <a:xfrm flipH="1">
            <a:off x="29184219" y="13072481"/>
            <a:ext cx="2760767" cy="1253636"/>
          </a:xfrm>
          <a:prstGeom prst="rect">
            <a:avLst/>
          </a:prstGeom>
        </p:spPr>
      </p:pic>
      <p:pic>
        <p:nvPicPr>
          <p:cNvPr id="57" name="Graphic 56" descr="السهم: منحنى عكس اتجاه عقارب الساعة  مع تعبئة خالصة">
            <a:extLst>
              <a:ext uri="{FF2B5EF4-FFF2-40B4-BE49-F238E27FC236}">
                <a16:creationId xmlns:a16="http://schemas.microsoft.com/office/drawing/2014/main" id="{968FE706-6839-9FF8-063B-E29B31EA8FD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6720000" flipH="1">
            <a:off x="28591938" y="14367442"/>
            <a:ext cx="910219" cy="93026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0FB82DF-1435-2C80-5AD7-7F9F86F5176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080000">
            <a:off x="28719279" y="15582395"/>
            <a:ext cx="3494357" cy="660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" name="Graphic 58" descr="قاعدة بيانات خطوط عريضة">
            <a:extLst>
              <a:ext uri="{FF2B5EF4-FFF2-40B4-BE49-F238E27FC236}">
                <a16:creationId xmlns:a16="http://schemas.microsoft.com/office/drawing/2014/main" id="{402D73E6-CF2C-61CD-77E9-6EE23A202A8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 rot="1140000">
            <a:off x="29428579" y="16110912"/>
            <a:ext cx="1199824" cy="1311087"/>
          </a:xfrm>
          <a:prstGeom prst="rect">
            <a:avLst/>
          </a:prstGeom>
        </p:spPr>
      </p:pic>
      <p:pic>
        <p:nvPicPr>
          <p:cNvPr id="60" name="Graphic 59" descr="السهم: منحنى عكس اتجاه عقارب الساعة  مع تعبئة خالصة">
            <a:extLst>
              <a:ext uri="{FF2B5EF4-FFF2-40B4-BE49-F238E27FC236}">
                <a16:creationId xmlns:a16="http://schemas.microsoft.com/office/drawing/2014/main" id="{A1FEC298-4AF1-FA21-BD9A-8C3CA5122B4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420000">
            <a:off x="30598800" y="13416690"/>
            <a:ext cx="1152229" cy="156496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9BB21D5-3125-0FC6-1D7F-4CDED651023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997772" y="8556249"/>
            <a:ext cx="7610629" cy="3408488"/>
          </a:xfrm>
          <a:prstGeom prst="rect">
            <a:avLst/>
          </a:prstGeom>
        </p:spPr>
      </p:pic>
      <p:pic>
        <p:nvPicPr>
          <p:cNvPr id="29" name="Picture 28" descr="اي ال بي وحدة كاميرا فيديو صغيرة IMX323 من سوني بمنفذ USB بزاوية واسعة وعدسة 100 درجة بدون تشويه HD 1080P 0.01Lux USB2.0 كاميرا ويب فيديو UVC H.264 للكمبيوتر واللابتوب">
            <a:extLst>
              <a:ext uri="{FF2B5EF4-FFF2-40B4-BE49-F238E27FC236}">
                <a16:creationId xmlns:a16="http://schemas.microsoft.com/office/drawing/2014/main" id="{5E3AAC93-96C5-9215-F5B7-7A8A26FC5B8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6386538" y="20916245"/>
            <a:ext cx="4994512" cy="5182095"/>
          </a:xfrm>
          <a:prstGeom prst="rect">
            <a:avLst/>
          </a:prstGeom>
        </p:spPr>
      </p:pic>
      <p:sp>
        <p:nvSpPr>
          <p:cNvPr id="45" name="Rectangle 3">
            <a:extLst>
              <a:ext uri="{FF2B5EF4-FFF2-40B4-BE49-F238E27FC236}">
                <a16:creationId xmlns:a16="http://schemas.microsoft.com/office/drawing/2014/main" id="{C729DEA9-3790-CA43-9782-9BF84FB0A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288" y="7361431"/>
            <a:ext cx="9748230" cy="575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sz="4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Highlights the challenges of underwater oil leak detection, particularly in shallow waters.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sz="4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Emphasizes the need for a low-cost, connected, AI-based submersible.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sz="4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Presents the key technical and scientific principles behind the proposed system design.</a:t>
            </a:r>
          </a:p>
        </p:txBody>
      </p:sp>
      <p:sp>
        <p:nvSpPr>
          <p:cNvPr id="46" name="Rectangle 4">
            <a:extLst>
              <a:ext uri="{FF2B5EF4-FFF2-40B4-BE49-F238E27FC236}">
                <a16:creationId xmlns:a16="http://schemas.microsoft.com/office/drawing/2014/main" id="{B6D113FC-7BB8-084F-D13F-778383C57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823" y="20200172"/>
            <a:ext cx="9919407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4800" dirty="0">
                <a:latin typeface="Arial"/>
                <a:ea typeface="ＭＳ Ｐゴシック" pitchFamily="-106" charset="-128"/>
              </a:rPr>
              <a:t>Prototype successfully demonstrated stable operation, reliable sensing, and real-time leak detection.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4800" dirty="0">
                <a:latin typeface="Arial"/>
                <a:ea typeface="ＭＳ Ｐゴシック" pitchFamily="-106" charset="-128"/>
              </a:rPr>
              <a:t>Delivers a low-cost, effective solution for underwater monitoring.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4800" dirty="0">
                <a:latin typeface="Arial"/>
                <a:ea typeface="ＭＳ Ｐゴシック" pitchFamily="-106" charset="-128"/>
              </a:rPr>
              <a:t>Future work: enhance AI accuracy, optimize power efficiency, and improve autonomy.</a:t>
            </a:r>
          </a:p>
        </p:txBody>
      </p:sp>
    </p:spTree>
    <p:extLst>
      <p:ext uri="{BB962C8B-B14F-4D97-AF65-F5344CB8AC3E}">
        <p14:creationId xmlns:p14="http://schemas.microsoft.com/office/powerpoint/2010/main" val="23835491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EC504F1786A834AB0A43A8D2AD0E2A1" ma:contentTypeVersion="17" ma:contentTypeDescription="Create a new document." ma:contentTypeScope="" ma:versionID="1dd54b39039cc3a2789d5d1d3fc10e6e">
  <xsd:schema xmlns:xsd="http://www.w3.org/2001/XMLSchema" xmlns:xs="http://www.w3.org/2001/XMLSchema" xmlns:p="http://schemas.microsoft.com/office/2006/metadata/properties" xmlns:ns2="feb4cfa2-2a6f-43b7-9935-58898877aa70" xmlns:ns3="23f71ece-6f79-4b9a-94f9-3a27ffba8014" targetNamespace="http://schemas.microsoft.com/office/2006/metadata/properties" ma:root="true" ma:fieldsID="9ed85d63b31bb9f0e74e4febb6f854bd" ns2:_="" ns3:_="">
    <xsd:import namespace="feb4cfa2-2a6f-43b7-9935-58898877aa70"/>
    <xsd:import namespace="23f71ece-6f79-4b9a-94f9-3a27ffba801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b4cfa2-2a6f-43b7-9935-58898877aa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7f4d030-a2bd-4159-b459-856363f4e7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f71ece-6f79-4b9a-94f9-3a27ffba801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570740f3-2cf5-4288-af9a-52d3becc7e83}" ma:internalName="TaxCatchAll" ma:showField="CatchAllData" ma:web="23f71ece-6f79-4b9a-94f9-3a27ffba801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eb4cfa2-2a6f-43b7-9935-58898877aa70">
      <Terms xmlns="http://schemas.microsoft.com/office/infopath/2007/PartnerControls"/>
    </lcf76f155ced4ddcb4097134ff3c332f>
    <TaxCatchAll xmlns="23f71ece-6f79-4b9a-94f9-3a27ffba8014" xsi:nil="true"/>
  </documentManagement>
</p:properties>
</file>

<file path=customXml/itemProps1.xml><?xml version="1.0" encoding="utf-8"?>
<ds:datastoreItem xmlns:ds="http://schemas.openxmlformats.org/officeDocument/2006/customXml" ds:itemID="{D35F6134-8ADD-47E6-B74E-F8DB1ACC6337}"/>
</file>

<file path=customXml/itemProps2.xml><?xml version="1.0" encoding="utf-8"?>
<ds:datastoreItem xmlns:ds="http://schemas.openxmlformats.org/officeDocument/2006/customXml" ds:itemID="{DD3101A9-5DED-4A7D-A039-AA541819A69E}"/>
</file>

<file path=customXml/itemProps3.xml><?xml version="1.0" encoding="utf-8"?>
<ds:datastoreItem xmlns:ds="http://schemas.openxmlformats.org/officeDocument/2006/customXml" ds:itemID="{726D8DC4-5012-45AD-AF4B-7C2234CE6AE3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240</Words>
  <Application>Microsoft Office PowerPoint</Application>
  <PresentationFormat>Custom</PresentationFormat>
  <Paragraphs>34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Aptos</vt:lpstr>
      <vt:lpstr>Aptos Display</vt:lpstr>
      <vt:lpstr>Arial</vt:lpstr>
      <vt:lpstr>Calibri</vt:lpstr>
      <vt:lpstr>Nunito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Darim Ferry</dc:creator>
  <cp:lastModifiedBy>Fasial Khalid A Buradha</cp:lastModifiedBy>
  <cp:revision>2</cp:revision>
  <dcterms:created xsi:type="dcterms:W3CDTF">2025-04-20T10:29:18Z</dcterms:created>
  <dcterms:modified xsi:type="dcterms:W3CDTF">2026-05-03T16:42:04Z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0x0101007EC504F1786A834AB0A43A8D2AD0E2A1</vt:lpwstr>
  </property>
</Properties>
</file>