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5" d="100"/>
          <a:sy n="25" d="100"/>
        </p:scale>
        <p:origin x="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34817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GB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Advanced HVAC System for Thermal Comfort &amp; Energy Optimization in Offshore Rig Cabins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4012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142650" y="3060072"/>
            <a:ext cx="28608638" cy="15667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Abdullah Alqurashi, Nawaf Al Thawab, Saed Althalabi, Fahad Alaqeeli, Nawaf Aljohani, Abdulrahman Alhaidari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Ahmed Al-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jabr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M010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6" y="7286229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Offshore cabin HVAC systems consume a significant share of auxiliary power. Most still rely on fixed setpoints and fixed-direction diffusers, resulting in occupancy-insensitive cooling and inefficient air delivery. Condenser fouling further degrades heat transfer and increases energy use over time.</a:t>
            </a:r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37" y="6187437"/>
            <a:ext cx="9875520" cy="74776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35" y="13168739"/>
            <a:ext cx="9875520" cy="74776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35" y="18893848"/>
            <a:ext cx="9875520" cy="74776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1736" y="19771035"/>
            <a:ext cx="9875520" cy="74776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6" y="20197544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Design, build, and validate an integrated HVAC prototype for an offshore-scale cabin that maintains 22–25 °C and 40–60% RH while reducing energy use through computer-vision occupancy sensing, a four-nozzle smart diffuser, an OR/SPC supervisory layer, and automated condenser self-cleaning.</a:t>
            </a:r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6" y="14468105"/>
            <a:ext cx="9875519" cy="36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Conventional offshore-cabin HVAC control is occupancy-blind, airflow-fixed, and fouling-exposed, producing avoidable energy waste, uneven comfort, and progressive efficiency loss.</a:t>
            </a:r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3363" y="20500120"/>
            <a:ext cx="10846415" cy="736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delivered a five-discipline integrated HVAC prototype with smart airflow, automated condenser self-cleaning, and real-time supervisory control, successfully meeting all defined specifications and constraints. It achieved at least 85% occupancy detection accuracy, maintained stable comfort conditions, met the required EER, restored comfort within 5 minutes of state changes, and integrated a live dashboard with SPC monitoring alongside an OR supervisory decision layer.</a:t>
            </a:r>
            <a:endParaRPr lang="en-US" altLang="en-US" sz="4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041ECD-302B-611E-56B6-A239717668B1}"/>
              </a:ext>
            </a:extLst>
          </p:cNvPr>
          <p:cNvGrpSpPr/>
          <p:nvPr/>
        </p:nvGrpSpPr>
        <p:grpSpPr>
          <a:xfrm>
            <a:off x="10693654" y="7435401"/>
            <a:ext cx="9875519" cy="16628735"/>
            <a:chOff x="11303255" y="7435401"/>
            <a:chExt cx="9875519" cy="166287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D12EDB-742D-0C57-D3C2-980652769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655" r="2244" b="67679"/>
            <a:stretch>
              <a:fillRect/>
            </a:stretch>
          </p:blipFill>
          <p:spPr>
            <a:xfrm>
              <a:off x="11303255" y="7435401"/>
              <a:ext cx="9875517" cy="517228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0987FF7-8813-3F72-0B02-5EAB1FF53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78" t="36549" r="1566" b="17355"/>
            <a:stretch>
              <a:fillRect/>
            </a:stretch>
          </p:blipFill>
          <p:spPr>
            <a:xfrm>
              <a:off x="11303255" y="13990320"/>
              <a:ext cx="9875519" cy="10073816"/>
            </a:xfrm>
            <a:prstGeom prst="rect">
              <a:avLst/>
            </a:prstGeom>
          </p:spPr>
        </p:pic>
      </p:grpSp>
      <p:sp>
        <p:nvSpPr>
          <p:cNvPr id="27" name="Rectangle 10">
            <a:extLst>
              <a:ext uri="{FF2B5EF4-FFF2-40B4-BE49-F238E27FC236}">
                <a16:creationId xmlns:a16="http://schemas.microsoft.com/office/drawing/2014/main" id="{F73957DD-A2B1-3E62-C563-04E41138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3655" y="6211077"/>
            <a:ext cx="9875520" cy="74776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Constrains 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AB64A57-C1AE-5B4F-2F0D-268148C9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3654" y="13168739"/>
            <a:ext cx="9875517" cy="74776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8486F9-B6E6-6736-CDC7-E4C0FAD610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8" t="86815" r="1566" b="331"/>
          <a:stretch>
            <a:fillRect/>
          </a:stretch>
        </p:blipFill>
        <p:spPr>
          <a:xfrm>
            <a:off x="10693654" y="24879892"/>
            <a:ext cx="9875519" cy="2809265"/>
          </a:xfrm>
          <a:prstGeom prst="rect">
            <a:avLst/>
          </a:prstGeom>
        </p:spPr>
      </p:pic>
      <p:sp>
        <p:nvSpPr>
          <p:cNvPr id="32" name="Rectangle 10">
            <a:extLst>
              <a:ext uri="{FF2B5EF4-FFF2-40B4-BE49-F238E27FC236}">
                <a16:creationId xmlns:a16="http://schemas.microsoft.com/office/drawing/2014/main" id="{FDD50950-9F49-67D2-D192-F4944C44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3655" y="24064136"/>
            <a:ext cx="10098626" cy="81575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Integrated Specifications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68A5AE2-FA75-3D26-08C2-3674D1997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1" t="6766" r="6536" b="68157"/>
          <a:stretch/>
        </p:blipFill>
        <p:spPr>
          <a:xfrm>
            <a:off x="20811736" y="21642598"/>
            <a:ext cx="4927447" cy="52481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540CB9-F456-ABE5-0F44-1A1F65CDCB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10" b="3219"/>
          <a:stretch>
            <a:fillRect/>
          </a:stretch>
        </p:blipFill>
        <p:spPr>
          <a:xfrm>
            <a:off x="25440911" y="21402330"/>
            <a:ext cx="5500707" cy="5323612"/>
          </a:xfrm>
          <a:prstGeom prst="rect">
            <a:avLst/>
          </a:prstGeom>
        </p:spPr>
      </p:pic>
      <p:sp>
        <p:nvSpPr>
          <p:cNvPr id="42" name="Rectangle 10">
            <a:extLst>
              <a:ext uri="{FF2B5EF4-FFF2-40B4-BE49-F238E27FC236}">
                <a16:creationId xmlns:a16="http://schemas.microsoft.com/office/drawing/2014/main" id="{25964AD9-4E33-E52A-A0D0-CEF4D05BC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4950" y="6222695"/>
            <a:ext cx="21438182" cy="76562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&amp; Validation  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0F531533-0AD1-87DE-E6C4-26F0B421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3364" y="19771035"/>
            <a:ext cx="10846416" cy="74776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 </a:t>
            </a:r>
          </a:p>
        </p:txBody>
      </p:sp>
      <p:pic>
        <p:nvPicPr>
          <p:cNvPr id="44" name="Picture 43" descr="s1_card3.png">
            <a:extLst>
              <a:ext uri="{FF2B5EF4-FFF2-40B4-BE49-F238E27FC236}">
                <a16:creationId xmlns:a16="http://schemas.microsoft.com/office/drawing/2014/main" id="{96D17C22-41FF-1A99-10FD-0FCFDFEA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5872" y="0"/>
            <a:ext cx="6185679" cy="54777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0C58F00-047D-FFDB-C87F-F3AD3D7DE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736" y="7058710"/>
            <a:ext cx="9858136" cy="63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948658-B725-4703-95B8-900F474167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282" y="13317400"/>
            <a:ext cx="10042336" cy="63095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394799-BB98-450C-948E-A869E04782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364" y="13292102"/>
            <a:ext cx="10846415" cy="6298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B84A23-5CA2-4BAD-96AA-E40A428D35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425" y="7082878"/>
            <a:ext cx="11517707" cy="60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EE2BD73-9C76-4273-AEA7-A9CF71A6519C}"/>
</file>

<file path=customXml/itemProps2.xml><?xml version="1.0" encoding="utf-8"?>
<ds:datastoreItem xmlns:ds="http://schemas.openxmlformats.org/officeDocument/2006/customXml" ds:itemID="{431C01CB-6273-4BEE-BA30-4A9F07E1B975}"/>
</file>

<file path=customXml/itemProps3.xml><?xml version="1.0" encoding="utf-8"?>
<ds:datastoreItem xmlns:ds="http://schemas.openxmlformats.org/officeDocument/2006/customXml" ds:itemID="{AF4C6104-D169-45D4-A020-A217C47A36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242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NAWAF FAHAD ALTHAWAB</cp:lastModifiedBy>
  <cp:revision>18</cp:revision>
  <dcterms:created xsi:type="dcterms:W3CDTF">2025-04-20T10:29:18Z</dcterms:created>
  <dcterms:modified xsi:type="dcterms:W3CDTF">2026-04-23T17:40:01Z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