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7300D-CF36-2BCF-8D5C-E70DAD977297}" v="1" dt="2026-04-23T20:26:58.513"/>
    <p1510:client id="{7369CFA3-20FB-4F6F-8AB0-326BD20FDFC3}" v="169" dt="2026-04-23T20:16:55.007"/>
    <p1510:client id="{A84BDF9E-C0D7-180E-F2D7-0097BCC5BA7F}" v="2" dt="2026-04-23T16:26:25.124"/>
    <p1510:client id="{B281B64B-2CA8-B44F-9796-2504A7A49B9C}" v="1219" dt="2026-04-23T20:03:34.321"/>
    <p1510:client id="{B481B1CF-306F-103F-A2C2-01E14E11337B}" v="146" dt="2026-04-23T20:20:11.949"/>
    <p1510:client id="{D8F7F8EF-CB18-F0AE-A242-4F81AED5ABF3}" v="354" dt="2026-04-23T19:59:56.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384" y="-10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3.xml"/><Relationship Id="rId4" Type="http://schemas.openxmlformats.org/officeDocument/2006/relationships/viewProps" Target="view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p>
        </p:txBody>
      </p:sp>
      <p:sp>
        <p:nvSpPr>
          <p:cNvPr id="4" name="Date Placeholder 3"/>
          <p:cNvSpPr>
            <a:spLocks noGrp="1"/>
          </p:cNvSpPr>
          <p:nvPr>
            <p:ph type="dt" sz="half" idx="10"/>
          </p:nvPr>
        </p:nvSpPr>
        <p:spPr/>
        <p:txBody>
          <a:bodyPr/>
          <a:lstStyle/>
          <a:p>
            <a:fld id="{C315CABD-16CE-4F1A-8158-AEA5E90F7EA3}" type="datetimeFigureOut">
              <a:rPr lang="en-SG" smtClean="0"/>
              <a:t>3/5/2026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5CABD-16CE-4F1A-8158-AEA5E90F7EA3}" type="datetimeFigureOut">
              <a:rPr lang="en-SG" smtClean="0"/>
              <a:t>3/5/2026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5CABD-16CE-4F1A-8158-AEA5E90F7EA3}" type="datetimeFigureOut">
              <a:rPr lang="en-SG" smtClean="0"/>
              <a:t>3/5/2026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5CABD-16CE-4F1A-8158-AEA5E90F7EA3}" type="datetimeFigureOut">
              <a:rPr lang="en-SG" smtClean="0"/>
              <a:t>3/5/2026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3/5/2026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15CABD-16CE-4F1A-8158-AEA5E90F7EA3}" type="datetimeFigureOut">
              <a:rPr lang="en-SG" smtClean="0"/>
              <a:t>3/5/2026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15CABD-16CE-4F1A-8158-AEA5E90F7EA3}" type="datetimeFigureOut">
              <a:rPr lang="en-SG" smtClean="0"/>
              <a:t>3/5/2026</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15CABD-16CE-4F1A-8158-AEA5E90F7EA3}" type="datetimeFigureOut">
              <a:rPr lang="en-SG" smtClean="0"/>
              <a:t>3/5/2026</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3/5/2026</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3/5/2026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3/5/2026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3/5/2026</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8C542FA-B7DF-587A-0222-2917AE5EAC05}"/>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1ABA3A5C-D3FA-FB06-47BB-C8FCE006A808}"/>
              </a:ext>
            </a:extLst>
          </p:cNvPr>
          <p:cNvSpPr txBox="1"/>
          <p:nvPr/>
        </p:nvSpPr>
        <p:spPr>
          <a:xfrm>
            <a:off x="4898066" y="142728"/>
            <a:ext cx="30217153" cy="525514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9600">
                <a:solidFill>
                  <a:schemeClr val="bg1"/>
                </a:solidFill>
                <a:latin typeface="Calibri" panose="020F0502020204030204" pitchFamily="34" charset="0"/>
                <a:ea typeface="Calibri" panose="020F0502020204030204" pitchFamily="34" charset="0"/>
                <a:cs typeface="Calibri" panose="020F0502020204030204" pitchFamily="34" charset="0"/>
              </a:rPr>
              <a:t>Stealth Loyal Wingman UCAV — Autonomous Takeoff &amp; Landing Prototype</a:t>
            </a:r>
          </a:p>
        </p:txBody>
      </p:sp>
      <p:sp>
        <p:nvSpPr>
          <p:cNvPr id="5" name="Text Placeholder 5">
            <a:extLst>
              <a:ext uri="{FF2B5EF4-FFF2-40B4-BE49-F238E27FC236}">
                <a16:creationId xmlns:a16="http://schemas.microsoft.com/office/drawing/2014/main" id="{E28BD5C0-3074-9E7E-B791-A6FF43CFD300}"/>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294330B5-F2CB-EEC6-5FBC-82DD23F17CA6}"/>
              </a:ext>
            </a:extLst>
          </p:cNvPr>
          <p:cNvSpPr txBox="1"/>
          <p:nvPr/>
        </p:nvSpPr>
        <p:spPr>
          <a:xfrm>
            <a:off x="4994738" y="3079411"/>
            <a:ext cx="30241532" cy="2473300"/>
          </a:xfrm>
          <a:prstGeom prst="rect">
            <a:avLst/>
          </a:prstGeom>
        </p:spPr>
        <p:txBody>
          <a:bodyPr lIns="0" tIns="0" rIns="0" bIns="0" anchor="t">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a:solidFill>
                  <a:schemeClr val="bg1"/>
                </a:solidFill>
                <a:latin typeface="Calibri"/>
                <a:ea typeface="Calibri"/>
                <a:cs typeface="Calibri"/>
              </a:rPr>
              <a:t>Khalil </a:t>
            </a:r>
            <a:r>
              <a:rPr lang="en-US" sz="4800" err="1">
                <a:solidFill>
                  <a:schemeClr val="bg1"/>
                </a:solidFill>
                <a:latin typeface="Calibri"/>
                <a:ea typeface="Calibri"/>
                <a:cs typeface="Calibri"/>
              </a:rPr>
              <a:t>Binsabaan</a:t>
            </a:r>
            <a:r>
              <a:rPr lang="en-US" sz="4800">
                <a:solidFill>
                  <a:schemeClr val="bg1"/>
                </a:solidFill>
                <a:latin typeface="Calibri"/>
                <a:ea typeface="Calibri"/>
                <a:cs typeface="Calibri"/>
              </a:rPr>
              <a:t> (AE), Abdulaziz </a:t>
            </a:r>
            <a:r>
              <a:rPr lang="en-US" sz="4800" err="1">
                <a:solidFill>
                  <a:schemeClr val="bg1"/>
                </a:solidFill>
                <a:latin typeface="Calibri"/>
                <a:ea typeface="Calibri"/>
                <a:cs typeface="Calibri"/>
              </a:rPr>
              <a:t>alsadrani</a:t>
            </a:r>
            <a:r>
              <a:rPr lang="en-US" sz="4800">
                <a:solidFill>
                  <a:schemeClr val="bg1"/>
                </a:solidFill>
                <a:latin typeface="Calibri"/>
                <a:ea typeface="Calibri"/>
                <a:cs typeface="Calibri"/>
              </a:rPr>
              <a:t> (CS), </a:t>
            </a:r>
            <a:r>
              <a:rPr lang="en-US" sz="4800" err="1">
                <a:solidFill>
                  <a:schemeClr val="bg1"/>
                </a:solidFill>
                <a:latin typeface="Calibri"/>
                <a:ea typeface="Calibri"/>
                <a:cs typeface="Calibri"/>
              </a:rPr>
              <a:t>Alridha</a:t>
            </a:r>
            <a:r>
              <a:rPr lang="en-US" sz="4800">
                <a:solidFill>
                  <a:schemeClr val="bg1"/>
                </a:solidFill>
                <a:latin typeface="Calibri"/>
                <a:ea typeface="Calibri"/>
                <a:cs typeface="Calibri"/>
              </a:rPr>
              <a:t> </a:t>
            </a:r>
            <a:r>
              <a:rPr lang="en-US" sz="4800" err="1">
                <a:solidFill>
                  <a:schemeClr val="bg1"/>
                </a:solidFill>
                <a:latin typeface="Calibri"/>
                <a:ea typeface="Calibri"/>
                <a:cs typeface="Calibri"/>
              </a:rPr>
              <a:t>Almajed</a:t>
            </a:r>
            <a:r>
              <a:rPr lang="en-US" sz="4800">
                <a:solidFill>
                  <a:schemeClr val="bg1"/>
                </a:solidFill>
                <a:latin typeface="Calibri"/>
                <a:ea typeface="Calibri"/>
                <a:cs typeface="Calibri"/>
              </a:rPr>
              <a:t> (CS), Muath </a:t>
            </a:r>
            <a:r>
              <a:rPr lang="en-US" sz="4800" err="1">
                <a:solidFill>
                  <a:schemeClr val="bg1"/>
                </a:solidFill>
                <a:latin typeface="Calibri"/>
                <a:ea typeface="Calibri"/>
                <a:cs typeface="Calibri"/>
              </a:rPr>
              <a:t>alodhaibi</a:t>
            </a:r>
            <a:r>
              <a:rPr lang="en-US" sz="4800">
                <a:solidFill>
                  <a:schemeClr val="bg1"/>
                </a:solidFill>
                <a:latin typeface="Calibri"/>
                <a:ea typeface="Calibri"/>
                <a:cs typeface="Calibri"/>
              </a:rPr>
              <a:t> (EE), Salman </a:t>
            </a:r>
            <a:r>
              <a:rPr lang="en-US" sz="4800" err="1">
                <a:solidFill>
                  <a:schemeClr val="bg1"/>
                </a:solidFill>
                <a:latin typeface="Calibri"/>
                <a:ea typeface="Calibri"/>
                <a:cs typeface="Calibri"/>
              </a:rPr>
              <a:t>alshaikh</a:t>
            </a:r>
            <a:r>
              <a:rPr lang="en-US" sz="4800">
                <a:solidFill>
                  <a:schemeClr val="bg1"/>
                </a:solidFill>
                <a:latin typeface="Calibri"/>
                <a:ea typeface="Calibri"/>
                <a:cs typeface="Calibri"/>
              </a:rPr>
              <a:t> (ME), Ahmed </a:t>
            </a:r>
            <a:r>
              <a:rPr lang="en-US" sz="4800" err="1">
                <a:solidFill>
                  <a:schemeClr val="bg1"/>
                </a:solidFill>
                <a:latin typeface="Calibri"/>
                <a:ea typeface="Calibri"/>
                <a:cs typeface="Calibri"/>
              </a:rPr>
              <a:t>Aloufi</a:t>
            </a:r>
            <a:r>
              <a:rPr lang="en-US" sz="4800">
                <a:solidFill>
                  <a:schemeClr val="bg1"/>
                </a:solidFill>
                <a:latin typeface="Calibri"/>
                <a:ea typeface="Calibri"/>
                <a:cs typeface="Calibri"/>
              </a:rPr>
              <a:t> (AE)</a:t>
            </a:r>
            <a:br>
              <a:rPr lang="en-US" sz="4800">
                <a:latin typeface="Calibri" panose="020F0502020204030204" pitchFamily="34" charset="0"/>
                <a:cs typeface="Calibri" panose="020F0502020204030204" pitchFamily="34" charset="0"/>
              </a:rPr>
            </a:br>
            <a:r>
              <a:rPr lang="en-US" sz="4800">
                <a:solidFill>
                  <a:schemeClr val="bg1"/>
                </a:solidFill>
                <a:latin typeface="Calibri"/>
                <a:ea typeface="Calibri"/>
                <a:cs typeface="Calibri"/>
              </a:rPr>
              <a:t>Coach: Dr. Md Abdullah Al Bari</a:t>
            </a:r>
            <a:endParaRPr lang="en-US">
              <a:solidFill>
                <a:schemeClr val="bg1"/>
              </a:solidFill>
              <a:latin typeface="Calibri"/>
              <a:ea typeface="Calibri"/>
              <a:cs typeface="Calibri"/>
            </a:endParaRPr>
          </a:p>
        </p:txBody>
      </p:sp>
      <p:sp>
        <p:nvSpPr>
          <p:cNvPr id="7" name="TextBox 6">
            <a:extLst>
              <a:ext uri="{FF2B5EF4-FFF2-40B4-BE49-F238E27FC236}">
                <a16:creationId xmlns:a16="http://schemas.microsoft.com/office/drawing/2014/main" id="{9E85B6B9-F580-458C-24A1-C24E82BF50EC}"/>
              </a:ext>
            </a:extLst>
          </p:cNvPr>
          <p:cNvSpPr txBox="1"/>
          <p:nvPr/>
        </p:nvSpPr>
        <p:spPr>
          <a:xfrm>
            <a:off x="355600" y="1400956"/>
            <a:ext cx="4109611" cy="3339376"/>
          </a:xfrm>
          <a:prstGeom prst="rect">
            <a:avLst/>
          </a:prstGeom>
          <a:noFill/>
        </p:spPr>
        <p:txBody>
          <a:bodyPr wrap="square" rtlCol="0">
            <a:spAutoFit/>
          </a:bodyPr>
          <a:lstStyle/>
          <a:p>
            <a:pPr algn="ctr"/>
            <a:r>
              <a:rPr lang="en-US" sz="9600" b="1">
                <a:solidFill>
                  <a:srgbClr val="02616D"/>
                </a:solidFill>
              </a:rPr>
              <a:t>TEAM</a:t>
            </a:r>
            <a:r>
              <a:rPr lang="en-US" sz="8800" b="1">
                <a:solidFill>
                  <a:srgbClr val="02616D"/>
                </a:solidFill>
              </a:rPr>
              <a:t> </a:t>
            </a:r>
          </a:p>
          <a:p>
            <a:pPr algn="ctr"/>
            <a:r>
              <a:rPr lang="en-SG" sz="11500" b="1">
                <a:solidFill>
                  <a:srgbClr val="02616D"/>
                </a:solidFill>
              </a:rPr>
              <a:t>M009</a:t>
            </a:r>
            <a:endParaRPr lang="en-SG" sz="8000" b="1">
              <a:solidFill>
                <a:srgbClr val="02616D"/>
              </a:solidFill>
            </a:endParaRPr>
          </a:p>
        </p:txBody>
      </p:sp>
      <p:sp>
        <p:nvSpPr>
          <p:cNvPr id="9" name="Rectangle 10">
            <a:extLst>
              <a:ext uri="{FF2B5EF4-FFF2-40B4-BE49-F238E27FC236}">
                <a16:creationId xmlns:a16="http://schemas.microsoft.com/office/drawing/2014/main" id="{9C747084-0EA9-347B-4FFB-40D0C19F3EC1}"/>
              </a:ext>
            </a:extLst>
          </p:cNvPr>
          <p:cNvSpPr>
            <a:spLocks noChangeArrowheads="1"/>
          </p:cNvSpPr>
          <p:nvPr/>
        </p:nvSpPr>
        <p:spPr bwMode="auto">
          <a:xfrm>
            <a:off x="900939" y="60824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r" defTabSz="4324030">
              <a:defRPr/>
            </a:pPr>
            <a:endParaRPr lang="en-US" sz="6000" b="1">
              <a:solidFill>
                <a:srgbClr val="155A5A"/>
              </a:solidFill>
              <a:latin typeface="Arial" pitchFamily="34" charset="0"/>
              <a:ea typeface="Arial" pitchFamily="34" charset="-122"/>
              <a:cs typeface="Arial" pitchFamily="34" charset="-120"/>
            </a:endParaRPr>
          </a:p>
          <a:p>
            <a:pPr algn="r" defTabSz="4324030">
              <a:defRPr/>
            </a:pPr>
            <a:endParaRPr lang="en-US" sz="6000" b="1">
              <a:solidFill>
                <a:srgbClr val="155A5A"/>
              </a:solidFill>
              <a:latin typeface="Arial" pitchFamily="34" charset="0"/>
              <a:cs typeface="Arial" pitchFamily="34" charset="-120"/>
            </a:endParaRPr>
          </a:p>
          <a:p>
            <a:pPr algn="ctr"/>
            <a:r>
              <a:rPr lang="en-US" sz="6000" b="1">
                <a:latin typeface="Nunito"/>
              </a:rPr>
              <a:t>Introduction/Background</a:t>
            </a:r>
            <a:endParaRPr lang="en-US"/>
          </a:p>
          <a:p>
            <a:pPr algn="r" defTabSz="4324030">
              <a:defRPr/>
            </a:pPr>
            <a:endParaRPr lang="en-US" sz="6000" b="1">
              <a:solidFill>
                <a:srgbClr val="155A5A"/>
              </a:solidFill>
              <a:latin typeface="Arial" pitchFamily="34" charset="0"/>
              <a:cs typeface="Arial" pitchFamily="34" charset="-120"/>
            </a:endParaRPr>
          </a:p>
          <a:p>
            <a:pPr algn="ctr" defTabSz="4324030">
              <a:defRPr/>
            </a:pPr>
            <a:endParaRPr lang="en-US" sz="6000" b="1">
              <a:latin typeface="Nunito"/>
            </a:endParaRPr>
          </a:p>
        </p:txBody>
      </p:sp>
      <p:sp>
        <p:nvSpPr>
          <p:cNvPr id="10" name="Rectangle 10">
            <a:extLst>
              <a:ext uri="{FF2B5EF4-FFF2-40B4-BE49-F238E27FC236}">
                <a16:creationId xmlns:a16="http://schemas.microsoft.com/office/drawing/2014/main" id="{E98F271C-0012-EBB4-CAEC-668D77FED783}"/>
              </a:ext>
            </a:extLst>
          </p:cNvPr>
          <p:cNvSpPr>
            <a:spLocks noChangeArrowheads="1"/>
          </p:cNvSpPr>
          <p:nvPr/>
        </p:nvSpPr>
        <p:spPr bwMode="auto">
          <a:xfrm>
            <a:off x="11605140" y="6098079"/>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panose="00000500000000000000" pitchFamily="2" charset="0"/>
              </a:rPr>
              <a:t>Prototype Design </a:t>
            </a:r>
          </a:p>
        </p:txBody>
      </p:sp>
      <p:sp>
        <p:nvSpPr>
          <p:cNvPr id="12" name="Rectangle 10">
            <a:extLst>
              <a:ext uri="{FF2B5EF4-FFF2-40B4-BE49-F238E27FC236}">
                <a16:creationId xmlns:a16="http://schemas.microsoft.com/office/drawing/2014/main" id="{FECCC3DC-40E3-3F8C-97E8-389975973820}"/>
              </a:ext>
            </a:extLst>
          </p:cNvPr>
          <p:cNvSpPr>
            <a:spLocks noChangeArrowheads="1"/>
          </p:cNvSpPr>
          <p:nvPr/>
        </p:nvSpPr>
        <p:spPr bwMode="auto">
          <a:xfrm>
            <a:off x="21958705" y="6098873"/>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panose="00000500000000000000" pitchFamily="2" charset="0"/>
              </a:rPr>
              <a:t>Testing &amp; Validation</a:t>
            </a:r>
          </a:p>
        </p:txBody>
      </p:sp>
      <p:sp>
        <p:nvSpPr>
          <p:cNvPr id="15" name="TextBox 19">
            <a:extLst>
              <a:ext uri="{FF2B5EF4-FFF2-40B4-BE49-F238E27FC236}">
                <a16:creationId xmlns:a16="http://schemas.microsoft.com/office/drawing/2014/main" id="{77AEA207-FFE6-B347-BCD6-C8C6E06D6E1E}"/>
              </a:ext>
            </a:extLst>
          </p:cNvPr>
          <p:cNvSpPr txBox="1">
            <a:spLocks noChangeArrowheads="1"/>
          </p:cNvSpPr>
          <p:nvPr/>
        </p:nvSpPr>
        <p:spPr bwMode="auto">
          <a:xfrm>
            <a:off x="21958706" y="7638616"/>
            <a:ext cx="9875519" cy="999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a:latin typeface="Calibri" panose="020F0502020204030204" pitchFamily="34" charset="0"/>
                <a:ea typeface="Calibri" panose="020F0502020204030204" pitchFamily="34" charset="0"/>
                <a:cs typeface="Calibri" panose="020F0502020204030204" pitchFamily="34" charset="0"/>
              </a:rPr>
              <a:t>The system was validated through simulation (SITL), bench testing, and aerodynamic analysis. All 6/6 SITL mission scenarios were successfully completed, verifying autonomous navigation and system reliability. A lost-link condition was physically tested, where the system detected the failure within 4.0 s and triggered return-to-launch (RTL) within 4.5 s. Additionally, aerodynamic analysis confirmed that lift exceeds weight at 10° angle of attack (L = 66.7 N &gt; W = 63.7 N), supporting the feasibility of sustained flight.</a:t>
            </a:r>
          </a:p>
        </p:txBody>
      </p:sp>
      <p:sp>
        <p:nvSpPr>
          <p:cNvPr id="21" name="Shape 25">
            <a:extLst>
              <a:ext uri="{FF2B5EF4-FFF2-40B4-BE49-F238E27FC236}">
                <a16:creationId xmlns:a16="http://schemas.microsoft.com/office/drawing/2014/main" id="{39CB305A-DCA5-D2D3-B690-41A5BADCE6A8}"/>
              </a:ext>
            </a:extLst>
          </p:cNvPr>
          <p:cNvSpPr/>
          <p:nvPr/>
        </p:nvSpPr>
        <p:spPr>
          <a:xfrm flipH="1">
            <a:off x="179045" y="8528883"/>
            <a:ext cx="134253" cy="5742992"/>
          </a:xfrm>
          <a:prstGeom prst="rect">
            <a:avLst/>
          </a:prstGeom>
          <a:solidFill>
            <a:srgbClr val="2D7D68"/>
          </a:solidFill>
          <a:ln w="12700">
            <a:solidFill>
              <a:srgbClr val="2D7D68"/>
            </a:solidFill>
            <a:prstDash val="solid"/>
          </a:ln>
        </p:spPr>
        <p:txBody>
          <a:bodyPr/>
          <a:lstStyle/>
          <a:p>
            <a:pPr marL="0" algn="r" defTabSz="457200" rtl="1" eaLnBrk="1" fontAlgn="base" latinLnBrk="0" hangingPunct="1"/>
            <a:endParaRPr lang="en-US"/>
          </a:p>
        </p:txBody>
      </p:sp>
      <p:sp>
        <p:nvSpPr>
          <p:cNvPr id="23" name="Text 27">
            <a:extLst>
              <a:ext uri="{FF2B5EF4-FFF2-40B4-BE49-F238E27FC236}">
                <a16:creationId xmlns:a16="http://schemas.microsoft.com/office/drawing/2014/main" id="{69BFCD96-8C60-8BA0-C04D-0A0726339F5A}"/>
              </a:ext>
            </a:extLst>
          </p:cNvPr>
          <p:cNvSpPr/>
          <p:nvPr/>
        </p:nvSpPr>
        <p:spPr>
          <a:xfrm>
            <a:off x="817074" y="11409554"/>
            <a:ext cx="11714614" cy="4197096"/>
          </a:xfrm>
          <a:prstGeom prst="rect">
            <a:avLst/>
          </a:prstGeom>
          <a:noFill/>
          <a:ln/>
        </p:spPr>
        <p:txBody>
          <a:bodyPr wrap="square" lIns="1016" tIns="1016" rIns="1016" bIns="1016" rtlCol="0" anchor="t">
            <a:noAutofit/>
          </a:bodyPr>
          <a:lstStyle/>
          <a:p>
            <a:pPr marL="0" indent="0" algn="l" defTabSz="457200" rtl="0" eaLnBrk="1" latinLnBrk="0" hangingPunct="1">
              <a:lnSpc>
                <a:spcPct val="108000"/>
              </a:lnSpc>
              <a:buNone/>
            </a:pPr>
            <a:endParaRPr lang="en-US" sz="4000"/>
          </a:p>
        </p:txBody>
      </p:sp>
      <p:sp>
        <p:nvSpPr>
          <p:cNvPr id="24" name="TextBox 23">
            <a:extLst>
              <a:ext uri="{FF2B5EF4-FFF2-40B4-BE49-F238E27FC236}">
                <a16:creationId xmlns:a16="http://schemas.microsoft.com/office/drawing/2014/main" id="{4355ADFF-DCEB-0DAC-A4A6-250CEA983163}"/>
              </a:ext>
            </a:extLst>
          </p:cNvPr>
          <p:cNvSpPr txBox="1"/>
          <p:nvPr/>
        </p:nvSpPr>
        <p:spPr>
          <a:xfrm>
            <a:off x="721427" y="8528883"/>
            <a:ext cx="9756566" cy="5755422"/>
          </a:xfrm>
          <a:prstGeom prst="rect">
            <a:avLst/>
          </a:prstGeom>
          <a:noFill/>
        </p:spPr>
        <p:txBody>
          <a:bodyPr wrap="square" lIns="91440" tIns="45720" rIns="91440" bIns="45720" rtlCol="0" anchor="t">
            <a:spAutoFit/>
          </a:bodyPr>
          <a:lstStyle/>
          <a:p>
            <a:r>
              <a:rPr lang="en-US" sz="4600" dirty="0"/>
              <a:t>Jet fighters are costly and high-risk to operate, and since Saudi Arabia lacks a fixed-wing loyal wingman platform, an unmanned loyal wingman test aircraft is needed to reduce pilot risk and enable manned–unmanned teaming in combat and surveillance missions.</a:t>
            </a:r>
            <a:endParaRPr lang="en-US" sz="4600" dirty="0">
              <a:latin typeface="Calibri"/>
              <a:ea typeface="Calibri"/>
              <a:cs typeface="Calibri" panose="020F0502020204030204" pitchFamily="34" charset="0"/>
            </a:endParaRPr>
          </a:p>
        </p:txBody>
      </p:sp>
      <p:sp>
        <p:nvSpPr>
          <p:cNvPr id="3" name="TextBox 19">
            <a:extLst>
              <a:ext uri="{FF2B5EF4-FFF2-40B4-BE49-F238E27FC236}">
                <a16:creationId xmlns:a16="http://schemas.microsoft.com/office/drawing/2014/main" id="{0C141291-30CF-7174-F7BA-C576D551215B}"/>
              </a:ext>
            </a:extLst>
          </p:cNvPr>
          <p:cNvSpPr txBox="1">
            <a:spLocks noChangeArrowheads="1"/>
          </p:cNvSpPr>
          <p:nvPr/>
        </p:nvSpPr>
        <p:spPr bwMode="auto">
          <a:xfrm>
            <a:off x="11811351" y="7391003"/>
            <a:ext cx="9502431" cy="1070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4600">
                <a:latin typeface="Calibri" panose="020F0502020204030204" pitchFamily="34" charset="0"/>
                <a:ea typeface="Calibri" panose="020F0502020204030204" pitchFamily="34" charset="0"/>
                <a:cs typeface="Calibri" panose="020F0502020204030204" pitchFamily="34" charset="0"/>
              </a:rPr>
              <a:t>The prototype adopts a blended wing body (BWB) configuration with a 1.80 m wingspan and 35° sweep angle, designed to improve aerodynamic efficiency and provide a stealth-inspired geometry. The airframe was modeled in CAD and manufactured using a CNC-cut EPS20 foam core, followed by a carbon fiber wrap with epoxy, resulting in a lightweight and structurally robust design suitable for flight testing.</a:t>
            </a:r>
          </a:p>
          <a:p>
            <a:br>
              <a:rPr lang="en-US" sz="4600">
                <a:latin typeface="Calibri" panose="020F0502020204030204" pitchFamily="34" charset="0"/>
                <a:ea typeface="Calibri" panose="020F0502020204030204" pitchFamily="34" charset="0"/>
                <a:cs typeface="Calibri" panose="020F0502020204030204" pitchFamily="34" charset="0"/>
              </a:rPr>
            </a:br>
            <a:endParaRPr lang="en-US" sz="4600">
              <a:latin typeface="Calibri" panose="020F0502020204030204" pitchFamily="34" charset="0"/>
              <a:ea typeface="Calibri" panose="020F0502020204030204" pitchFamily="34" charset="0"/>
              <a:cs typeface="Calibri" panose="020F0502020204030204" pitchFamily="34" charset="0"/>
            </a:endParaRPr>
          </a:p>
          <a:p>
            <a:pPr algn="just"/>
            <a:endParaRPr lang="en-US" sz="4600">
              <a:latin typeface="Calibri" panose="020F0502020204030204" pitchFamily="34" charset="0"/>
              <a:ea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AFF6B163-EA5F-5D8B-731D-1A2F18330964}"/>
              </a:ext>
            </a:extLst>
          </p:cNvPr>
          <p:cNvPicPr>
            <a:picLocks noChangeAspect="1"/>
          </p:cNvPicPr>
          <p:nvPr/>
        </p:nvPicPr>
        <p:blipFill>
          <a:blip r:embed="rId3"/>
          <a:srcRect l="5563"/>
          <a:stretch>
            <a:fillRect/>
          </a:stretch>
        </p:blipFill>
        <p:spPr>
          <a:xfrm>
            <a:off x="11811351" y="16640067"/>
            <a:ext cx="9201243" cy="4770889"/>
          </a:xfrm>
          <a:prstGeom prst="rect">
            <a:avLst/>
          </a:prstGeom>
        </p:spPr>
      </p:pic>
      <p:pic>
        <p:nvPicPr>
          <p:cNvPr id="20" name="Picture 19">
            <a:extLst>
              <a:ext uri="{FF2B5EF4-FFF2-40B4-BE49-F238E27FC236}">
                <a16:creationId xmlns:a16="http://schemas.microsoft.com/office/drawing/2014/main" id="{6A977F51-4FA8-F388-E1F4-FE41C14DB158}"/>
              </a:ext>
            </a:extLst>
          </p:cNvPr>
          <p:cNvPicPr>
            <a:picLocks noChangeAspect="1"/>
          </p:cNvPicPr>
          <p:nvPr/>
        </p:nvPicPr>
        <p:blipFill>
          <a:blip r:embed="rId4"/>
          <a:stretch>
            <a:fillRect/>
          </a:stretch>
        </p:blipFill>
        <p:spPr>
          <a:xfrm>
            <a:off x="21467223" y="17932745"/>
            <a:ext cx="10725217" cy="2850679"/>
          </a:xfrm>
          <a:prstGeom prst="rect">
            <a:avLst/>
          </a:prstGeom>
        </p:spPr>
      </p:pic>
      <p:pic>
        <p:nvPicPr>
          <p:cNvPr id="25" name="Picture 24">
            <a:extLst>
              <a:ext uri="{FF2B5EF4-FFF2-40B4-BE49-F238E27FC236}">
                <a16:creationId xmlns:a16="http://schemas.microsoft.com/office/drawing/2014/main" id="{933D5522-F70D-7456-7FE7-FB37B5C4ABDD}"/>
              </a:ext>
            </a:extLst>
          </p:cNvPr>
          <p:cNvPicPr>
            <a:picLocks noChangeAspect="1"/>
          </p:cNvPicPr>
          <p:nvPr/>
        </p:nvPicPr>
        <p:blipFill>
          <a:blip r:embed="rId5"/>
          <a:stretch>
            <a:fillRect/>
          </a:stretch>
        </p:blipFill>
        <p:spPr>
          <a:xfrm>
            <a:off x="21837791" y="21308114"/>
            <a:ext cx="9907383" cy="5087060"/>
          </a:xfrm>
          <a:prstGeom prst="rect">
            <a:avLst/>
          </a:prstGeom>
        </p:spPr>
      </p:pic>
      <p:pic>
        <p:nvPicPr>
          <p:cNvPr id="17" name="Picture 16">
            <a:extLst>
              <a:ext uri="{FF2B5EF4-FFF2-40B4-BE49-F238E27FC236}">
                <a16:creationId xmlns:a16="http://schemas.microsoft.com/office/drawing/2014/main" id="{013A0158-24DA-A3E6-64F2-AF7BC2BCCCFE}"/>
              </a:ext>
            </a:extLst>
          </p:cNvPr>
          <p:cNvPicPr>
            <a:picLocks noChangeAspect="1"/>
          </p:cNvPicPr>
          <p:nvPr/>
        </p:nvPicPr>
        <p:blipFill>
          <a:blip r:embed="rId6"/>
          <a:stretch>
            <a:fillRect/>
          </a:stretch>
        </p:blipFill>
        <p:spPr>
          <a:xfrm>
            <a:off x="11594413" y="23407402"/>
            <a:ext cx="9907383" cy="4344629"/>
          </a:xfrm>
          <a:prstGeom prst="rect">
            <a:avLst/>
          </a:prstGeom>
        </p:spPr>
      </p:pic>
      <p:sp>
        <p:nvSpPr>
          <p:cNvPr id="26" name="TextBox 25">
            <a:extLst>
              <a:ext uri="{FF2B5EF4-FFF2-40B4-BE49-F238E27FC236}">
                <a16:creationId xmlns:a16="http://schemas.microsoft.com/office/drawing/2014/main" id="{E63B0ACD-7248-9B97-86B3-B011C23C014C}"/>
              </a:ext>
            </a:extLst>
          </p:cNvPr>
          <p:cNvSpPr txBox="1"/>
          <p:nvPr/>
        </p:nvSpPr>
        <p:spPr>
          <a:xfrm>
            <a:off x="548317" y="14576361"/>
            <a:ext cx="21534120" cy="800219"/>
          </a:xfrm>
          <a:prstGeom prst="rect">
            <a:avLst/>
          </a:prstGeom>
          <a:noFill/>
        </p:spPr>
        <p:txBody>
          <a:bodyPr wrap="square">
            <a:spAutoFit/>
          </a:bodyPr>
          <a:lstStyle/>
          <a:p>
            <a:r>
              <a:rPr lang="en-US" sz="4600" b="1" dirty="0">
                <a:solidFill>
                  <a:srgbClr val="155A5A"/>
                </a:solidFill>
                <a:latin typeface="Arial" pitchFamily="34" charset="0"/>
                <a:cs typeface="Arial" pitchFamily="34" charset="-120"/>
              </a:rPr>
              <a:t>Constraints</a:t>
            </a:r>
            <a:endParaRPr lang="en-SA" sz="4600" b="1" dirty="0">
              <a:solidFill>
                <a:srgbClr val="155A5A"/>
              </a:solidFill>
              <a:latin typeface="Arial" pitchFamily="34" charset="0"/>
              <a:cs typeface="Arial" pitchFamily="34" charset="-120"/>
            </a:endParaRPr>
          </a:p>
        </p:txBody>
      </p:sp>
      <p:sp>
        <p:nvSpPr>
          <p:cNvPr id="30" name="Shape 25">
            <a:extLst>
              <a:ext uri="{FF2B5EF4-FFF2-40B4-BE49-F238E27FC236}">
                <a16:creationId xmlns:a16="http://schemas.microsoft.com/office/drawing/2014/main" id="{7183DF2C-D82B-3EB6-2EC9-E7A7BD3B85ED}"/>
              </a:ext>
            </a:extLst>
          </p:cNvPr>
          <p:cNvSpPr/>
          <p:nvPr/>
        </p:nvSpPr>
        <p:spPr>
          <a:xfrm flipH="1">
            <a:off x="172150" y="15286745"/>
            <a:ext cx="144000" cy="5292000"/>
          </a:xfrm>
          <a:prstGeom prst="rect">
            <a:avLst/>
          </a:prstGeom>
          <a:solidFill>
            <a:srgbClr val="2D7D68"/>
          </a:solidFill>
          <a:ln w="12700">
            <a:solidFill>
              <a:srgbClr val="2D7D68"/>
            </a:solidFill>
            <a:prstDash val="solid"/>
          </a:ln>
        </p:spPr>
        <p:txBody>
          <a:bodyPr/>
          <a:lstStyle/>
          <a:p>
            <a:pPr fontAlgn="base"/>
            <a:endParaRPr lang="en-US"/>
          </a:p>
        </p:txBody>
      </p:sp>
      <p:sp>
        <p:nvSpPr>
          <p:cNvPr id="32" name="TextBox 31">
            <a:extLst>
              <a:ext uri="{FF2B5EF4-FFF2-40B4-BE49-F238E27FC236}">
                <a16:creationId xmlns:a16="http://schemas.microsoft.com/office/drawing/2014/main" id="{0013D13D-69E7-4C7E-9C0E-18CA75E68251}"/>
              </a:ext>
            </a:extLst>
          </p:cNvPr>
          <p:cNvSpPr txBox="1"/>
          <p:nvPr/>
        </p:nvSpPr>
        <p:spPr>
          <a:xfrm>
            <a:off x="618642" y="15638925"/>
            <a:ext cx="10722731" cy="5078313"/>
          </a:xfrm>
          <a:prstGeom prst="rect">
            <a:avLst/>
          </a:prstGeom>
          <a:noFill/>
        </p:spPr>
        <p:txBody>
          <a:bodyPr wrap="square" rtlCol="0">
            <a:spAutoFit/>
          </a:bodyPr>
          <a:lstStyle/>
          <a:p>
            <a:pPr marL="457200" indent="-457200">
              <a:buFont typeface="Arial" panose="020B0604020202020204" pitchFamily="34" charset="0"/>
              <a:buChar char="•"/>
            </a:pPr>
            <a:r>
              <a:rPr lang="en-US" sz="3600" b="1" dirty="0">
                <a:latin typeface="Calibri" panose="020F0502020204030204" pitchFamily="34" charset="0"/>
                <a:ea typeface="Open Sans"/>
                <a:cs typeface="Calibri" panose="020F0502020204030204" pitchFamily="34" charset="0"/>
              </a:rPr>
              <a:t>Must</a:t>
            </a:r>
            <a:r>
              <a:rPr lang="en-US" sz="3600" dirty="0">
                <a:latin typeface="Calibri" panose="020F0502020204030204" pitchFamily="34" charset="0"/>
                <a:ea typeface="Open Sans"/>
                <a:cs typeface="Calibri" panose="020F0502020204030204" pitchFamily="34" charset="0"/>
              </a:rPr>
              <a:t> comply with GAMI regulations, non-weaponized operation</a:t>
            </a:r>
          </a:p>
          <a:p>
            <a:pPr marL="457200" indent="-457200">
              <a:buFont typeface="Arial" panose="020B0604020202020204" pitchFamily="34" charset="0"/>
              <a:buChar char="•"/>
            </a:pPr>
            <a:r>
              <a:rPr lang="en-US" sz="3600" b="1" dirty="0"/>
              <a:t>Battery </a:t>
            </a:r>
            <a:r>
              <a:rPr lang="en-US" sz="3600" dirty="0"/>
              <a:t>and payload bays vibration-isolated and securely fastened</a:t>
            </a:r>
            <a:endParaRPr lang="en-US" sz="3600" dirty="0">
              <a:latin typeface="Calibri" panose="020F0502020204030204" pitchFamily="34" charset="0"/>
              <a:ea typeface="Open Sans"/>
              <a:cs typeface="Calibri" panose="020F0502020204030204" pitchFamily="34" charset="0"/>
            </a:endParaRPr>
          </a:p>
          <a:p>
            <a:pPr marL="457200" indent="-457200">
              <a:buFont typeface="Arial" panose="020B0604020202020204" pitchFamily="34" charset="0"/>
              <a:buChar char="•"/>
            </a:pPr>
            <a:r>
              <a:rPr lang="en-US" sz="3600" b="1" dirty="0"/>
              <a:t>In simulation</a:t>
            </a:r>
            <a:r>
              <a:rPr lang="en-US" sz="3600" dirty="0"/>
              <a:t>, 4 tests out of 6 pass from different scenarios</a:t>
            </a:r>
            <a:endParaRPr lang="en-US" sz="3600" dirty="0">
              <a:latin typeface="Calibri" panose="020F0502020204030204" pitchFamily="34" charset="0"/>
              <a:ea typeface="Open Sans"/>
              <a:cs typeface="Calibri" panose="020F0502020204030204" pitchFamily="34" charset="0"/>
            </a:endParaRPr>
          </a:p>
          <a:p>
            <a:pPr marL="457200" indent="-457200">
              <a:buFont typeface="Arial" panose="020B0604020202020204" pitchFamily="34" charset="0"/>
              <a:buChar char="•"/>
            </a:pPr>
            <a:r>
              <a:rPr lang="en-US" sz="3600" b="1" dirty="0"/>
              <a:t>No </a:t>
            </a:r>
            <a:r>
              <a:rPr lang="en-US" sz="3600" dirty="0"/>
              <a:t>power-rail brownouts under worst-case electrical load</a:t>
            </a:r>
            <a:endParaRPr lang="en-US" sz="3600" dirty="0">
              <a:latin typeface="Calibri" panose="020F0502020204030204" pitchFamily="34" charset="0"/>
              <a:ea typeface="Open Sans"/>
              <a:cs typeface="Calibri" panose="020F0502020204030204" pitchFamily="34" charset="0"/>
            </a:endParaRPr>
          </a:p>
          <a:p>
            <a:pPr marL="457200" indent="-457200">
              <a:buFont typeface="Arial" panose="020B0604020202020204" pitchFamily="34" charset="0"/>
              <a:buChar char="•"/>
            </a:pPr>
            <a:r>
              <a:rPr lang="en-US" sz="3600" b="1" dirty="0"/>
              <a:t>No </a:t>
            </a:r>
            <a:r>
              <a:rPr lang="en-US" sz="3600" dirty="0"/>
              <a:t>sensor faults with all transmitters at full power</a:t>
            </a:r>
            <a:endParaRPr lang="en-SA" sz="3600" dirty="0">
              <a:latin typeface="Calibri" panose="020F0502020204030204" pitchFamily="34" charset="0"/>
              <a:ea typeface="Open Sans"/>
              <a:cs typeface="Calibri" panose="020F0502020204030204" pitchFamily="34" charset="0"/>
            </a:endParaRPr>
          </a:p>
        </p:txBody>
      </p:sp>
      <p:sp>
        <p:nvSpPr>
          <p:cNvPr id="34" name="TextBox 33">
            <a:extLst>
              <a:ext uri="{FF2B5EF4-FFF2-40B4-BE49-F238E27FC236}">
                <a16:creationId xmlns:a16="http://schemas.microsoft.com/office/drawing/2014/main" id="{B1253886-F965-910D-E4AA-00038625DED9}"/>
              </a:ext>
            </a:extLst>
          </p:cNvPr>
          <p:cNvSpPr txBox="1"/>
          <p:nvPr/>
        </p:nvSpPr>
        <p:spPr>
          <a:xfrm>
            <a:off x="719564" y="20899508"/>
            <a:ext cx="21534120" cy="800219"/>
          </a:xfrm>
          <a:prstGeom prst="rect">
            <a:avLst/>
          </a:prstGeom>
          <a:noFill/>
        </p:spPr>
        <p:txBody>
          <a:bodyPr wrap="square">
            <a:spAutoFit/>
          </a:bodyPr>
          <a:lstStyle/>
          <a:p>
            <a:r>
              <a:rPr lang="en-US" sz="4600" b="1" dirty="0">
                <a:solidFill>
                  <a:srgbClr val="155A5A"/>
                </a:solidFill>
                <a:latin typeface="Arial" pitchFamily="34" charset="0"/>
                <a:cs typeface="Arial" pitchFamily="34" charset="-120"/>
              </a:rPr>
              <a:t>Specifications</a:t>
            </a:r>
            <a:endParaRPr lang="en-SA" sz="4600" b="1" dirty="0">
              <a:solidFill>
                <a:srgbClr val="155A5A"/>
              </a:solidFill>
              <a:latin typeface="Arial" pitchFamily="34" charset="0"/>
              <a:cs typeface="Arial" pitchFamily="34" charset="-120"/>
            </a:endParaRPr>
          </a:p>
        </p:txBody>
      </p:sp>
      <p:sp>
        <p:nvSpPr>
          <p:cNvPr id="35" name="TextBox 34">
            <a:extLst>
              <a:ext uri="{FF2B5EF4-FFF2-40B4-BE49-F238E27FC236}">
                <a16:creationId xmlns:a16="http://schemas.microsoft.com/office/drawing/2014/main" id="{5689BFE2-CDC4-4D45-4A71-3E3351DA0861}"/>
              </a:ext>
            </a:extLst>
          </p:cNvPr>
          <p:cNvSpPr txBox="1"/>
          <p:nvPr/>
        </p:nvSpPr>
        <p:spPr>
          <a:xfrm>
            <a:off x="596322" y="21955156"/>
            <a:ext cx="14041280" cy="6740307"/>
          </a:xfrm>
          <a:prstGeom prst="rect">
            <a:avLst/>
          </a:prstGeom>
          <a:noFill/>
        </p:spPr>
        <p:txBody>
          <a:bodyPr wrap="square" rtlCol="0">
            <a:spAutoFit/>
          </a:bodyPr>
          <a:lstStyle/>
          <a:p>
            <a:pPr marL="571500" indent="-571500">
              <a:buFont typeface="Arial" panose="020B0604020202020204" pitchFamily="34" charset="0"/>
              <a:buChar char="•"/>
            </a:pPr>
            <a:r>
              <a:rPr lang="en-US" sz="3600" b="1" dirty="0"/>
              <a:t>End-to-end </a:t>
            </a:r>
            <a:r>
              <a:rPr lang="en-US" sz="3600" dirty="0"/>
              <a:t>control latency ≤ 1 s</a:t>
            </a:r>
            <a:endParaRPr lang="en-US" sz="3600" dirty="0">
              <a:latin typeface="Calibri" panose="020F0502020204030204" pitchFamily="34" charset="0"/>
              <a:ea typeface="Open Sans"/>
              <a:cs typeface="Calibri" panose="020F0502020204030204" pitchFamily="34" charset="0"/>
            </a:endParaRPr>
          </a:p>
          <a:p>
            <a:pPr marL="571500" indent="-571500">
              <a:buFont typeface="Arial" panose="020B0604020202020204" pitchFamily="34" charset="0"/>
              <a:buChar char="•"/>
            </a:pPr>
            <a:r>
              <a:rPr lang="en-US" sz="3600" b="1" dirty="0"/>
              <a:t>Positive </a:t>
            </a:r>
            <a:r>
              <a:rPr lang="en-US" sz="3600" dirty="0"/>
              <a:t>control</a:t>
            </a:r>
            <a:r>
              <a:rPr lang="en-US" sz="3600" b="1" dirty="0"/>
              <a:t> </a:t>
            </a:r>
            <a:r>
              <a:rPr lang="en-US" sz="3600" dirty="0"/>
              <a:t>at all distances ≤ 50 m line-of-sight</a:t>
            </a:r>
            <a:endParaRPr lang="en-US" sz="3600" dirty="0">
              <a:latin typeface="Calibri" panose="020F0502020204030204" pitchFamily="34" charset="0"/>
              <a:ea typeface="Open Sans"/>
              <a:cs typeface="Calibri" panose="020F0502020204030204" pitchFamily="34" charset="0"/>
            </a:endParaRPr>
          </a:p>
          <a:p>
            <a:pPr marL="571500" indent="-571500">
              <a:buFont typeface="Arial" panose="020B0604020202020204" pitchFamily="34" charset="0"/>
              <a:buChar char="•"/>
            </a:pPr>
            <a:r>
              <a:rPr lang="en-US" sz="3600" b="1" dirty="0"/>
              <a:t>Lost-link </a:t>
            </a:r>
            <a:r>
              <a:rPr lang="en-US" sz="3600" dirty="0"/>
              <a:t>detected ≤ 5 s, auto RTL starts</a:t>
            </a:r>
          </a:p>
          <a:p>
            <a:pPr marL="571500" indent="-571500">
              <a:buFont typeface="Arial" panose="020B0604020202020204" pitchFamily="34" charset="0"/>
              <a:buChar char="•"/>
            </a:pPr>
            <a:r>
              <a:rPr lang="en-US" sz="3600" b="1" dirty="0"/>
              <a:t>light </a:t>
            </a:r>
            <a:r>
              <a:rPr lang="en-US" sz="3600" dirty="0"/>
              <a:t>telemetry logged every 1 s</a:t>
            </a:r>
          </a:p>
          <a:p>
            <a:pPr marL="571500" indent="-571500">
              <a:buFont typeface="Arial" panose="020B0604020202020204" pitchFamily="34" charset="0"/>
              <a:buChar char="•"/>
            </a:pPr>
            <a:r>
              <a:rPr lang="en-US" sz="3600" b="1" dirty="0"/>
              <a:t>Structural </a:t>
            </a:r>
            <a:r>
              <a:rPr lang="en-US" sz="3600" dirty="0"/>
              <a:t>safety factor ≥ 1.5</a:t>
            </a:r>
            <a:r>
              <a:rPr lang="en-US" sz="3600" b="1" dirty="0"/>
              <a:t> </a:t>
            </a:r>
            <a:r>
              <a:rPr lang="en-US" sz="3600" dirty="0"/>
              <a:t>under max flight loads</a:t>
            </a:r>
          </a:p>
          <a:p>
            <a:pPr marL="571500" indent="-571500">
              <a:buFont typeface="Arial" panose="020B0604020202020204" pitchFamily="34" charset="0"/>
              <a:buChar char="•"/>
            </a:pPr>
            <a:r>
              <a:rPr lang="en-US" sz="3600" b="1" dirty="0"/>
              <a:t>Flight </a:t>
            </a:r>
            <a:r>
              <a:rPr lang="en-US" sz="3600" dirty="0"/>
              <a:t>range ≥ 3 km</a:t>
            </a:r>
          </a:p>
          <a:p>
            <a:pPr marL="571500" indent="-571500">
              <a:buFont typeface="Arial" panose="020B0604020202020204" pitchFamily="34" charset="0"/>
              <a:buChar char="•"/>
            </a:pPr>
            <a:r>
              <a:rPr lang="en-US" sz="3600" b="1" dirty="0"/>
              <a:t>Airspeed </a:t>
            </a:r>
            <a:r>
              <a:rPr lang="en-US" sz="3600" dirty="0"/>
              <a:t>≥ 15 m/s in level flight</a:t>
            </a:r>
          </a:p>
          <a:p>
            <a:pPr marL="571500" indent="-571500">
              <a:buFont typeface="Arial" panose="020B0604020202020204" pitchFamily="34" charset="0"/>
              <a:buChar char="•"/>
            </a:pPr>
            <a:r>
              <a:rPr lang="en-US" sz="3600" b="1" dirty="0"/>
              <a:t>Landing </a:t>
            </a:r>
            <a:r>
              <a:rPr lang="en-US" sz="3600" dirty="0"/>
              <a:t>gear fatigue safety factor ≥ 1.2 at 100 cycles</a:t>
            </a:r>
            <a:endParaRPr lang="en-US" sz="3600" dirty="0">
              <a:latin typeface="Calibri" panose="020F0502020204030204" pitchFamily="34" charset="0"/>
              <a:ea typeface="Open Sans"/>
              <a:cs typeface="Calibri" panose="020F0502020204030204" pitchFamily="34" charset="0"/>
            </a:endParaRPr>
          </a:p>
          <a:p>
            <a:pPr marL="571500" indent="-571500">
              <a:buFont typeface="Arial" panose="020B0604020202020204" pitchFamily="34" charset="0"/>
              <a:buChar char="•"/>
            </a:pPr>
            <a:r>
              <a:rPr lang="en-US" sz="3600" b="1" dirty="0"/>
              <a:t>Modular </a:t>
            </a:r>
            <a:r>
              <a:rPr lang="en-US" sz="3600" dirty="0"/>
              <a:t>payload bay supports ≥ 0.5 kg</a:t>
            </a:r>
          </a:p>
          <a:p>
            <a:pPr marL="571500" indent="-571500">
              <a:buFont typeface="Arial" panose="020B0604020202020204" pitchFamily="34" charset="0"/>
              <a:buChar char="•"/>
            </a:pPr>
            <a:endParaRPr lang="en-US" sz="3600" b="1" dirty="0"/>
          </a:p>
          <a:p>
            <a:endParaRPr lang="en-US" sz="3600" dirty="0"/>
          </a:p>
          <a:p>
            <a:endParaRPr lang="en-US" sz="3600" dirty="0">
              <a:latin typeface="Calibri" panose="020F0502020204030204" pitchFamily="34" charset="0"/>
              <a:ea typeface="Open Sans"/>
              <a:cs typeface="Calibri" panose="020F0502020204030204" pitchFamily="34" charset="0"/>
            </a:endParaRPr>
          </a:p>
        </p:txBody>
      </p:sp>
      <p:sp>
        <p:nvSpPr>
          <p:cNvPr id="36" name="Shape 25">
            <a:extLst>
              <a:ext uri="{FF2B5EF4-FFF2-40B4-BE49-F238E27FC236}">
                <a16:creationId xmlns:a16="http://schemas.microsoft.com/office/drawing/2014/main" id="{6C66D117-7B0E-9004-7A69-858DB5CBBC34}"/>
              </a:ext>
            </a:extLst>
          </p:cNvPr>
          <p:cNvSpPr/>
          <p:nvPr/>
        </p:nvSpPr>
        <p:spPr>
          <a:xfrm flipH="1">
            <a:off x="190885" y="21699727"/>
            <a:ext cx="134252" cy="5443586"/>
          </a:xfrm>
          <a:prstGeom prst="rect">
            <a:avLst/>
          </a:prstGeom>
          <a:solidFill>
            <a:srgbClr val="2D7D68"/>
          </a:solidFill>
          <a:ln w="12700">
            <a:solidFill>
              <a:srgbClr val="2D7D68"/>
            </a:solidFill>
            <a:prstDash val="solid"/>
          </a:ln>
        </p:spPr>
        <p:txBody>
          <a:bodyPr/>
          <a:lstStyle/>
          <a:p>
            <a:pPr fontAlgn="base"/>
            <a:endParaRPr lang="en-US"/>
          </a:p>
        </p:txBody>
      </p:sp>
      <p:sp>
        <p:nvSpPr>
          <p:cNvPr id="8" name="Rectangle 10">
            <a:extLst>
              <a:ext uri="{FF2B5EF4-FFF2-40B4-BE49-F238E27FC236}">
                <a16:creationId xmlns:a16="http://schemas.microsoft.com/office/drawing/2014/main" id="{B61A47E6-9160-A4A8-469E-D2B15CB090AC}"/>
              </a:ext>
            </a:extLst>
          </p:cNvPr>
          <p:cNvSpPr>
            <a:spLocks noChangeArrowheads="1"/>
          </p:cNvSpPr>
          <p:nvPr/>
        </p:nvSpPr>
        <p:spPr bwMode="auto">
          <a:xfrm>
            <a:off x="32535912" y="609475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a:rPr>
              <a:t>Project Impact &amp; Conclusion</a:t>
            </a:r>
            <a:endParaRPr lang="en-US"/>
          </a:p>
        </p:txBody>
      </p:sp>
      <p:sp>
        <p:nvSpPr>
          <p:cNvPr id="41" name="TextBox 40">
            <a:extLst>
              <a:ext uri="{FF2B5EF4-FFF2-40B4-BE49-F238E27FC236}">
                <a16:creationId xmlns:a16="http://schemas.microsoft.com/office/drawing/2014/main" id="{7F32082B-E145-3375-A4F4-3A58E30D499E}"/>
              </a:ext>
            </a:extLst>
          </p:cNvPr>
          <p:cNvSpPr txBox="1"/>
          <p:nvPr/>
        </p:nvSpPr>
        <p:spPr>
          <a:xfrm>
            <a:off x="32702992" y="7361716"/>
            <a:ext cx="9756566" cy="6863417"/>
          </a:xfrm>
          <a:prstGeom prst="rect">
            <a:avLst/>
          </a:prstGeom>
          <a:noFill/>
        </p:spPr>
        <p:txBody>
          <a:bodyPr wrap="square" lIns="91440" tIns="45720" rIns="91440" bIns="45720" rtlCol="0" anchor="t">
            <a:spAutoFit/>
          </a:bodyPr>
          <a:lstStyle/>
          <a:p>
            <a:r>
              <a:rPr lang="en-US" sz="4000">
                <a:ea typeface="+mn-lt"/>
                <a:cs typeface="+mn-lt"/>
              </a:rPr>
              <a:t>This project delivers KFUPM's first stealth-loyal wingman for manned-unmanned teaming in Saudi Arabia. It shifts dangerous sensing and escort tasks from crewed fighters to an affordable unmanned platform, reducing pilot risk and mission cost. The simulation-first framework is directly reusable by Stake-holders for training and evaluation, and the four-discipline integration establishes a model for future capstone aerospace projects.</a:t>
            </a:r>
            <a:endParaRPr lang="en-US"/>
          </a:p>
        </p:txBody>
      </p:sp>
      <p:sp>
        <p:nvSpPr>
          <p:cNvPr id="45" name="TextBox 44">
            <a:extLst>
              <a:ext uri="{FF2B5EF4-FFF2-40B4-BE49-F238E27FC236}">
                <a16:creationId xmlns:a16="http://schemas.microsoft.com/office/drawing/2014/main" id="{53C26746-1F33-DEE7-23C5-5F1468036CA8}"/>
              </a:ext>
            </a:extLst>
          </p:cNvPr>
          <p:cNvSpPr txBox="1"/>
          <p:nvPr/>
        </p:nvSpPr>
        <p:spPr>
          <a:xfrm>
            <a:off x="32707678" y="14227768"/>
            <a:ext cx="9192097" cy="800219"/>
          </a:xfrm>
          <a:prstGeom prst="rect">
            <a:avLst/>
          </a:prstGeom>
          <a:noFill/>
        </p:spPr>
        <p:txBody>
          <a:bodyPr wrap="square" lIns="91440" tIns="45720" rIns="91440" bIns="45720" anchor="t">
            <a:spAutoFit/>
          </a:bodyPr>
          <a:lstStyle/>
          <a:p>
            <a:r>
              <a:rPr lang="en-US" sz="4600" b="1">
                <a:solidFill>
                  <a:srgbClr val="155A5A"/>
                </a:solidFill>
                <a:latin typeface="Arial"/>
                <a:cs typeface="Arial"/>
              </a:rPr>
              <a:t>Conclusion</a:t>
            </a:r>
            <a:endParaRPr lang="en-US"/>
          </a:p>
        </p:txBody>
      </p:sp>
      <p:sp>
        <p:nvSpPr>
          <p:cNvPr id="47" name="Shape 25">
            <a:extLst>
              <a:ext uri="{FF2B5EF4-FFF2-40B4-BE49-F238E27FC236}">
                <a16:creationId xmlns:a16="http://schemas.microsoft.com/office/drawing/2014/main" id="{B4622DC5-6C66-D2EF-8241-4310F99A0248}"/>
              </a:ext>
            </a:extLst>
          </p:cNvPr>
          <p:cNvSpPr/>
          <p:nvPr/>
        </p:nvSpPr>
        <p:spPr>
          <a:xfrm flipH="1">
            <a:off x="32486831" y="15000859"/>
            <a:ext cx="144000" cy="5292000"/>
          </a:xfrm>
          <a:prstGeom prst="rect">
            <a:avLst/>
          </a:prstGeom>
          <a:solidFill>
            <a:srgbClr val="2D7D68"/>
          </a:solidFill>
          <a:ln w="12700">
            <a:solidFill>
              <a:srgbClr val="2D7D68"/>
            </a:solidFill>
            <a:prstDash val="solid"/>
          </a:ln>
        </p:spPr>
        <p:txBody>
          <a:bodyPr/>
          <a:lstStyle/>
          <a:p>
            <a:pPr fontAlgn="base"/>
            <a:endParaRPr lang="en-US"/>
          </a:p>
        </p:txBody>
      </p:sp>
      <p:sp>
        <p:nvSpPr>
          <p:cNvPr id="50" name="Shape 25">
            <a:extLst>
              <a:ext uri="{FF2B5EF4-FFF2-40B4-BE49-F238E27FC236}">
                <a16:creationId xmlns:a16="http://schemas.microsoft.com/office/drawing/2014/main" id="{9123BBE2-C096-73E6-F880-88BF53501242}"/>
              </a:ext>
            </a:extLst>
          </p:cNvPr>
          <p:cNvSpPr/>
          <p:nvPr/>
        </p:nvSpPr>
        <p:spPr>
          <a:xfrm flipH="1">
            <a:off x="32463345" y="8763210"/>
            <a:ext cx="144000" cy="5292000"/>
          </a:xfrm>
          <a:prstGeom prst="rect">
            <a:avLst/>
          </a:prstGeom>
          <a:solidFill>
            <a:srgbClr val="2D7D68"/>
          </a:solidFill>
          <a:ln w="12700">
            <a:solidFill>
              <a:srgbClr val="2D7D68"/>
            </a:solidFill>
            <a:prstDash val="solid"/>
          </a:ln>
        </p:spPr>
        <p:txBody>
          <a:bodyPr/>
          <a:lstStyle/>
          <a:p>
            <a:pPr fontAlgn="base"/>
            <a:endParaRPr lang="en-US"/>
          </a:p>
        </p:txBody>
      </p:sp>
      <p:sp>
        <p:nvSpPr>
          <p:cNvPr id="49" name="TextBox 48">
            <a:extLst>
              <a:ext uri="{FF2B5EF4-FFF2-40B4-BE49-F238E27FC236}">
                <a16:creationId xmlns:a16="http://schemas.microsoft.com/office/drawing/2014/main" id="{321FE09D-5AB6-932A-2B71-30C752A475CA}"/>
              </a:ext>
            </a:extLst>
          </p:cNvPr>
          <p:cNvSpPr txBox="1"/>
          <p:nvPr/>
        </p:nvSpPr>
        <p:spPr>
          <a:xfrm>
            <a:off x="32734810" y="15000843"/>
            <a:ext cx="9349389" cy="7478970"/>
          </a:xfrm>
          <a:prstGeom prst="rect">
            <a:avLst/>
          </a:prstGeom>
          <a:noFill/>
        </p:spPr>
        <p:txBody>
          <a:bodyPr wrap="square" lIns="91440" tIns="45720" rIns="91440" bIns="45720" rtlCol="0" anchor="t">
            <a:spAutoFit/>
          </a:bodyPr>
          <a:lstStyle/>
          <a:p>
            <a:r>
              <a:rPr lang="en-US" sz="4000">
                <a:ea typeface="+mn-lt"/>
                <a:cs typeface="+mn-lt"/>
              </a:rPr>
              <a:t>The UCAV prototype and autonomy framework were successfully designed, built, and validated through analysis, bench testing, and SITL simulation. All six simulation scenarios passed and no avionics brownout occurred under worst-case loads. Structural margins far exceed requirements. The stealth-proxy radar comparison. Next steps: authorized flight tests, stealth-proxy closure, lighter structures, and future AI-assisted onboard functions.</a:t>
            </a:r>
            <a:endParaRPr lang="en-US" sz="4000"/>
          </a:p>
        </p:txBody>
      </p:sp>
      <p:pic>
        <p:nvPicPr>
          <p:cNvPr id="51" name="Picture 50">
            <a:extLst>
              <a:ext uri="{FF2B5EF4-FFF2-40B4-BE49-F238E27FC236}">
                <a16:creationId xmlns:a16="http://schemas.microsoft.com/office/drawing/2014/main" id="{BCA2B444-CFA2-8FB6-F916-DECFB8138467}"/>
              </a:ext>
            </a:extLst>
          </p:cNvPr>
          <p:cNvPicPr>
            <a:picLocks noChangeAspect="1"/>
          </p:cNvPicPr>
          <p:nvPr/>
        </p:nvPicPr>
        <p:blipFill>
          <a:blip r:embed="rId7"/>
          <a:stretch>
            <a:fillRect/>
          </a:stretch>
        </p:blipFill>
        <p:spPr>
          <a:xfrm>
            <a:off x="36418218" y="579372"/>
            <a:ext cx="5477089" cy="4377020"/>
          </a:xfrm>
          <a:prstGeom prst="rect">
            <a:avLst/>
          </a:prstGeom>
        </p:spPr>
      </p:pic>
      <p:cxnSp>
        <p:nvCxnSpPr>
          <p:cNvPr id="14" name="Straight Arrow Connector 13">
            <a:extLst>
              <a:ext uri="{FF2B5EF4-FFF2-40B4-BE49-F238E27FC236}">
                <a16:creationId xmlns:a16="http://schemas.microsoft.com/office/drawing/2014/main" id="{EA21D75B-E422-6040-D3ED-4DD7E42B0D24}"/>
              </a:ext>
            </a:extLst>
          </p:cNvPr>
          <p:cNvCxnSpPr>
            <a:cxnSpLocks/>
          </p:cNvCxnSpPr>
          <p:nvPr/>
        </p:nvCxnSpPr>
        <p:spPr>
          <a:xfrm flipV="1">
            <a:off x="17272913" y="22479813"/>
            <a:ext cx="2009000" cy="8654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488CCC48-F87C-366F-C1D5-9D5E290D3165}"/>
              </a:ext>
            </a:extLst>
          </p:cNvPr>
          <p:cNvSpPr txBox="1"/>
          <p:nvPr/>
        </p:nvSpPr>
        <p:spPr>
          <a:xfrm>
            <a:off x="19276307" y="22240691"/>
            <a:ext cx="2252621" cy="861774"/>
          </a:xfrm>
          <a:prstGeom prst="rect">
            <a:avLst/>
          </a:prstGeom>
          <a:noFill/>
        </p:spPr>
        <p:txBody>
          <a:bodyPr wrap="square" rtlCol="0">
            <a:spAutoFit/>
          </a:bodyPr>
          <a:lstStyle/>
          <a:p>
            <a:r>
              <a:rPr lang="en-US" sz="2500"/>
              <a:t>Wing covered by carbon fiber</a:t>
            </a:r>
            <a:endParaRPr lang="en-SA" sz="2500"/>
          </a:p>
        </p:txBody>
      </p:sp>
      <p:cxnSp>
        <p:nvCxnSpPr>
          <p:cNvPr id="28" name="Straight Arrow Connector 27">
            <a:extLst>
              <a:ext uri="{FF2B5EF4-FFF2-40B4-BE49-F238E27FC236}">
                <a16:creationId xmlns:a16="http://schemas.microsoft.com/office/drawing/2014/main" id="{3B47BDB8-EEBE-E74E-D090-26C75467A128}"/>
              </a:ext>
            </a:extLst>
          </p:cNvPr>
          <p:cNvCxnSpPr>
            <a:cxnSpLocks/>
          </p:cNvCxnSpPr>
          <p:nvPr/>
        </p:nvCxnSpPr>
        <p:spPr>
          <a:xfrm flipH="1">
            <a:off x="16411972" y="26395174"/>
            <a:ext cx="1522787" cy="8006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A45C0D6B-13DE-EED5-DCF0-A45BFBE57733}"/>
              </a:ext>
            </a:extLst>
          </p:cNvPr>
          <p:cNvSpPr txBox="1"/>
          <p:nvPr/>
        </p:nvSpPr>
        <p:spPr>
          <a:xfrm>
            <a:off x="15663340" y="27195802"/>
            <a:ext cx="967870" cy="400110"/>
          </a:xfrm>
          <a:prstGeom prst="rect">
            <a:avLst/>
          </a:prstGeom>
          <a:noFill/>
        </p:spPr>
        <p:txBody>
          <a:bodyPr wrap="square" rtlCol="0">
            <a:spAutoFit/>
          </a:bodyPr>
          <a:lstStyle/>
          <a:p>
            <a:pPr marL="0" algn="l" defTabSz="457200" rtl="0" eaLnBrk="1" latinLnBrk="0" hangingPunct="1"/>
            <a:r>
              <a:rPr lang="en-US" sz="2000"/>
              <a:t>Resin</a:t>
            </a:r>
            <a:endParaRPr lang="en-SA" sz="2000"/>
          </a:p>
        </p:txBody>
      </p:sp>
      <p:sp>
        <p:nvSpPr>
          <p:cNvPr id="2" name="TextBox 1">
            <a:extLst>
              <a:ext uri="{FF2B5EF4-FFF2-40B4-BE49-F238E27FC236}">
                <a16:creationId xmlns:a16="http://schemas.microsoft.com/office/drawing/2014/main" id="{E1A99C7B-63B3-7D4C-D215-1FAA332DC15E}"/>
              </a:ext>
            </a:extLst>
          </p:cNvPr>
          <p:cNvSpPr txBox="1"/>
          <p:nvPr/>
        </p:nvSpPr>
        <p:spPr>
          <a:xfrm>
            <a:off x="817074" y="7573701"/>
            <a:ext cx="8401148" cy="1562167"/>
          </a:xfrm>
          <a:prstGeom prst="rect">
            <a:avLst/>
          </a:prstGeom>
          <a:noFill/>
        </p:spPr>
        <p:txBody>
          <a:bodyPr wrap="square" lIns="91440" tIns="45720" rIns="91440" bIns="45720" anchor="t">
            <a:spAutoFit/>
          </a:bodyPr>
          <a:lstStyle/>
          <a:p>
            <a:r>
              <a:rPr lang="en-US" sz="4600" b="1">
                <a:solidFill>
                  <a:srgbClr val="155A5A"/>
                </a:solidFill>
                <a:latin typeface="Arial"/>
                <a:cs typeface="Arial"/>
              </a:rPr>
              <a:t>Problem statement</a:t>
            </a:r>
          </a:p>
          <a:p>
            <a:endParaRPr lang="en-US" sz="4600" b="1">
              <a:solidFill>
                <a:srgbClr val="155A5A"/>
              </a:solidFill>
              <a:latin typeface="Arial" pitchFamily="34" charset="0"/>
              <a:cs typeface="Arial" pitchFamily="34" charset="-120"/>
            </a:endParaRPr>
          </a:p>
        </p:txBody>
      </p:sp>
    </p:spTree>
    <p:extLst>
      <p:ext uri="{BB962C8B-B14F-4D97-AF65-F5344CB8AC3E}">
        <p14:creationId xmlns:p14="http://schemas.microsoft.com/office/powerpoint/2010/main" val="30477138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D4CAD914-626D-4E8F-AC2C-61DF78C0F11A}"/>
</file>

<file path=customXml/itemProps2.xml><?xml version="1.0" encoding="utf-8"?>
<ds:datastoreItem xmlns:ds="http://schemas.openxmlformats.org/officeDocument/2006/customXml" ds:itemID="{EAEFE201-48B9-4553-B872-BF47C57E7036}"/>
</file>

<file path=customXml/itemProps3.xml><?xml version="1.0" encoding="utf-8"?>
<ds:datastoreItem xmlns:ds="http://schemas.openxmlformats.org/officeDocument/2006/customXml" ds:itemID="{23496B29-4698-429A-9AA2-D5718B87A38D}"/>
</file>

<file path=docProps/app.xml><?xml version="1.0" encoding="utf-8"?>
<Properties xmlns="http://schemas.openxmlformats.org/officeDocument/2006/extended-properties" xmlns:vt="http://schemas.openxmlformats.org/officeDocument/2006/docPropsVTypes">
  <Template>Office Theme</Template>
  <TotalTime>0</TotalTime>
  <Words>525</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Nunito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Darim Ferry</dc:creator>
  <cp:lastModifiedBy>AHMED SALEM ALOUFI</cp:lastModifiedBy>
  <cp:revision>2</cp:revision>
  <dcterms:created xsi:type="dcterms:W3CDTF">2025-04-20T10:29:18Z</dcterms:created>
  <dcterms:modified xsi:type="dcterms:W3CDTF">2026-05-03T02:04:05Z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