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41692-AB1C-F753-7AA3-16ADBA06ED54}" v="263" dt="2026-04-23T17:59:03.838"/>
    <p1510:client id="{0B3BA22F-3CC4-A353-FAD3-6A606C60BA1F}" v="108" dt="2026-04-23T17:59:47.314"/>
    <p1510:client id="{25BF1206-A7B2-432C-A949-D5CB413F1587}" v="52" dt="2026-04-23T17:49:12.578"/>
    <p1510:client id="{32A0B5C5-A83A-69E5-BC83-C8BE5D67DD92}" v="598" dt="2026-04-23T15:23:26.456"/>
    <p1510:client id="{54109648-51C9-806A-563F-66A85F08BF37}" v="33" dt="2026-04-23T20:23:19.440"/>
    <p1510:client id="{611C55F9-94CB-5EFE-F304-022CC02C7EA1}" v="121" dt="2026-04-23T17:58:09.986"/>
    <p1510:client id="{81043F7E-23EB-EDF8-61C3-FE620980972C}" v="89" dt="2026-04-23T20:47:05.415"/>
    <p1510:client id="{9ABB7729-DB49-3DDD-E3BF-5C6D5D9C15CE}" v="305" dt="2026-04-23T15:00:25.835"/>
    <p1510:client id="{CE0E9DE6-E1B8-78C5-5265-D05DB0088716}" v="492" dt="2026-04-23T18:46:46.255"/>
    <p1510:client id="{FCE1D12C-3A51-4C78-19FC-0B3C6BA970FE}" v="6" dt="2026-04-23T17:29:41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83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Z MAHMOUD ABDELAZIZ" userId="S::s202183030@kfupm.edu.sa::25aba52e-d7f4-42d2-be93-356a4d2bccbf" providerId="AD" clId="Web-{54109648-51C9-806A-563F-66A85F08BF37}"/>
    <pc:docChg chg="modSld">
      <pc:chgData name="MOAZ MAHMOUD ABDELAZIZ" userId="S::s202183030@kfupm.edu.sa::25aba52e-d7f4-42d2-be93-356a4d2bccbf" providerId="AD" clId="Web-{54109648-51C9-806A-563F-66A85F08BF37}" dt="2026-04-23T20:23:19.440" v="30" actId="1076"/>
      <pc:docMkLst>
        <pc:docMk/>
      </pc:docMkLst>
      <pc:sldChg chg="addSp delSp modSp">
        <pc:chgData name="MOAZ MAHMOUD ABDELAZIZ" userId="S::s202183030@kfupm.edu.sa::25aba52e-d7f4-42d2-be93-356a4d2bccbf" providerId="AD" clId="Web-{54109648-51C9-806A-563F-66A85F08BF37}" dt="2026-04-23T20:23:19.440" v="30" actId="1076"/>
        <pc:sldMkLst>
          <pc:docMk/>
          <pc:sldMk cId="3898667025" sldId="256"/>
        </pc:sldMkLst>
        <pc:spChg chg="del">
          <ac:chgData name="MOAZ MAHMOUD ABDELAZIZ" userId="S::s202183030@kfupm.edu.sa::25aba52e-d7f4-42d2-be93-356a4d2bccbf" providerId="AD" clId="Web-{54109648-51C9-806A-563F-66A85F08BF37}" dt="2026-04-23T20:21:32.137" v="24"/>
          <ac:spMkLst>
            <pc:docMk/>
            <pc:sldMk cId="3898667025" sldId="256"/>
            <ac:spMk id="2" creationId="{3455A298-471A-4972-2B1B-E3D340B0321A}"/>
          </ac:spMkLst>
        </pc:spChg>
        <pc:spChg chg="mod">
          <ac:chgData name="MOAZ MAHMOUD ABDELAZIZ" userId="S::s202183030@kfupm.edu.sa::25aba52e-d7f4-42d2-be93-356a4d2bccbf" providerId="AD" clId="Web-{54109648-51C9-806A-563F-66A85F08BF37}" dt="2026-04-23T20:19:48.118" v="23" actId="20577"/>
          <ac:spMkLst>
            <pc:docMk/>
            <pc:sldMk cId="3898667025" sldId="256"/>
            <ac:spMk id="3" creationId="{7ACDBA6B-BDC2-A320-B933-E7E6F9DB14CC}"/>
          </ac:spMkLst>
        </pc:spChg>
        <pc:spChg chg="mod">
          <ac:chgData name="MOAZ MAHMOUD ABDELAZIZ" userId="S::s202183030@kfupm.edu.sa::25aba52e-d7f4-42d2-be93-356a4d2bccbf" providerId="AD" clId="Web-{54109648-51C9-806A-563F-66A85F08BF37}" dt="2026-04-23T20:19:40.946" v="20" actId="20577"/>
          <ac:spMkLst>
            <pc:docMk/>
            <pc:sldMk cId="3898667025" sldId="256"/>
            <ac:spMk id="28" creationId="{45E24FE0-1849-F0F2-1D1A-BADD3AE52ABF}"/>
          </ac:spMkLst>
        </pc:spChg>
        <pc:spChg chg="mod">
          <ac:chgData name="MOAZ MAHMOUD ABDELAZIZ" userId="S::s202183030@kfupm.edu.sa::25aba52e-d7f4-42d2-be93-356a4d2bccbf" providerId="AD" clId="Web-{54109648-51C9-806A-563F-66A85F08BF37}" dt="2026-04-23T20:15:10.264" v="7" actId="20577"/>
          <ac:spMkLst>
            <pc:docMk/>
            <pc:sldMk cId="3898667025" sldId="256"/>
            <ac:spMk id="36" creationId="{20AFCAC5-D39E-F86E-2AEB-1FE4030E564D}"/>
          </ac:spMkLst>
        </pc:spChg>
        <pc:picChg chg="add mod">
          <ac:chgData name="MOAZ MAHMOUD ABDELAZIZ" userId="S::s202183030@kfupm.edu.sa::25aba52e-d7f4-42d2-be93-356a4d2bccbf" providerId="AD" clId="Web-{54109648-51C9-806A-563F-66A85F08BF37}" dt="2026-04-23T20:23:19.440" v="30" actId="1076"/>
          <ac:picMkLst>
            <pc:docMk/>
            <pc:sldMk cId="3898667025" sldId="256"/>
            <ac:picMk id="8" creationId="{D741982A-2D75-2A38-79F1-726190BE8DDC}"/>
          </ac:picMkLst>
        </pc:picChg>
        <pc:picChg chg="mod">
          <ac:chgData name="MOAZ MAHMOUD ABDELAZIZ" userId="S::s202183030@kfupm.edu.sa::25aba52e-d7f4-42d2-be93-356a4d2bccbf" providerId="AD" clId="Web-{54109648-51C9-806A-563F-66A85F08BF37}" dt="2026-04-23T20:14:38.295" v="6" actId="1076"/>
          <ac:picMkLst>
            <pc:docMk/>
            <pc:sldMk cId="3898667025" sldId="256"/>
            <ac:picMk id="43" creationId="{629A149D-DB38-4955-F320-608790E2F9D0}"/>
          </ac:picMkLst>
        </pc:picChg>
        <pc:picChg chg="mod">
          <ac:chgData name="MOAZ MAHMOUD ABDELAZIZ" userId="S::s202183030@kfupm.edu.sa::25aba52e-d7f4-42d2-be93-356a4d2bccbf" providerId="AD" clId="Web-{54109648-51C9-806A-563F-66A85F08BF37}" dt="2026-04-23T20:14:23.967" v="4" actId="14100"/>
          <ac:picMkLst>
            <pc:docMk/>
            <pc:sldMk cId="3898667025" sldId="256"/>
            <ac:picMk id="45" creationId="{9EE7A79F-4056-B098-881B-DDFFB021AD66}"/>
          </ac:picMkLst>
        </pc:picChg>
      </pc:sldChg>
    </pc:docChg>
  </pc:docChgLst>
  <pc:docChgLst>
    <pc:chgData name="MOAZ MAHMOUD ABDELAZIZ" userId="S::s202183030@kfupm.edu.sa::25aba52e-d7f4-42d2-be93-356a4d2bccbf" providerId="AD" clId="Web-{81043F7E-23EB-EDF8-61C3-FE620980972C}"/>
    <pc:docChg chg="modSld">
      <pc:chgData name="MOAZ MAHMOUD ABDELAZIZ" userId="S::s202183030@kfupm.edu.sa::25aba52e-d7f4-42d2-be93-356a4d2bccbf" providerId="AD" clId="Web-{81043F7E-23EB-EDF8-61C3-FE620980972C}" dt="2026-04-23T20:47:05.415" v="83" actId="1076"/>
      <pc:docMkLst>
        <pc:docMk/>
      </pc:docMkLst>
      <pc:sldChg chg="addSp delSp modSp">
        <pc:chgData name="MOAZ MAHMOUD ABDELAZIZ" userId="S::s202183030@kfupm.edu.sa::25aba52e-d7f4-42d2-be93-356a4d2bccbf" providerId="AD" clId="Web-{81043F7E-23EB-EDF8-61C3-FE620980972C}" dt="2026-04-23T20:47:05.415" v="83" actId="1076"/>
        <pc:sldMkLst>
          <pc:docMk/>
          <pc:sldMk cId="3898667025" sldId="256"/>
        </pc:sldMkLst>
        <pc:spChg chg="mod">
          <ac:chgData name="MOAZ MAHMOUD ABDELAZIZ" userId="S::s202183030@kfupm.edu.sa::25aba52e-d7f4-42d2-be93-356a4d2bccbf" providerId="AD" clId="Web-{81043F7E-23EB-EDF8-61C3-FE620980972C}" dt="2026-04-23T20:33:23.630" v="29" actId="20577"/>
          <ac:spMkLst>
            <pc:docMk/>
            <pc:sldMk cId="3898667025" sldId="256"/>
            <ac:spMk id="3" creationId="{7ACDBA6B-BDC2-A320-B933-E7E6F9DB14CC}"/>
          </ac:spMkLst>
        </pc:spChg>
        <pc:spChg chg="mod">
          <ac:chgData name="MOAZ MAHMOUD ABDELAZIZ" userId="S::s202183030@kfupm.edu.sa::25aba52e-d7f4-42d2-be93-356a4d2bccbf" providerId="AD" clId="Web-{81043F7E-23EB-EDF8-61C3-FE620980972C}" dt="2026-04-23T20:33:30.943" v="37" actId="20577"/>
          <ac:spMkLst>
            <pc:docMk/>
            <pc:sldMk cId="3898667025" sldId="256"/>
            <ac:spMk id="41" creationId="{F4D1B252-3E92-1429-C148-F43AC583F7B7}"/>
          </ac:spMkLst>
        </pc:spChg>
        <pc:graphicFrameChg chg="add del mod modGraphic">
          <ac:chgData name="MOAZ MAHMOUD ABDELAZIZ" userId="S::s202183030@kfupm.edu.sa::25aba52e-d7f4-42d2-be93-356a4d2bccbf" providerId="AD" clId="Web-{81043F7E-23EB-EDF8-61C3-FE620980972C}" dt="2026-04-23T20:33:41.084" v="38"/>
          <ac:graphicFrameMkLst>
            <pc:docMk/>
            <pc:sldMk cId="3898667025" sldId="256"/>
            <ac:graphicFrameMk id="9" creationId="{47B5EC73-18DC-A270-FE66-648C93958D6A}"/>
          </ac:graphicFrameMkLst>
        </pc:graphicFrameChg>
        <pc:picChg chg="add del mod">
          <ac:chgData name="MOAZ MAHMOUD ABDELAZIZ" userId="S::s202183030@kfupm.edu.sa::25aba52e-d7f4-42d2-be93-356a4d2bccbf" providerId="AD" clId="Web-{81043F7E-23EB-EDF8-61C3-FE620980972C}" dt="2026-04-23T20:33:26.162" v="32"/>
          <ac:picMkLst>
            <pc:docMk/>
            <pc:sldMk cId="3898667025" sldId="256"/>
            <ac:picMk id="10" creationId="{7D2E6954-6D75-4374-5E1B-1ED71041BBEE}"/>
          </ac:picMkLst>
        </pc:picChg>
        <pc:picChg chg="add mod">
          <ac:chgData name="MOAZ MAHMOUD ABDELAZIZ" userId="S::s202183030@kfupm.edu.sa::25aba52e-d7f4-42d2-be93-356a4d2bccbf" providerId="AD" clId="Web-{81043F7E-23EB-EDF8-61C3-FE620980972C}" dt="2026-04-23T20:42:46.766" v="82" actId="1076"/>
          <ac:picMkLst>
            <pc:docMk/>
            <pc:sldMk cId="3898667025" sldId="256"/>
            <ac:picMk id="11" creationId="{A5109877-AD5E-42F4-3DBB-19186F6B2A1F}"/>
          </ac:picMkLst>
        </pc:picChg>
        <pc:picChg chg="add mod">
          <ac:chgData name="MOAZ MAHMOUD ABDELAZIZ" userId="S::s202183030@kfupm.edu.sa::25aba52e-d7f4-42d2-be93-356a4d2bccbf" providerId="AD" clId="Web-{81043F7E-23EB-EDF8-61C3-FE620980972C}" dt="2026-04-23T20:47:05.415" v="83" actId="1076"/>
          <ac:picMkLst>
            <pc:docMk/>
            <pc:sldMk cId="3898667025" sldId="256"/>
            <ac:picMk id="12" creationId="{FE120644-50D9-0A67-F804-14DB7A131E91}"/>
          </ac:picMkLst>
        </pc:picChg>
        <pc:picChg chg="add mod">
          <ac:chgData name="MOAZ MAHMOUD ABDELAZIZ" userId="S::s202183030@kfupm.edu.sa::25aba52e-d7f4-42d2-be93-356a4d2bccbf" providerId="AD" clId="Web-{81043F7E-23EB-EDF8-61C3-FE620980972C}" dt="2026-04-23T20:42:01.844" v="73" actId="1076"/>
          <ac:picMkLst>
            <pc:docMk/>
            <pc:sldMk cId="3898667025" sldId="256"/>
            <ac:picMk id="13" creationId="{02B02D6F-3E22-8138-6FFD-C1131FA02816}"/>
          </ac:picMkLst>
        </pc:picChg>
        <pc:picChg chg="mod">
          <ac:chgData name="MOAZ MAHMOUD ABDELAZIZ" userId="S::s202183030@kfupm.edu.sa::25aba52e-d7f4-42d2-be93-356a4d2bccbf" providerId="AD" clId="Web-{81043F7E-23EB-EDF8-61C3-FE620980972C}" dt="2026-04-23T20:42:16.391" v="77" actId="1076"/>
          <ac:picMkLst>
            <pc:docMk/>
            <pc:sldMk cId="3898667025" sldId="256"/>
            <ac:picMk id="43" creationId="{629A149D-DB38-4955-F320-608790E2F9D0}"/>
          </ac:picMkLst>
        </pc:picChg>
        <pc:picChg chg="mod">
          <ac:chgData name="MOAZ MAHMOUD ABDELAZIZ" userId="S::s202183030@kfupm.edu.sa::25aba52e-d7f4-42d2-be93-356a4d2bccbf" providerId="AD" clId="Web-{81043F7E-23EB-EDF8-61C3-FE620980972C}" dt="2026-04-23T20:42:07.672" v="75" actId="14100"/>
          <ac:picMkLst>
            <pc:docMk/>
            <pc:sldMk cId="3898667025" sldId="256"/>
            <ac:picMk id="45" creationId="{9EE7A79F-4056-B098-881B-DDFFB021AD66}"/>
          </ac:picMkLst>
        </pc:picChg>
        <pc:picChg chg="mod">
          <ac:chgData name="MOAZ MAHMOUD ABDELAZIZ" userId="S::s202183030@kfupm.edu.sa::25aba52e-d7f4-42d2-be93-356a4d2bccbf" providerId="AD" clId="Web-{81043F7E-23EB-EDF8-61C3-FE620980972C}" dt="2026-04-23T20:42:20.500" v="78" actId="1076"/>
          <ac:picMkLst>
            <pc:docMk/>
            <pc:sldMk cId="3898667025" sldId="256"/>
            <ac:picMk id="1029" creationId="{9B54488D-4DC8-57B0-F5ED-B886F80793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75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AI-Enabled Pre-Fitting Wearable Device with Multimodal Imaging and Nerve-Sensing for Predictive Prosthetic Socket Design and Enhanced User Comfort</a:t>
            </a:r>
          </a:p>
          <a:p>
            <a:pPr algn="ctr" defTabSz="3458319">
              <a:spcBef>
                <a:spcPct val="20000"/>
              </a:spcBef>
              <a:defRPr/>
            </a:pPr>
            <a:endParaRPr lang="en-US" sz="9000" b="1">
              <a:solidFill>
                <a:srgbClr val="C5E0B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669280" y="3485659"/>
            <a:ext cx="29051794" cy="18992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Mohamed Serag, Moaz Abdulaziz, Osama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ALKaranawi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Alwaleed </a:t>
            </a:r>
            <a:r>
              <a:rPr lang="en-US" sz="4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Faleet</a:t>
            </a: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Abdulellah AlMayman, Saleh Alharbi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Shujaat Khan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M004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DBA6B-BDC2-A320-B933-E7E6F9DB1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4411" y="6107741"/>
            <a:ext cx="13683752" cy="11208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System Features &amp; Components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5D9CEE-307D-9611-AB0D-68991B19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0005" y="6118990"/>
            <a:ext cx="13683752" cy="11208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Solution In Numbers</a:t>
            </a:r>
            <a:endParaRPr lang="en-US" dirty="0">
              <a:latin typeface="Apto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E24FE0-1849-F0F2-1D1A-BADD3AE5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99" y="6148383"/>
            <a:ext cx="13683752" cy="11208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Problem &amp; Solution</a:t>
            </a:r>
            <a:endParaRPr lang="en-US" sz="6000" b="1" dirty="0">
              <a:latin typeface="Nuni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B574E4-4205-BD2F-6C4F-BB3EBB6D135B}"/>
              </a:ext>
            </a:extLst>
          </p:cNvPr>
          <p:cNvSpPr txBox="1"/>
          <p:nvPr/>
        </p:nvSpPr>
        <p:spPr>
          <a:xfrm>
            <a:off x="355599" y="7732357"/>
            <a:ext cx="13683752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/>
              <a:t>Problem Statement:</a:t>
            </a:r>
          </a:p>
          <a:p>
            <a:pPr algn="just"/>
            <a:r>
              <a:rPr lang="en-US" sz="4600" b="1" dirty="0"/>
              <a:t> </a:t>
            </a:r>
            <a:r>
              <a:rPr lang="en-US" sz="4600" dirty="0"/>
              <a:t>Achieving a comfortable prosthetic socket fit remains a persistent challenge in clinical practice. Studies indicate that </a:t>
            </a:r>
            <a:r>
              <a:rPr lang="en-US" sz="4600" b="1" dirty="0"/>
              <a:t>over 70% of amputees experience discomfort </a:t>
            </a:r>
            <a:r>
              <a:rPr lang="en-US" sz="4600" dirty="0"/>
              <a:t>related to their prosthetic sockets, while nearly </a:t>
            </a:r>
            <a:r>
              <a:rPr lang="en-US" sz="4600" b="1" dirty="0"/>
              <a:t>60% require multiple refitting sessions</a:t>
            </a:r>
            <a:r>
              <a:rPr lang="en-US" sz="4600" dirty="0"/>
              <a:t>. This process is very costive and time consuming.</a:t>
            </a:r>
            <a:br>
              <a:rPr lang="en-US" sz="4600" dirty="0"/>
            </a:br>
            <a:r>
              <a:rPr lang="en-US" sz="4600" b="1" dirty="0"/>
              <a:t>Solution: </a:t>
            </a:r>
          </a:p>
          <a:p>
            <a:pPr algn="just"/>
            <a:r>
              <a:rPr lang="en-US" sz="4600" dirty="0"/>
              <a:t>We propose an AI-enabled pre-fitting system that enhances precision and reduces uncertainty in the socket design process. By integrating </a:t>
            </a:r>
            <a:r>
              <a:rPr lang="en-US" sz="4600" b="1" dirty="0"/>
              <a:t>thermal imaging (to detect areas of stress, inflammation, and pressure buildup)</a:t>
            </a:r>
            <a:r>
              <a:rPr lang="en-US" sz="4600" dirty="0"/>
              <a:t> with </a:t>
            </a:r>
            <a:r>
              <a:rPr lang="en-US" sz="4600" b="1" dirty="0"/>
              <a:t>high-resolution visual data</a:t>
            </a:r>
            <a:r>
              <a:rPr lang="en-US" sz="4600" dirty="0"/>
              <a:t>, the system provides a more comprehensive understanding of the limb’s physiological condition. This data fusion approach enables the generation of a </a:t>
            </a:r>
            <a:r>
              <a:rPr lang="en-US" sz="4600" b="1" dirty="0"/>
              <a:t>manufacturing-ready socket design</a:t>
            </a:r>
            <a:r>
              <a:rPr lang="en-US" sz="4600" dirty="0"/>
              <a:t> before fabrication begins.</a:t>
            </a:r>
            <a:endParaRPr lang="en-US" sz="4600" b="1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44530781-ABFA-9529-979C-F5362AA29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06262"/>
              </p:ext>
            </p:extLst>
          </p:nvPr>
        </p:nvGraphicFramePr>
        <p:xfrm>
          <a:off x="355599" y="21029726"/>
          <a:ext cx="13683752" cy="662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876">
                  <a:extLst>
                    <a:ext uri="{9D8B030D-6E8A-4147-A177-3AD203B41FA5}">
                      <a16:colId xmlns:a16="http://schemas.microsoft.com/office/drawing/2014/main" val="2505827233"/>
                    </a:ext>
                  </a:extLst>
                </a:gridCol>
                <a:gridCol w="6841876">
                  <a:extLst>
                    <a:ext uri="{9D8B030D-6E8A-4147-A177-3AD203B41FA5}">
                      <a16:colId xmlns:a16="http://schemas.microsoft.com/office/drawing/2014/main" val="3357407477"/>
                    </a:ext>
                  </a:extLst>
                </a:gridCol>
              </a:tblGrid>
              <a:tr h="6226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Specification</a:t>
                      </a:r>
                    </a:p>
                  </a:txBody>
                  <a:tcPr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Constrains</a:t>
                      </a:r>
                    </a:p>
                  </a:txBody>
                  <a:tcPr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24662"/>
                  </a:ext>
                </a:extLst>
              </a:tr>
              <a:tr h="62266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Prosthetic socket fit accuracy ≥ 80%.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safety compliant (</a:t>
                      </a:r>
                      <a:r>
                        <a:rPr lang="en-US" sz="2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e.g.,FDA</a:t>
                      </a: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Class I).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21475"/>
                  </a:ext>
                </a:extLst>
              </a:tr>
              <a:tr h="62266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MCU-to-cloud transfer time ≤ 10seconds.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encrypted at rest; stored </a:t>
                      </a:r>
                      <a:r>
                        <a:rPr lang="en-US" sz="2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inone</a:t>
                      </a: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971182"/>
                  </a:ext>
                </a:extLst>
              </a:tr>
              <a:tr h="1003015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power consumption ≤ 60 W.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Operates in 18–28°C, 30–70%humidity, 300–1000 Lux.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71256"/>
                  </a:ext>
                </a:extLst>
              </a:tr>
              <a:tr h="89695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 holding torque ≥ 3.5 </a:t>
                      </a:r>
                      <a:r>
                        <a:rPr lang="en-US" sz="2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N·m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6 hours continuous </a:t>
                      </a:r>
                      <a:r>
                        <a:rPr lang="en-US" sz="2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operationon</a:t>
                      </a: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portable power.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062701"/>
                  </a:ext>
                </a:extLst>
              </a:tr>
              <a:tr h="62266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≥ 50 users per hour.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898762"/>
                  </a:ext>
                </a:extLst>
              </a:tr>
              <a:tr h="62266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Thermal resolution ≥ 32 × 24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83806"/>
                  </a:ext>
                </a:extLst>
              </a:tr>
              <a:tr h="62266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Retain logs ≥ 90 days &amp; stored ≥ 6 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1143"/>
                  </a:ext>
                </a:extLst>
              </a:tr>
              <a:tr h="89695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3D–thermal alignment error ≤ 4.00mm RMS.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0015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AD6C13C-4CB2-EED1-E663-B8AA533556EE}"/>
              </a:ext>
            </a:extLst>
          </p:cNvPr>
          <p:cNvSpPr txBox="1"/>
          <p:nvPr/>
        </p:nvSpPr>
        <p:spPr>
          <a:xfrm>
            <a:off x="14560005" y="7752633"/>
            <a:ext cx="6841876" cy="3174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Socket Accuracy</a:t>
            </a:r>
          </a:p>
          <a:p>
            <a:pPr algn="ctr">
              <a:lnSpc>
                <a:spcPct val="150000"/>
              </a:lnSpc>
            </a:pPr>
            <a:r>
              <a:rPr lang="en-US" sz="8800" b="1" dirty="0"/>
              <a:t>&gt; 90%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58BD44-DD20-7D59-01E8-38D913F1849C}"/>
              </a:ext>
            </a:extLst>
          </p:cNvPr>
          <p:cNvSpPr txBox="1"/>
          <p:nvPr/>
        </p:nvSpPr>
        <p:spPr>
          <a:xfrm>
            <a:off x="14560005" y="11324852"/>
            <a:ext cx="684187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/>
              <a:t>“The system was able to produce sockets of more than </a:t>
            </a:r>
            <a:r>
              <a:rPr lang="en-US" sz="4600" b="1" dirty="0"/>
              <a:t>90% </a:t>
            </a:r>
            <a:r>
              <a:rPr lang="en-US" sz="4600" dirty="0"/>
              <a:t>accuracy based on our testing”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C10CE7-4185-0FE3-1E8E-2EEFFB5F9AD9}"/>
              </a:ext>
            </a:extLst>
          </p:cNvPr>
          <p:cNvSpPr txBox="1"/>
          <p:nvPr/>
        </p:nvSpPr>
        <p:spPr>
          <a:xfrm>
            <a:off x="21401881" y="7752633"/>
            <a:ext cx="6841876" cy="3174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Operation Time</a:t>
            </a:r>
          </a:p>
          <a:p>
            <a:pPr algn="ctr">
              <a:lnSpc>
                <a:spcPct val="150000"/>
              </a:lnSpc>
            </a:pPr>
            <a:r>
              <a:rPr lang="en-US" sz="8800" b="1" dirty="0"/>
              <a:t>&gt; 10 min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AFCAC5-D39E-F86E-2AEB-1FE4030E564D}"/>
              </a:ext>
            </a:extLst>
          </p:cNvPr>
          <p:cNvSpPr txBox="1"/>
          <p:nvPr/>
        </p:nvSpPr>
        <p:spPr>
          <a:xfrm>
            <a:off x="21401880" y="11293231"/>
            <a:ext cx="6841876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600" dirty="0"/>
              <a:t>“The total time the system takes to generate an output is on average less than </a:t>
            </a:r>
            <a:r>
              <a:rPr lang="en-US" sz="4600" b="1" dirty="0"/>
              <a:t>10 minutes</a:t>
            </a:r>
            <a:r>
              <a:rPr lang="en-US" sz="4600" dirty="0"/>
              <a:t>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4209AB-CD45-F2B0-2512-60CD0720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4289" y="22414388"/>
            <a:ext cx="13683752" cy="11208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Conclusion</a:t>
            </a:r>
            <a:endParaRPr lang="en-US" dirty="0">
              <a:latin typeface="Apto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3723E0-91A4-569A-09F5-87F7231E779E}"/>
              </a:ext>
            </a:extLst>
          </p:cNvPr>
          <p:cNvSpPr txBox="1"/>
          <p:nvPr/>
        </p:nvSpPr>
        <p:spPr>
          <a:xfrm>
            <a:off x="28764411" y="23783422"/>
            <a:ext cx="13683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/>
              <a:t>The outcome is a more efficient and accurate fitting process— Ultimately, this approach shifts prosthetic fitting from a reactive, iterative process to a more </a:t>
            </a:r>
            <a:r>
              <a:rPr lang="en-US" sz="4800" b="1" dirty="0"/>
              <a:t>predictive and data-driven</a:t>
            </a:r>
            <a:r>
              <a:rPr lang="en-US" sz="4800" dirty="0"/>
              <a:t> one, benefiting both clinicians and patients alike.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B3920E-EEDE-8810-45FF-2D123033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0005" y="14693167"/>
            <a:ext cx="13683752" cy="112088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Prototype Design</a:t>
            </a:r>
            <a:endParaRPr lang="en-US" dirty="0">
              <a:latin typeface="Apto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D1B252-3E92-1429-C148-F43AC583F7B7}"/>
              </a:ext>
            </a:extLst>
          </p:cNvPr>
          <p:cNvSpPr txBox="1"/>
          <p:nvPr/>
        </p:nvSpPr>
        <p:spPr>
          <a:xfrm>
            <a:off x="28790537" y="7476775"/>
            <a:ext cx="13713150" cy="1425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b="1" dirty="0"/>
              <a:t>Physical System:</a:t>
            </a:r>
          </a:p>
          <a:p>
            <a:r>
              <a:rPr lang="en-US" sz="4600" dirty="0"/>
              <a:t>The physical system integrates precise sensors, embedded electronics, and efficient power management to capture reliable data while ensuring stable, portable, and safe operation.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600" b="1" dirty="0"/>
              <a:t>Cloud Infrastructure: </a:t>
            </a:r>
          </a:p>
          <a:p>
            <a:pPr algn="just"/>
            <a:r>
              <a:rPr lang="en-US" sz="4600" dirty="0"/>
              <a:t>The cloud infrastructure enabled seamless integration between data acquisition and processing. Its scalability supported handling multiple users and large datasets efficiently, </a:t>
            </a:r>
            <a:endParaRPr lang="en-US" sz="4600" b="1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/>
              <a:t>AI pipeline:</a:t>
            </a:r>
          </a:p>
          <a:p>
            <a:pPr algn="just"/>
            <a:r>
              <a:rPr lang="en-US" sz="4600" dirty="0"/>
              <a:t>Our AI pipeline fused thermal and visual data, enabling accurate predictions, automated socket design, faster processing, and improved fitting outcomes.</a:t>
            </a:r>
            <a:endParaRPr lang="en-US" sz="4600" b="1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/>
              <a:t>Customer Dashboard:</a:t>
            </a:r>
            <a:endParaRPr lang="en-US" sz="4600" dirty="0"/>
          </a:p>
          <a:p>
            <a:pPr algn="just"/>
            <a:r>
              <a:rPr lang="en-US" sz="4600" dirty="0"/>
              <a:t>The customer dashboard provides real-time insights, intuitive visualization of fitting data, progress tracking, and seamless communication between clinicians and patients.</a:t>
            </a:r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9A149D-DB38-4955-F320-608790E2F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5" y="20315396"/>
            <a:ext cx="6841876" cy="456125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EE7A79F-4056-B098-881B-DDFFB021A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9"/>
          <a:stretch>
            <a:fillRect/>
          </a:stretch>
        </p:blipFill>
        <p:spPr>
          <a:xfrm>
            <a:off x="23164228" y="15885284"/>
            <a:ext cx="5079123" cy="7583119"/>
          </a:xfrm>
          <a:prstGeom prst="rect">
            <a:avLst/>
          </a:prstGeom>
        </p:spPr>
      </p:pic>
      <p:pic>
        <p:nvPicPr>
          <p:cNvPr id="1029" name="Picture 5" descr="A close-up of a drink container&#10;&#10;AI-generated content may be incorrect.">
            <a:extLst>
              <a:ext uri="{FF2B5EF4-FFF2-40B4-BE49-F238E27FC236}">
                <a16:creationId xmlns:a16="http://schemas.microsoft.com/office/drawing/2014/main" id="{9B54488D-4DC8-57B0-F5ED-B886F807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798" y="23791179"/>
            <a:ext cx="2212503" cy="36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41982A-2D75-2A38-79F1-726190BE8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4416" y="516285"/>
            <a:ext cx="5491313" cy="4539530"/>
          </a:xfrm>
          <a:prstGeom prst="rect">
            <a:avLst/>
          </a:prstGeom>
        </p:spPr>
      </p:pic>
      <p:pic>
        <p:nvPicPr>
          <p:cNvPr id="11" name="Picture 10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A5109877-AD5E-42F4-3DBB-19186F6B2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21850" y="25013997"/>
            <a:ext cx="6773376" cy="2562225"/>
          </a:xfrm>
          <a:prstGeom prst="rect">
            <a:avLst/>
          </a:prstGeom>
        </p:spPr>
      </p:pic>
      <p:pic>
        <p:nvPicPr>
          <p:cNvPr id="12" name="Picture 11" descr="A close up of a prosthetic leg&#10;&#10;AI-generated content may be incorrect.">
            <a:extLst>
              <a:ext uri="{FF2B5EF4-FFF2-40B4-BE49-F238E27FC236}">
                <a16:creationId xmlns:a16="http://schemas.microsoft.com/office/drawing/2014/main" id="{FE120644-50D9-0A67-F804-14DB7A131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6876" y="23970078"/>
            <a:ext cx="4507014" cy="3385014"/>
          </a:xfrm>
          <a:prstGeom prst="rect">
            <a:avLst/>
          </a:prstGeom>
        </p:spPr>
      </p:pic>
      <p:pic>
        <p:nvPicPr>
          <p:cNvPr id="13" name="Picture 12" descr="A diagram of a cloud infrastructure&#10;&#10;AI-generated content may be incorrect.">
            <a:extLst>
              <a:ext uri="{FF2B5EF4-FFF2-40B4-BE49-F238E27FC236}">
                <a16:creationId xmlns:a16="http://schemas.microsoft.com/office/drawing/2014/main" id="{02B02D6F-3E22-8138-6FFD-C1131FA028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0726" y="15811240"/>
            <a:ext cx="8537031" cy="44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8B8316-3FBE-47B3-93F8-A7E366432F40}">
  <ds:schemaRefs>
    <ds:schemaRef ds:uri="3e2265a6-241d-447e-84c0-d22c65546bbb"/>
    <ds:schemaRef ds:uri="c35ec016-431e-4ebd-893d-e1628a78c1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0DAF25-30A7-4DC8-A16F-791F43C34C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D6084-90AC-404B-98E3-2E3F9D7F8EF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504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MOAZ MAHMOUD ABDELAZIZ</cp:lastModifiedBy>
  <cp:revision>63</cp:revision>
  <dcterms:created xsi:type="dcterms:W3CDTF">2025-04-20T10:29:18Z</dcterms:created>
  <dcterms:modified xsi:type="dcterms:W3CDTF">2026-04-23T20:47:05Z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