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71"/>
    <p:restoredTop sz="94630"/>
  </p:normalViewPr>
  <p:slideViewPr>
    <p:cSldViewPr snapToGrid="0">
      <p:cViewPr>
        <p:scale>
          <a:sx n="10" d="100"/>
          <a:sy n="10" d="100"/>
        </p:scale>
        <p:origin x="4544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Solar Powered Mechanical Cooling System for Stadiums in Saudi Arabia 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Joud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Aldoukhi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Layan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Alharb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i, Shahad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Aljaafari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Zahra Alhadab, Maha Altamimi, Hadeel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Alshuhaib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Umer Zahid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" y="891869"/>
            <a:ext cx="5204241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F043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55" y="7090609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Outdoor stadiums face extreme heat and high energy demand, making conventional cooling inefficient. This project proposes a solar-powered absorption cooling system with localized air distribution to maintain 20–24°C while improving efficiency and reducing environmental impact.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55" y="568293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Introduction 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3034" y="5667749"/>
            <a:ext cx="21962852" cy="118466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  <a:ea typeface="+mn-lt"/>
                <a:cs typeface="+mn-lt"/>
              </a:rPr>
              <a:t>Prototype</a:t>
            </a:r>
            <a:endParaRPr lang="en-US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9890" y="5665590"/>
            <a:ext cx="966875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itchFamily="2" charset="77"/>
                <a:ea typeface="+mn-lt"/>
                <a:cs typeface="+mn-lt"/>
              </a:rPr>
              <a:t>Test and Validation</a:t>
            </a:r>
            <a:endParaRPr lang="en-US" b="1" dirty="0">
              <a:latin typeface="Nunito" pitchFamily="2" charset="77"/>
            </a:endParaRPr>
          </a:p>
        </p:txBody>
      </p:sp>
      <p:pic>
        <p:nvPicPr>
          <p:cNvPr id="3" name="Picture 2" descr="s5_Select_Group_3.jpg">
            <a:extLst>
              <a:ext uri="{FF2B5EF4-FFF2-40B4-BE49-F238E27FC236}">
                <a16:creationId xmlns:a16="http://schemas.microsoft.com/office/drawing/2014/main" id="{243E9DB6-B6A5-0245-F38D-A0FA86EE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0490" y="19425"/>
            <a:ext cx="7392371" cy="5648325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6FEA8936-382D-0F29-1B6F-D7CFCE73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68" y="1311761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Problem Statement 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8D2EE202-0291-CF1C-B363-DBB207BE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08" y="17190317"/>
            <a:ext cx="9875519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Extreme heat and high thermal loads in outdoor stadiums.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Conventional cooling is inefficient and energy-intensive.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Need for a sustainable, energy-efficient cooling solution.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3A19350-83A2-2FB8-FA41-8A6AE540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41" y="2162068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Achievements 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7C4B5BCE-A7C6-EE55-ABF4-AF56B4A3E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49" y="22544422"/>
            <a:ext cx="9596851" cy="527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Designed absorption cooling system.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Developed localized and adaptive cooling strategy.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Achieved efficient temperature control (20–24°C). 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1D86FD6-5A1D-02B4-2AC6-CB7D9549D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119" y="20492040"/>
            <a:ext cx="13137894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Specification 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C82527-67EE-F7F3-A229-76A19259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476" y="21853226"/>
            <a:ext cx="12700030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Open Sans"/>
                <a:cs typeface="Arial"/>
              </a:rPr>
              <a:t>Maintained air temperature within 20–24 °C. </a:t>
            </a:r>
            <a:endParaRPr lang="en-US" sz="4600" dirty="0">
              <a:cs typeface="Arial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Open Sans"/>
                <a:cs typeface="Arial"/>
              </a:rPr>
              <a:t>Delivered airflow within 12–20 L/s per seat (design basis). </a:t>
            </a:r>
            <a:endParaRPr lang="en-US" sz="4600" dirty="0">
              <a:cs typeface="Arial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Open Sans"/>
                <a:cs typeface="Arial"/>
              </a:rPr>
              <a:t>Chilled water temperature (7–10 °C) validated via simulation.  </a:t>
            </a:r>
            <a:endParaRPr lang="en-US" sz="4600" dirty="0">
              <a:cs typeface="Arial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Open Sans"/>
                <a:cs typeface="Arial"/>
              </a:rPr>
              <a:t>System availability achieved ≥ 90% (98.5%).  </a:t>
            </a:r>
            <a:endParaRPr lang="en-US" sz="4600" dirty="0">
              <a:cs typeface="Arial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Open Sans"/>
                <a:cs typeface="Arial"/>
              </a:rPr>
              <a:t>Sensor data latency verified &lt; 60 s (≈18 s). </a:t>
            </a:r>
            <a:endParaRPr lang="en-US" sz="4600" dirty="0">
              <a:cs typeface="Arial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Open Sans"/>
                <a:cs typeface="Arial"/>
              </a:rPr>
              <a:t>Fault detection achieved within ≤ 60.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A8E2274-D460-07B2-E3E8-B1C3862DE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7119" y="20518427"/>
            <a:ext cx="8463018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Conclusion 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70A36E2D-3B98-5269-5A7B-B76C5382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1269" y="21661817"/>
            <a:ext cx="8463018" cy="61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400" dirty="0"/>
              <a:t>This project presents a solar-powered localized cooling system for outdoor stadiums, maintaining 20–24°C using chilled water, under-seat air distribution, and adaptive control. A hybrid solar–grid setup ensures efficient and reliable operation only in occupied areas.</a:t>
            </a:r>
            <a:endParaRPr lang="en-US" sz="4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E1736E-6ED5-2A7F-3C01-5D7BBC3A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3127" y="21117847"/>
            <a:ext cx="9268595" cy="62312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CA5ACA-4987-8294-20B8-19C56ED120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"/>
          <a:stretch/>
        </p:blipFill>
        <p:spPr>
          <a:xfrm>
            <a:off x="10569886" y="7065496"/>
            <a:ext cx="21835159" cy="13194000"/>
          </a:xfrm>
          <a:prstGeom prst="rect">
            <a:avLst/>
          </a:prstGeom>
        </p:spPr>
      </p:pic>
      <p:sp>
        <p:nvSpPr>
          <p:cNvPr id="28" name="Shape 2">
            <a:extLst>
              <a:ext uri="{FF2B5EF4-FFF2-40B4-BE49-F238E27FC236}">
                <a16:creationId xmlns:a16="http://schemas.microsoft.com/office/drawing/2014/main" id="{7AE11422-B309-A4DD-8977-95BCE2755E6C}"/>
              </a:ext>
            </a:extLst>
          </p:cNvPr>
          <p:cNvSpPr/>
          <p:nvPr/>
        </p:nvSpPr>
        <p:spPr>
          <a:xfrm>
            <a:off x="1176907" y="14781349"/>
            <a:ext cx="2000435" cy="19653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9" name="Shape 3">
            <a:extLst>
              <a:ext uri="{FF2B5EF4-FFF2-40B4-BE49-F238E27FC236}">
                <a16:creationId xmlns:a16="http://schemas.microsoft.com/office/drawing/2014/main" id="{5AF7552B-D999-036A-71C1-E1990EE999D0}"/>
              </a:ext>
            </a:extLst>
          </p:cNvPr>
          <p:cNvSpPr/>
          <p:nvPr/>
        </p:nvSpPr>
        <p:spPr>
          <a:xfrm>
            <a:off x="1176907" y="14781349"/>
            <a:ext cx="2000439" cy="84229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</p:sp>
      <p:pic>
        <p:nvPicPr>
          <p:cNvPr id="30" name="Image 0" descr="preencoded.png">
            <a:extLst>
              <a:ext uri="{FF2B5EF4-FFF2-40B4-BE49-F238E27FC236}">
                <a16:creationId xmlns:a16="http://schemas.microsoft.com/office/drawing/2014/main" id="{95D80BDE-08C1-68D5-7F57-C29C98EA2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340" y="15136282"/>
            <a:ext cx="856843" cy="856843"/>
          </a:xfrm>
          <a:prstGeom prst="rect">
            <a:avLst/>
          </a:prstGeom>
        </p:spPr>
      </p:pic>
      <p:sp>
        <p:nvSpPr>
          <p:cNvPr id="31" name="Text 4">
            <a:extLst>
              <a:ext uri="{FF2B5EF4-FFF2-40B4-BE49-F238E27FC236}">
                <a16:creationId xmlns:a16="http://schemas.microsoft.com/office/drawing/2014/main" id="{CB4963DF-3B57-0036-4185-0C0BD2DC738D}"/>
              </a:ext>
            </a:extLst>
          </p:cNvPr>
          <p:cNvSpPr/>
          <p:nvPr/>
        </p:nvSpPr>
        <p:spPr>
          <a:xfrm>
            <a:off x="1334430" y="16096124"/>
            <a:ext cx="1789863" cy="4913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50°C+</a:t>
            </a:r>
            <a:endParaRPr lang="en-US" sz="4400" dirty="0"/>
          </a:p>
        </p:txBody>
      </p:sp>
      <p:sp>
        <p:nvSpPr>
          <p:cNvPr id="32" name="Shape 7">
            <a:extLst>
              <a:ext uri="{FF2B5EF4-FFF2-40B4-BE49-F238E27FC236}">
                <a16:creationId xmlns:a16="http://schemas.microsoft.com/office/drawing/2014/main" id="{5A5819B9-A3F5-8B6F-7CC8-DCAEB6BC3565}"/>
              </a:ext>
            </a:extLst>
          </p:cNvPr>
          <p:cNvSpPr/>
          <p:nvPr/>
        </p:nvSpPr>
        <p:spPr>
          <a:xfrm>
            <a:off x="4057267" y="14781349"/>
            <a:ext cx="2000435" cy="19653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3" name="Shape 8">
            <a:extLst>
              <a:ext uri="{FF2B5EF4-FFF2-40B4-BE49-F238E27FC236}">
                <a16:creationId xmlns:a16="http://schemas.microsoft.com/office/drawing/2014/main" id="{220F3FBF-0BAA-FB91-B4D1-19CE151AB0BC}"/>
              </a:ext>
            </a:extLst>
          </p:cNvPr>
          <p:cNvSpPr/>
          <p:nvPr/>
        </p:nvSpPr>
        <p:spPr>
          <a:xfrm>
            <a:off x="4057267" y="14781349"/>
            <a:ext cx="2000439" cy="84229"/>
          </a:xfrm>
          <a:prstGeom prst="rect">
            <a:avLst/>
          </a:prstGeom>
          <a:solidFill>
            <a:srgbClr val="1A56DB"/>
          </a:solidFill>
          <a:ln w="12700">
            <a:solidFill>
              <a:srgbClr val="1A56DB"/>
            </a:solidFill>
            <a:prstDash val="solid"/>
          </a:ln>
        </p:spPr>
      </p:sp>
      <p:pic>
        <p:nvPicPr>
          <p:cNvPr id="34" name="Image 1" descr="preencoded.png">
            <a:extLst>
              <a:ext uri="{FF2B5EF4-FFF2-40B4-BE49-F238E27FC236}">
                <a16:creationId xmlns:a16="http://schemas.microsoft.com/office/drawing/2014/main" id="{9937A155-7BA2-74B0-3F52-40C2FABB0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179" y="15117802"/>
            <a:ext cx="986513" cy="986513"/>
          </a:xfrm>
          <a:prstGeom prst="rect">
            <a:avLst/>
          </a:prstGeom>
        </p:spPr>
      </p:pic>
      <p:sp>
        <p:nvSpPr>
          <p:cNvPr id="35" name="Text 9">
            <a:extLst>
              <a:ext uri="{FF2B5EF4-FFF2-40B4-BE49-F238E27FC236}">
                <a16:creationId xmlns:a16="http://schemas.microsoft.com/office/drawing/2014/main" id="{D37D5EFB-C415-548E-D3E0-C7A53E0155F6}"/>
              </a:ext>
            </a:extLst>
          </p:cNvPr>
          <p:cNvSpPr/>
          <p:nvPr/>
        </p:nvSpPr>
        <p:spPr>
          <a:xfrm>
            <a:off x="4194427" y="16140432"/>
            <a:ext cx="1789863" cy="4913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1A56D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60K+</a:t>
            </a:r>
            <a:endParaRPr lang="en-US" sz="4400" dirty="0"/>
          </a:p>
        </p:txBody>
      </p:sp>
      <p:sp>
        <p:nvSpPr>
          <p:cNvPr id="36" name="Shape 12">
            <a:extLst>
              <a:ext uri="{FF2B5EF4-FFF2-40B4-BE49-F238E27FC236}">
                <a16:creationId xmlns:a16="http://schemas.microsoft.com/office/drawing/2014/main" id="{8555942E-DE1D-E1B1-8AE1-26FF989E512B}"/>
              </a:ext>
            </a:extLst>
          </p:cNvPr>
          <p:cNvSpPr/>
          <p:nvPr/>
        </p:nvSpPr>
        <p:spPr>
          <a:xfrm>
            <a:off x="6937627" y="14781349"/>
            <a:ext cx="2000435" cy="19653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7" name="Shape 13">
            <a:extLst>
              <a:ext uri="{FF2B5EF4-FFF2-40B4-BE49-F238E27FC236}">
                <a16:creationId xmlns:a16="http://schemas.microsoft.com/office/drawing/2014/main" id="{583BC682-2FE4-6FF4-89F0-217EBFA17E25}"/>
              </a:ext>
            </a:extLst>
          </p:cNvPr>
          <p:cNvSpPr/>
          <p:nvPr/>
        </p:nvSpPr>
        <p:spPr>
          <a:xfrm>
            <a:off x="6937627" y="14781349"/>
            <a:ext cx="2000439" cy="84229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pic>
        <p:nvPicPr>
          <p:cNvPr id="38" name="Image 2" descr="preencoded.png">
            <a:extLst>
              <a:ext uri="{FF2B5EF4-FFF2-40B4-BE49-F238E27FC236}">
                <a16:creationId xmlns:a16="http://schemas.microsoft.com/office/drawing/2014/main" id="{8847830B-53AE-4F08-E16A-EAF13F7498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7943" y="15223699"/>
            <a:ext cx="769426" cy="769426"/>
          </a:xfrm>
          <a:prstGeom prst="rect">
            <a:avLst/>
          </a:prstGeom>
        </p:spPr>
      </p:pic>
      <p:sp>
        <p:nvSpPr>
          <p:cNvPr id="39" name="Text 14">
            <a:extLst>
              <a:ext uri="{FF2B5EF4-FFF2-40B4-BE49-F238E27FC236}">
                <a16:creationId xmlns:a16="http://schemas.microsoft.com/office/drawing/2014/main" id="{FC89E346-AD84-EF39-3C33-195C88B4F161}"/>
              </a:ext>
            </a:extLst>
          </p:cNvPr>
          <p:cNvSpPr/>
          <p:nvPr/>
        </p:nvSpPr>
        <p:spPr>
          <a:xfrm>
            <a:off x="7084494" y="16232274"/>
            <a:ext cx="1789863" cy="4913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40%</a:t>
            </a:r>
            <a:endParaRPr lang="en-US" sz="44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A4BED4F-AFF7-73EA-A50D-2F0B96123C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00" r="7305"/>
          <a:stretch/>
        </p:blipFill>
        <p:spPr>
          <a:xfrm>
            <a:off x="33349431" y="14230844"/>
            <a:ext cx="8119902" cy="6522056"/>
          </a:xfrm>
          <a:prstGeom prst="rect">
            <a:avLst/>
          </a:prstGeom>
        </p:spPr>
      </p:pic>
      <p:pic>
        <p:nvPicPr>
          <p:cNvPr id="13" name="Picture 12" descr="A diagram of a steam operated lithium bromide&#10;&#10;Description automatically generated">
            <a:extLst>
              <a:ext uri="{FF2B5EF4-FFF2-40B4-BE49-F238E27FC236}">
                <a16:creationId xmlns:a16="http://schemas.microsoft.com/office/drawing/2014/main" id="{0721A932-A947-40FC-7708-4BF4FE4E4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526" y="7329314"/>
            <a:ext cx="8833953" cy="64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A53F43BE-25AA-4AD5-A06B-5DED3E5465FB}"/>
</file>

<file path=customXml/itemProps2.xml><?xml version="1.0" encoding="utf-8"?>
<ds:datastoreItem xmlns:ds="http://schemas.openxmlformats.org/officeDocument/2006/customXml" ds:itemID="{81B657D8-7962-461C-B164-C2F459FFD1B1}"/>
</file>

<file path=customXml/itemProps3.xml><?xml version="1.0" encoding="utf-8"?>
<ds:datastoreItem xmlns:ds="http://schemas.openxmlformats.org/officeDocument/2006/customXml" ds:itemID="{5785BB60-D0C5-42E1-AB95-A28CF2D34D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246</Words>
  <Application>Microsoft Macintosh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ZAHRA ABDULLAH AHMED AL HDAB</cp:lastModifiedBy>
  <cp:revision>30</cp:revision>
  <dcterms:created xsi:type="dcterms:W3CDTF">2025-04-20T10:29:18Z</dcterms:created>
  <dcterms:modified xsi:type="dcterms:W3CDTF">2026-05-03T19:40:30Z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