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8352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B1891-A32F-4433-B83C-1BF3278AC48E}" v="31" dt="2026-04-23T16:35:32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4" d="100"/>
          <a:sy n="24" d="100"/>
        </p:scale>
        <p:origin x="510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02B2FD0-C056-4859-AD62-49EC3FAE4C61}" type="datetimeFigureOut">
              <a:rPr lang="ar-SA" smtClean="0"/>
              <a:t>07/11/1447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D89F3B-D0F4-46ED-A35E-BD96E317C7A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852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89F3B-D0F4-46ED-A35E-BD96E317C7A3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41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RENEWABLE-POWERED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CO₂-TO-CHEMICALS SYSTEM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Mai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Algarni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, Arwa Al-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Saggaf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, Jori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Alojairi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Sondos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Dhabban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Renas Koko, Shahad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Aatefi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Umer Zahid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US" sz="16600" b="1">
                <a:solidFill>
                  <a:srgbClr val="02616D"/>
                </a:solidFill>
              </a:rPr>
              <a:t>F</a:t>
            </a:r>
            <a:r>
              <a:rPr lang="en-SG" sz="16600" b="1">
                <a:solidFill>
                  <a:srgbClr val="02616D"/>
                </a:solidFill>
              </a:rPr>
              <a:t>39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48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0" indent="0">
              <a:buNone/>
            </a:pPr>
            <a:r>
              <a:rPr lang="en-US" sz="4400"/>
              <a:t>CO₂ is one of the world’s biggest pollution problems—yet it is still treated as waste. This project transforms CO₂ into valuable chemicals by using solar energy to convert it into ethylene, demonstrating a clean and sustainable production pathway.</a:t>
            </a:r>
            <a:endParaRPr lang="en-US" sz="46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Achievements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5400" b="1">
                <a:latin typeface="Nunito" panose="00000500000000000000" pitchFamily="2" charset="0"/>
              </a:rPr>
              <a:t>Constraints and Specifications </a:t>
            </a:r>
          </a:p>
        </p:txBody>
      </p:sp>
      <p:pic>
        <p:nvPicPr>
          <p:cNvPr id="3" name="Picture 571" descr="s4_Select_Group_11.jpg">
            <a:extLst>
              <a:ext uri="{FF2B5EF4-FFF2-40B4-BE49-F238E27FC236}">
                <a16:creationId xmlns:a16="http://schemas.microsoft.com/office/drawing/2014/main" id="{626DDD16-D07E-9C0F-90A5-8AB2320C5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5872" y="0"/>
            <a:ext cx="6547707" cy="5016075"/>
          </a:xfrm>
          <a:prstGeom prst="rect">
            <a:avLst/>
          </a:prstGeom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2E238131-2900-AA39-6DE2-E213587B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6" y="1321960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DA0392F-076D-91AE-939A-B4E69A034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6" y="1911498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Deliverable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12F450A5-5B71-4285-6A46-D07C916FF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2271850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BAA1851D-62C2-F4C2-1FD4-45B088DA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14615181"/>
            <a:ext cx="9875519" cy="27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400"/>
              <a:t>CO₂ electroreduction shows promise, but current systems remain lab-bound and lack renewable integration and real-world validation.</a:t>
            </a:r>
            <a:endParaRPr lang="en-US" sz="4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5E58BA-263C-E902-1C1D-C1925EF5F883}"/>
              </a:ext>
            </a:extLst>
          </p:cNvPr>
          <p:cNvGrpSpPr/>
          <p:nvPr/>
        </p:nvGrpSpPr>
        <p:grpSpPr>
          <a:xfrm>
            <a:off x="925335" y="20783902"/>
            <a:ext cx="9777564" cy="6807123"/>
            <a:chOff x="706262" y="15298120"/>
            <a:chExt cx="9502435" cy="6420564"/>
          </a:xfrm>
        </p:grpSpPr>
        <p:sp>
          <p:nvSpPr>
            <p:cNvPr id="21" name="Shape 28">
              <a:extLst>
                <a:ext uri="{FF2B5EF4-FFF2-40B4-BE49-F238E27FC236}">
                  <a16:creationId xmlns:a16="http://schemas.microsoft.com/office/drawing/2014/main" id="{15EECDBA-361A-2E57-4948-66A523A05FE7}"/>
                </a:ext>
              </a:extLst>
            </p:cNvPr>
            <p:cNvSpPr/>
            <p:nvPr/>
          </p:nvSpPr>
          <p:spPr>
            <a:xfrm>
              <a:off x="706262" y="15298120"/>
              <a:ext cx="9502435" cy="6420564"/>
            </a:xfrm>
            <a:prstGeom prst="rect">
              <a:avLst/>
            </a:prstGeom>
            <a:solidFill>
              <a:srgbClr val="E8F5F4"/>
            </a:solidFill>
            <a:ln w="6350">
              <a:solidFill>
                <a:srgbClr val="B5CFC8"/>
              </a:solidFill>
              <a:prstDash val="solid"/>
            </a:ln>
          </p:spPr>
          <p:txBody>
            <a:bodyPr/>
            <a:lstStyle/>
            <a:p>
              <a:endParaRPr lang="en-US" sz="6319"/>
            </a:p>
          </p:txBody>
        </p:sp>
        <p:sp>
          <p:nvSpPr>
            <p:cNvPr id="22" name="Text 29">
              <a:extLst>
                <a:ext uri="{FF2B5EF4-FFF2-40B4-BE49-F238E27FC236}">
                  <a16:creationId xmlns:a16="http://schemas.microsoft.com/office/drawing/2014/main" id="{383A017E-E76F-63CA-E38E-5754A4920F89}"/>
                </a:ext>
              </a:extLst>
            </p:cNvPr>
            <p:cNvSpPr/>
            <p:nvPr/>
          </p:nvSpPr>
          <p:spPr>
            <a:xfrm>
              <a:off x="706262" y="15362326"/>
              <a:ext cx="9502435" cy="6420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4600" b="1">
                  <a:solidFill>
                    <a:srgbClr val="1A5F5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Multidisciplinary Roles</a:t>
              </a:r>
              <a:endParaRPr lang="en-US" sz="4600"/>
            </a:p>
          </p:txBody>
        </p:sp>
        <p:sp>
          <p:nvSpPr>
            <p:cNvPr id="23" name="Shape 30">
              <a:extLst>
                <a:ext uri="{FF2B5EF4-FFF2-40B4-BE49-F238E27FC236}">
                  <a16:creationId xmlns:a16="http://schemas.microsoft.com/office/drawing/2014/main" id="{5BD1127E-4B56-5A6D-856D-79CCDD156C9B}"/>
                </a:ext>
              </a:extLst>
            </p:cNvPr>
            <p:cNvSpPr/>
            <p:nvPr/>
          </p:nvSpPr>
          <p:spPr>
            <a:xfrm>
              <a:off x="706262" y="16229102"/>
              <a:ext cx="4622806" cy="2086683"/>
            </a:xfrm>
            <a:prstGeom prst="rect">
              <a:avLst/>
            </a:prstGeom>
            <a:solidFill>
              <a:srgbClr val="D4F0E8"/>
            </a:solidFill>
            <a:ln w="6350">
              <a:solidFill>
                <a:srgbClr val="0D5C38"/>
              </a:solidFill>
              <a:prstDash val="solid"/>
            </a:ln>
          </p:spPr>
          <p:txBody>
            <a:bodyPr/>
            <a:lstStyle/>
            <a:p>
              <a:endParaRPr lang="en-US" sz="6319"/>
            </a:p>
          </p:txBody>
        </p:sp>
        <p:sp>
          <p:nvSpPr>
            <p:cNvPr id="24" name="Text 31">
              <a:extLst>
                <a:ext uri="{FF2B5EF4-FFF2-40B4-BE49-F238E27FC236}">
                  <a16:creationId xmlns:a16="http://schemas.microsoft.com/office/drawing/2014/main" id="{D8C243F8-8675-1A25-7DE1-0AC45C5FB39D}"/>
                </a:ext>
              </a:extLst>
            </p:cNvPr>
            <p:cNvSpPr/>
            <p:nvPr/>
          </p:nvSpPr>
          <p:spPr>
            <a:xfrm>
              <a:off x="834673" y="16325410"/>
              <a:ext cx="1638301" cy="38523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4800" b="1">
                  <a:solidFill>
                    <a:srgbClr val="0D5C3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CHE</a:t>
              </a:r>
              <a:endParaRPr lang="en-US" sz="4800"/>
            </a:p>
          </p:txBody>
        </p:sp>
        <p:sp>
          <p:nvSpPr>
            <p:cNvPr id="25" name="Text 32">
              <a:extLst>
                <a:ext uri="{FF2B5EF4-FFF2-40B4-BE49-F238E27FC236}">
                  <a16:creationId xmlns:a16="http://schemas.microsoft.com/office/drawing/2014/main" id="{F51087C7-5099-0365-C694-AA831852773C}"/>
                </a:ext>
              </a:extLst>
            </p:cNvPr>
            <p:cNvSpPr/>
            <p:nvPr/>
          </p:nvSpPr>
          <p:spPr>
            <a:xfrm>
              <a:off x="834673" y="16935364"/>
              <a:ext cx="4365984" cy="128411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3600">
                  <a:solidFill>
                    <a:srgbClr val="0D5C3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Cu-Co H-Cell Reactor</a:t>
              </a:r>
              <a:endParaRPr lang="en-US" sz="3600"/>
            </a:p>
            <a:p>
              <a:r>
                <a:rPr lang="en-US" sz="3600">
                  <a:solidFill>
                    <a:srgbClr val="0D5C3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Aspen Plus Simulation</a:t>
              </a:r>
              <a:endParaRPr lang="en-US" sz="3600"/>
            </a:p>
          </p:txBody>
        </p:sp>
        <p:sp>
          <p:nvSpPr>
            <p:cNvPr id="26" name="Shape 33">
              <a:extLst>
                <a:ext uri="{FF2B5EF4-FFF2-40B4-BE49-F238E27FC236}">
                  <a16:creationId xmlns:a16="http://schemas.microsoft.com/office/drawing/2014/main" id="{678215E8-C9F2-6427-3963-A75F819C1666}"/>
                </a:ext>
              </a:extLst>
            </p:cNvPr>
            <p:cNvSpPr/>
            <p:nvPr/>
          </p:nvSpPr>
          <p:spPr>
            <a:xfrm>
              <a:off x="5521685" y="16229102"/>
              <a:ext cx="4622806" cy="2086683"/>
            </a:xfrm>
            <a:prstGeom prst="rect">
              <a:avLst/>
            </a:prstGeom>
            <a:solidFill>
              <a:srgbClr val="D4E3F7"/>
            </a:solidFill>
            <a:ln w="6350">
              <a:solidFill>
                <a:srgbClr val="0C3C7E"/>
              </a:solidFill>
              <a:prstDash val="solid"/>
            </a:ln>
          </p:spPr>
          <p:txBody>
            <a:bodyPr/>
            <a:lstStyle/>
            <a:p>
              <a:endParaRPr lang="en-US" sz="6319"/>
            </a:p>
          </p:txBody>
        </p:sp>
        <p:sp>
          <p:nvSpPr>
            <p:cNvPr id="27" name="Text 34">
              <a:extLst>
                <a:ext uri="{FF2B5EF4-FFF2-40B4-BE49-F238E27FC236}">
                  <a16:creationId xmlns:a16="http://schemas.microsoft.com/office/drawing/2014/main" id="{64BA2ADD-95B7-E759-E1CE-4BF6D8C54C3F}"/>
                </a:ext>
              </a:extLst>
            </p:cNvPr>
            <p:cNvSpPr/>
            <p:nvPr/>
          </p:nvSpPr>
          <p:spPr>
            <a:xfrm>
              <a:off x="5650096" y="16325410"/>
              <a:ext cx="963085" cy="57785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4800" b="1">
                  <a:solidFill>
                    <a:srgbClr val="0C3C7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EE</a:t>
              </a:r>
              <a:endParaRPr lang="en-US" sz="4800"/>
            </a:p>
          </p:txBody>
        </p:sp>
        <p:sp>
          <p:nvSpPr>
            <p:cNvPr id="28" name="Text 35">
              <a:extLst>
                <a:ext uri="{FF2B5EF4-FFF2-40B4-BE49-F238E27FC236}">
                  <a16:creationId xmlns:a16="http://schemas.microsoft.com/office/drawing/2014/main" id="{E4897230-BA42-B8B3-1B27-C8CE8DAD6A4B}"/>
                </a:ext>
              </a:extLst>
            </p:cNvPr>
            <p:cNvSpPr/>
            <p:nvPr/>
          </p:nvSpPr>
          <p:spPr>
            <a:xfrm>
              <a:off x="5650096" y="16935364"/>
              <a:ext cx="4365984" cy="128411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3600">
                  <a:solidFill>
                    <a:srgbClr val="0C3C7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Solar PV + DC-DC</a:t>
              </a:r>
              <a:endParaRPr lang="en-US" sz="3600"/>
            </a:p>
            <a:p>
              <a:r>
                <a:rPr lang="en-US" sz="3600">
                  <a:solidFill>
                    <a:srgbClr val="0C3C7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Power Conversion</a:t>
              </a:r>
              <a:endParaRPr lang="en-US" sz="3600"/>
            </a:p>
          </p:txBody>
        </p:sp>
        <p:sp>
          <p:nvSpPr>
            <p:cNvPr id="29" name="Shape 36">
              <a:extLst>
                <a:ext uri="{FF2B5EF4-FFF2-40B4-BE49-F238E27FC236}">
                  <a16:creationId xmlns:a16="http://schemas.microsoft.com/office/drawing/2014/main" id="{CAEBE246-C796-DAD1-45A5-949E1BFE5F8F}"/>
                </a:ext>
              </a:extLst>
            </p:cNvPr>
            <p:cNvSpPr/>
            <p:nvPr/>
          </p:nvSpPr>
          <p:spPr>
            <a:xfrm>
              <a:off x="706262" y="18540505"/>
              <a:ext cx="4622806" cy="2086683"/>
            </a:xfrm>
            <a:prstGeom prst="rect">
              <a:avLst/>
            </a:prstGeom>
            <a:solidFill>
              <a:srgbClr val="F7E8D4"/>
            </a:solidFill>
            <a:ln w="6350">
              <a:solidFill>
                <a:srgbClr val="7A3B00"/>
              </a:solidFill>
              <a:prstDash val="solid"/>
            </a:ln>
          </p:spPr>
          <p:txBody>
            <a:bodyPr/>
            <a:lstStyle/>
            <a:p>
              <a:endParaRPr lang="en-US" sz="6319"/>
            </a:p>
          </p:txBody>
        </p:sp>
        <p:sp>
          <p:nvSpPr>
            <p:cNvPr id="30" name="Text 37">
              <a:extLst>
                <a:ext uri="{FF2B5EF4-FFF2-40B4-BE49-F238E27FC236}">
                  <a16:creationId xmlns:a16="http://schemas.microsoft.com/office/drawing/2014/main" id="{A3A8F45D-2F11-0E6C-18DC-43FFB3E4141C}"/>
                </a:ext>
              </a:extLst>
            </p:cNvPr>
            <p:cNvSpPr/>
            <p:nvPr/>
          </p:nvSpPr>
          <p:spPr>
            <a:xfrm>
              <a:off x="834673" y="18636813"/>
              <a:ext cx="963085" cy="57785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4800" b="1">
                  <a:solidFill>
                    <a:srgbClr val="7A3B0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ISE</a:t>
              </a:r>
              <a:endParaRPr lang="en-US" sz="4800"/>
            </a:p>
          </p:txBody>
        </p:sp>
        <p:sp>
          <p:nvSpPr>
            <p:cNvPr id="31" name="Text 38">
              <a:extLst>
                <a:ext uri="{FF2B5EF4-FFF2-40B4-BE49-F238E27FC236}">
                  <a16:creationId xmlns:a16="http://schemas.microsoft.com/office/drawing/2014/main" id="{603A82D7-4939-B17C-29BD-DFB487107F83}"/>
                </a:ext>
              </a:extLst>
            </p:cNvPr>
            <p:cNvSpPr/>
            <p:nvPr/>
          </p:nvSpPr>
          <p:spPr>
            <a:xfrm>
              <a:off x="834673" y="19246767"/>
              <a:ext cx="4365984" cy="128411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3600">
                  <a:solidFill>
                    <a:srgbClr val="7A3B0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DOE + MILP</a:t>
              </a:r>
              <a:endParaRPr lang="en-US" sz="3600"/>
            </a:p>
            <a:p>
              <a:r>
                <a:rPr lang="en-US" sz="3600">
                  <a:solidFill>
                    <a:srgbClr val="7A3B0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Optimization Model</a:t>
              </a:r>
              <a:endParaRPr lang="en-US" sz="3600"/>
            </a:p>
          </p:txBody>
        </p:sp>
        <p:sp>
          <p:nvSpPr>
            <p:cNvPr id="32" name="Shape 39">
              <a:extLst>
                <a:ext uri="{FF2B5EF4-FFF2-40B4-BE49-F238E27FC236}">
                  <a16:creationId xmlns:a16="http://schemas.microsoft.com/office/drawing/2014/main" id="{F61470F1-77D0-1641-D43B-DE2C4A9C0E87}"/>
                </a:ext>
              </a:extLst>
            </p:cNvPr>
            <p:cNvSpPr/>
            <p:nvPr/>
          </p:nvSpPr>
          <p:spPr>
            <a:xfrm>
              <a:off x="5521685" y="18540505"/>
              <a:ext cx="4622806" cy="2086683"/>
            </a:xfrm>
            <a:prstGeom prst="rect">
              <a:avLst/>
            </a:prstGeom>
            <a:solidFill>
              <a:srgbClr val="F0D4E8"/>
            </a:solidFill>
            <a:ln w="6350">
              <a:solidFill>
                <a:srgbClr val="5C0D3E"/>
              </a:solidFill>
              <a:prstDash val="solid"/>
            </a:ln>
          </p:spPr>
          <p:txBody>
            <a:bodyPr/>
            <a:lstStyle/>
            <a:p>
              <a:endParaRPr lang="en-US" sz="6319"/>
            </a:p>
          </p:txBody>
        </p:sp>
        <p:sp>
          <p:nvSpPr>
            <p:cNvPr id="33" name="Text 40">
              <a:extLst>
                <a:ext uri="{FF2B5EF4-FFF2-40B4-BE49-F238E27FC236}">
                  <a16:creationId xmlns:a16="http://schemas.microsoft.com/office/drawing/2014/main" id="{A3AE58B7-329B-CD34-0B69-E07AA68016F4}"/>
                </a:ext>
              </a:extLst>
            </p:cNvPr>
            <p:cNvSpPr/>
            <p:nvPr/>
          </p:nvSpPr>
          <p:spPr>
            <a:xfrm>
              <a:off x="5650096" y="18636813"/>
              <a:ext cx="963085" cy="57785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4800" b="1">
                  <a:solidFill>
                    <a:srgbClr val="5C0D3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ME</a:t>
              </a:r>
              <a:endParaRPr lang="en-US" sz="4800"/>
            </a:p>
          </p:txBody>
        </p:sp>
        <p:sp>
          <p:nvSpPr>
            <p:cNvPr id="34" name="Text 41">
              <a:extLst>
                <a:ext uri="{FF2B5EF4-FFF2-40B4-BE49-F238E27FC236}">
                  <a16:creationId xmlns:a16="http://schemas.microsoft.com/office/drawing/2014/main" id="{605B715F-00EC-B625-DA20-29B7719B7CE0}"/>
                </a:ext>
              </a:extLst>
            </p:cNvPr>
            <p:cNvSpPr/>
            <p:nvPr/>
          </p:nvSpPr>
          <p:spPr>
            <a:xfrm>
              <a:off x="5650096" y="19246767"/>
              <a:ext cx="4365984" cy="128411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US" sz="3600">
                  <a:solidFill>
                    <a:srgbClr val="5C0D3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Carbon Steel Tray</a:t>
              </a:r>
              <a:endParaRPr lang="en-US" sz="3600"/>
            </a:p>
            <a:p>
              <a:r>
                <a:rPr lang="en-US" sz="3600">
                  <a:solidFill>
                    <a:srgbClr val="5C0D3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&amp; EPDM Containment</a:t>
              </a:r>
              <a:endParaRPr lang="en-US" sz="360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52AC924-A097-CA66-8EF8-C9C5795E6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5833" y="1134951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 and Validation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5918CFD-95D2-27FC-8BA0-8B8588C193F5}"/>
              </a:ext>
            </a:extLst>
          </p:cNvPr>
          <p:cNvGrpSpPr/>
          <p:nvPr/>
        </p:nvGrpSpPr>
        <p:grpSpPr>
          <a:xfrm>
            <a:off x="21733726" y="7612819"/>
            <a:ext cx="9875519" cy="3282414"/>
            <a:chOff x="321028" y="22007610"/>
            <a:chExt cx="10208697" cy="4012853"/>
          </a:xfrm>
        </p:grpSpPr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94DDEEC6-B466-8E31-063E-3DB478649225}"/>
                </a:ext>
              </a:extLst>
            </p:cNvPr>
            <p:cNvSpPr/>
            <p:nvPr/>
          </p:nvSpPr>
          <p:spPr>
            <a:xfrm>
              <a:off x="321028" y="22007610"/>
              <a:ext cx="3360095" cy="4012853"/>
            </a:xfrm>
            <a:prstGeom prst="rect">
              <a:avLst/>
            </a:prstGeom>
            <a:solidFill>
              <a:srgbClr val="1A5F5E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en-US" sz="6319"/>
            </a:p>
          </p:txBody>
        </p:sp>
        <p:sp>
          <p:nvSpPr>
            <p:cNvPr id="38" name="Text 43">
              <a:extLst>
                <a:ext uri="{FF2B5EF4-FFF2-40B4-BE49-F238E27FC236}">
                  <a16:creationId xmlns:a16="http://schemas.microsoft.com/office/drawing/2014/main" id="{80A7C40D-5C90-1CE4-2E02-1EDF560E5620}"/>
                </a:ext>
              </a:extLst>
            </p:cNvPr>
            <p:cNvSpPr/>
            <p:nvPr/>
          </p:nvSpPr>
          <p:spPr>
            <a:xfrm>
              <a:off x="321028" y="22328638"/>
              <a:ext cx="3360095" cy="192616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7724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20%</a:t>
              </a:r>
              <a:endParaRPr lang="en-US" sz="7724"/>
            </a:p>
          </p:txBody>
        </p:sp>
        <p:sp>
          <p:nvSpPr>
            <p:cNvPr id="39" name="Text 44">
              <a:extLst>
                <a:ext uri="{FF2B5EF4-FFF2-40B4-BE49-F238E27FC236}">
                  <a16:creationId xmlns:a16="http://schemas.microsoft.com/office/drawing/2014/main" id="{CF206087-ABEE-A8F5-1F0C-46A4482F54EA}"/>
                </a:ext>
              </a:extLst>
            </p:cNvPr>
            <p:cNvSpPr/>
            <p:nvPr/>
          </p:nvSpPr>
          <p:spPr>
            <a:xfrm>
              <a:off x="321028" y="24254808"/>
              <a:ext cx="3360095" cy="1540935"/>
            </a:xfrm>
            <a:prstGeom prst="rect">
              <a:avLst/>
            </a:prstGeom>
            <a:noFill/>
            <a:ln/>
          </p:spPr>
          <p:txBody>
            <a:bodyPr wrap="square" lIns="89175" tIns="89175" rIns="89175" bIns="89175" rtlCol="0" anchor="t"/>
            <a:lstStyle/>
            <a:p>
              <a:pPr algn="ctr"/>
              <a:r>
                <a:rPr lang="en-US" sz="460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CO₂</a:t>
              </a:r>
              <a:endParaRPr lang="en-US" sz="4600"/>
            </a:p>
            <a:p>
              <a:pPr algn="ctr"/>
              <a:r>
                <a:rPr lang="en-US" sz="460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Conversion</a:t>
              </a:r>
              <a:endParaRPr lang="en-US" sz="4600"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7F9C38C5-418F-22D1-FC21-CA173B7581CE}"/>
                </a:ext>
              </a:extLst>
            </p:cNvPr>
            <p:cNvSpPr/>
            <p:nvPr/>
          </p:nvSpPr>
          <p:spPr>
            <a:xfrm>
              <a:off x="3745329" y="22007610"/>
              <a:ext cx="3360095" cy="4012853"/>
            </a:xfrm>
            <a:prstGeom prst="rect">
              <a:avLst/>
            </a:prstGeom>
            <a:solidFill>
              <a:srgbClr val="8A9B5E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en-US" sz="6319"/>
            </a:p>
          </p:txBody>
        </p:sp>
        <p:sp>
          <p:nvSpPr>
            <p:cNvPr id="41" name="Text 46">
              <a:extLst>
                <a:ext uri="{FF2B5EF4-FFF2-40B4-BE49-F238E27FC236}">
                  <a16:creationId xmlns:a16="http://schemas.microsoft.com/office/drawing/2014/main" id="{54D92D89-0704-AE80-B1A6-2243A055D253}"/>
                </a:ext>
              </a:extLst>
            </p:cNvPr>
            <p:cNvSpPr/>
            <p:nvPr/>
          </p:nvSpPr>
          <p:spPr>
            <a:xfrm>
              <a:off x="3745329" y="22328638"/>
              <a:ext cx="3360095" cy="192616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7724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99.9%</a:t>
              </a:r>
              <a:endParaRPr lang="en-US" sz="7724"/>
            </a:p>
          </p:txBody>
        </p:sp>
        <p:sp>
          <p:nvSpPr>
            <p:cNvPr id="42" name="Text 47">
              <a:extLst>
                <a:ext uri="{FF2B5EF4-FFF2-40B4-BE49-F238E27FC236}">
                  <a16:creationId xmlns:a16="http://schemas.microsoft.com/office/drawing/2014/main" id="{0E2B3D87-2E04-F128-D85A-420FA5EC9C01}"/>
                </a:ext>
              </a:extLst>
            </p:cNvPr>
            <p:cNvSpPr/>
            <p:nvPr/>
          </p:nvSpPr>
          <p:spPr>
            <a:xfrm>
              <a:off x="3745329" y="24254808"/>
              <a:ext cx="3360095" cy="1540935"/>
            </a:xfrm>
            <a:prstGeom prst="rect">
              <a:avLst/>
            </a:prstGeom>
            <a:noFill/>
            <a:ln/>
          </p:spPr>
          <p:txBody>
            <a:bodyPr wrap="square" lIns="89175" tIns="89175" rIns="89175" bIns="89175" rtlCol="0" anchor="t"/>
            <a:lstStyle/>
            <a:p>
              <a:pPr algn="ctr"/>
              <a:r>
                <a:rPr lang="en-US" sz="460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Ethylene</a:t>
              </a:r>
              <a:endParaRPr lang="en-US" sz="4600"/>
            </a:p>
            <a:p>
              <a:pPr algn="ctr"/>
              <a:r>
                <a:rPr lang="en-US" sz="460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Purity</a:t>
              </a:r>
              <a:endParaRPr lang="en-US" sz="4600"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3049D08A-8EDA-E2E7-9EF7-B70688F02CBD}"/>
                </a:ext>
              </a:extLst>
            </p:cNvPr>
            <p:cNvSpPr/>
            <p:nvPr/>
          </p:nvSpPr>
          <p:spPr>
            <a:xfrm>
              <a:off x="7169630" y="22007610"/>
              <a:ext cx="3360095" cy="4012853"/>
            </a:xfrm>
            <a:prstGeom prst="rect">
              <a:avLst/>
            </a:prstGeom>
            <a:solidFill>
              <a:srgbClr val="C8A84B"/>
            </a:solidFill>
            <a:ln w="12700">
              <a:solidFill>
                <a:srgbClr val="FFFFFF"/>
              </a:solidFill>
              <a:prstDash val="solid"/>
            </a:ln>
          </p:spPr>
          <p:txBody>
            <a:bodyPr/>
            <a:lstStyle/>
            <a:p>
              <a:endParaRPr lang="en-US" sz="6319"/>
            </a:p>
          </p:txBody>
        </p:sp>
        <p:sp>
          <p:nvSpPr>
            <p:cNvPr id="44" name="Text 49">
              <a:extLst>
                <a:ext uri="{FF2B5EF4-FFF2-40B4-BE49-F238E27FC236}">
                  <a16:creationId xmlns:a16="http://schemas.microsoft.com/office/drawing/2014/main" id="{3FA347E0-58B1-0AC2-C282-CEC21B8DE0D0}"/>
                </a:ext>
              </a:extLst>
            </p:cNvPr>
            <p:cNvSpPr/>
            <p:nvPr/>
          </p:nvSpPr>
          <p:spPr>
            <a:xfrm>
              <a:off x="7169630" y="22328638"/>
              <a:ext cx="3360095" cy="192616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7724" b="1">
                  <a:solidFill>
                    <a:srgbClr val="1A1A1A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0%</a:t>
              </a:r>
              <a:endParaRPr lang="en-US" sz="7724"/>
            </a:p>
          </p:txBody>
        </p:sp>
        <p:sp>
          <p:nvSpPr>
            <p:cNvPr id="45" name="Text 50">
              <a:extLst>
                <a:ext uri="{FF2B5EF4-FFF2-40B4-BE49-F238E27FC236}">
                  <a16:creationId xmlns:a16="http://schemas.microsoft.com/office/drawing/2014/main" id="{43B3A548-A207-C3DD-63F4-52FE22490812}"/>
                </a:ext>
              </a:extLst>
            </p:cNvPr>
            <p:cNvSpPr/>
            <p:nvPr/>
          </p:nvSpPr>
          <p:spPr>
            <a:xfrm>
              <a:off x="7169630" y="24254808"/>
              <a:ext cx="3360095" cy="1540935"/>
            </a:xfrm>
            <a:prstGeom prst="rect">
              <a:avLst/>
            </a:prstGeom>
            <a:noFill/>
            <a:ln/>
          </p:spPr>
          <p:txBody>
            <a:bodyPr wrap="square" lIns="89175" tIns="89175" rIns="89175" bIns="89175" rtlCol="0" anchor="t"/>
            <a:lstStyle/>
            <a:p>
              <a:pPr algn="ctr"/>
              <a:r>
                <a:rPr lang="en-US" sz="4600" dirty="0">
                  <a:solidFill>
                    <a:srgbClr val="1A1A1A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Literature</a:t>
              </a:r>
              <a:endParaRPr lang="en-US" sz="4600" dirty="0"/>
            </a:p>
            <a:p>
              <a:pPr algn="ctr"/>
              <a:r>
                <a:rPr lang="en-US" sz="4600" dirty="0">
                  <a:solidFill>
                    <a:srgbClr val="1A1A1A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Deviation</a:t>
              </a:r>
              <a:endParaRPr lang="en-US" sz="4600" dirty="0"/>
            </a:p>
          </p:txBody>
        </p:sp>
      </p:grpSp>
      <p:graphicFrame>
        <p:nvGraphicFramePr>
          <p:cNvPr id="46" name="Table 0">
            <a:extLst>
              <a:ext uri="{FF2B5EF4-FFF2-40B4-BE49-F238E27FC236}">
                <a16:creationId xmlns:a16="http://schemas.microsoft.com/office/drawing/2014/main" id="{557C1AFF-DB27-06EB-A53B-FA6771CDD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09130"/>
              </p:ext>
            </p:extLst>
          </p:nvPr>
        </p:nvGraphicFramePr>
        <p:xfrm>
          <a:off x="21765833" y="16321524"/>
          <a:ext cx="9875520" cy="10225042"/>
        </p:xfrm>
        <a:graphic>
          <a:graphicData uri="http://schemas.openxmlformats.org/drawingml/2006/table">
            <a:tbl>
              <a:tblPr/>
              <a:tblGrid>
                <a:gridCol w="355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1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Specification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F5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Required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F5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Achieved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F5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Status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F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1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CO₂ single-pass conversion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20%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20.00%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1A7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✓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1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Ethylene product purity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95%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99.9%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1A7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✓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1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Literature deviation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±20%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0.00%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1A7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✓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1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PV power output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13 W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</a:t>
                      </a: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W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1A7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✓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1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Battery energy backup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30</a:t>
                      </a:r>
                      <a:r>
                        <a:rPr lang="en-GB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2800" err="1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64.26 </a:t>
                      </a: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1A7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✓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1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Voltage regulation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±50 mV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Achieved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1A7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✓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11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DOE stability criterion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10% loss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 6 pass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1A7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✓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11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Safety factor (ME)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≥ 2.0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&gt; 2.0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1A7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✓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119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Project budget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≤ 10,580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8,408</a:t>
                      </a:r>
                      <a:r>
                        <a:rPr lang="ar-SA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2800">
                          <a:solidFill>
                            <a:srgbClr val="444444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SAR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>
                          <a:solidFill>
                            <a:srgbClr val="1A7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✓</a:t>
                      </a:r>
                      <a:endParaRPr lang="en-US" sz="28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21028" marR="321028" marT="160514" marB="160514">
                    <a:lnL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B5CF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1" name="Shape 53">
            <a:extLst>
              <a:ext uri="{FF2B5EF4-FFF2-40B4-BE49-F238E27FC236}">
                <a16:creationId xmlns:a16="http://schemas.microsoft.com/office/drawing/2014/main" id="{C13C5EBE-6CA8-A586-FD3D-B4199CF27FDB}"/>
              </a:ext>
            </a:extLst>
          </p:cNvPr>
          <p:cNvSpPr/>
          <p:nvPr/>
        </p:nvSpPr>
        <p:spPr>
          <a:xfrm>
            <a:off x="11308463" y="7660112"/>
            <a:ext cx="9875519" cy="7822344"/>
          </a:xfrm>
          <a:prstGeom prst="rect">
            <a:avLst/>
          </a:prstGeom>
          <a:solidFill>
            <a:srgbClr val="E8F0EF"/>
          </a:solidFill>
          <a:ln w="38100">
            <a:solidFill>
              <a:srgbClr val="2B7D7B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60">
            <a:extLst>
              <a:ext uri="{FF2B5EF4-FFF2-40B4-BE49-F238E27FC236}">
                <a16:creationId xmlns:a16="http://schemas.microsoft.com/office/drawing/2014/main" id="{9D69EC13-B2C6-8A00-C992-B6C5D5E9C0EB}"/>
              </a:ext>
            </a:extLst>
          </p:cNvPr>
          <p:cNvSpPr/>
          <p:nvPr/>
        </p:nvSpPr>
        <p:spPr>
          <a:xfrm>
            <a:off x="11566794" y="7773419"/>
            <a:ext cx="9738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600" b="1">
                <a:solidFill>
                  <a:srgbClr val="1A5F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 — Aspen Plus PFD</a:t>
            </a:r>
            <a:endParaRPr lang="en-US" sz="460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D34A2EF-18D6-BD1E-7039-0426E0B66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7042" y="11349519"/>
            <a:ext cx="9738360" cy="3740179"/>
          </a:xfrm>
          <a:prstGeom prst="rect">
            <a:avLst/>
          </a:prstGeom>
        </p:spPr>
      </p:pic>
      <p:sp>
        <p:nvSpPr>
          <p:cNvPr id="95" name="Text 99">
            <a:extLst>
              <a:ext uri="{FF2B5EF4-FFF2-40B4-BE49-F238E27FC236}">
                <a16:creationId xmlns:a16="http://schemas.microsoft.com/office/drawing/2014/main" id="{702793D2-8B36-4ADB-B1F4-994136D36760}"/>
              </a:ext>
            </a:extLst>
          </p:cNvPr>
          <p:cNvSpPr/>
          <p:nvPr/>
        </p:nvSpPr>
        <p:spPr>
          <a:xfrm>
            <a:off x="32338873" y="-45170613"/>
            <a:ext cx="8934874" cy="59832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dirty="0"/>
          </a:p>
        </p:txBody>
      </p:sp>
      <p:sp>
        <p:nvSpPr>
          <p:cNvPr id="14" name="Shape 53">
            <a:extLst>
              <a:ext uri="{FF2B5EF4-FFF2-40B4-BE49-F238E27FC236}">
                <a16:creationId xmlns:a16="http://schemas.microsoft.com/office/drawing/2014/main" id="{16A545FB-14FC-08F1-FF98-AE3B1E2566D7}"/>
              </a:ext>
            </a:extLst>
          </p:cNvPr>
          <p:cNvSpPr/>
          <p:nvPr/>
        </p:nvSpPr>
        <p:spPr>
          <a:xfrm>
            <a:off x="11308463" y="15595763"/>
            <a:ext cx="9875519" cy="11995262"/>
          </a:xfrm>
          <a:prstGeom prst="rect">
            <a:avLst/>
          </a:prstGeom>
          <a:solidFill>
            <a:srgbClr val="E8F0EF"/>
          </a:solidFill>
          <a:ln w="38100">
            <a:solidFill>
              <a:srgbClr val="2B7D7B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60">
            <a:extLst>
              <a:ext uri="{FF2B5EF4-FFF2-40B4-BE49-F238E27FC236}">
                <a16:creationId xmlns:a16="http://schemas.microsoft.com/office/drawing/2014/main" id="{A51F2FEA-BA72-B87D-995F-03DE135EF9FD}"/>
              </a:ext>
            </a:extLst>
          </p:cNvPr>
          <p:cNvSpPr/>
          <p:nvPr/>
        </p:nvSpPr>
        <p:spPr>
          <a:xfrm>
            <a:off x="11444854" y="15688993"/>
            <a:ext cx="9738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1A5F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Prototype</a:t>
            </a:r>
            <a:endParaRPr lang="en-US" sz="4600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52A88F1-5B04-349D-6DF7-0C6510A8C04D}"/>
              </a:ext>
            </a:extLst>
          </p:cNvPr>
          <p:cNvGrpSpPr/>
          <p:nvPr/>
        </p:nvGrpSpPr>
        <p:grpSpPr>
          <a:xfrm>
            <a:off x="11377043" y="9302980"/>
            <a:ext cx="9596463" cy="1386967"/>
            <a:chOff x="11862598" y="24369395"/>
            <a:chExt cx="8432510" cy="1071641"/>
          </a:xfrm>
        </p:grpSpPr>
        <p:sp>
          <p:nvSpPr>
            <p:cNvPr id="110" name="Shape 63">
              <a:extLst>
                <a:ext uri="{FF2B5EF4-FFF2-40B4-BE49-F238E27FC236}">
                  <a16:creationId xmlns:a16="http://schemas.microsoft.com/office/drawing/2014/main" id="{6A2B7830-A5EB-1B2F-04BF-0BF82610D2DA}"/>
                </a:ext>
              </a:extLst>
            </p:cNvPr>
            <p:cNvSpPr/>
            <p:nvPr/>
          </p:nvSpPr>
          <p:spPr>
            <a:xfrm>
              <a:off x="11862598" y="24369395"/>
              <a:ext cx="1188720" cy="1005840"/>
            </a:xfrm>
            <a:prstGeom prst="rect">
              <a:avLst/>
            </a:prstGeom>
            <a:solidFill>
              <a:srgbClr val="1A5F5E"/>
            </a:solidFill>
            <a:ln w="12700">
              <a:solidFill>
                <a:srgbClr val="1A5F5E"/>
              </a:solidFill>
              <a:prstDash val="soli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1" name="Shape 66">
              <a:extLst>
                <a:ext uri="{FF2B5EF4-FFF2-40B4-BE49-F238E27FC236}">
                  <a16:creationId xmlns:a16="http://schemas.microsoft.com/office/drawing/2014/main" id="{7E1ED09C-45FD-D520-E063-E914F78F0CDF}"/>
                </a:ext>
              </a:extLst>
            </p:cNvPr>
            <p:cNvSpPr/>
            <p:nvPr/>
          </p:nvSpPr>
          <p:spPr>
            <a:xfrm>
              <a:off x="13380502" y="24369395"/>
              <a:ext cx="1481328" cy="1005840"/>
            </a:xfrm>
            <a:prstGeom prst="rect">
              <a:avLst/>
            </a:prstGeom>
            <a:solidFill>
              <a:srgbClr val="8A9B5E"/>
            </a:solidFill>
            <a:ln w="12700">
              <a:solidFill>
                <a:srgbClr val="8A9B5E"/>
              </a:solidFill>
              <a:prstDash val="soli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2" name="Shape 69">
              <a:extLst>
                <a:ext uri="{FF2B5EF4-FFF2-40B4-BE49-F238E27FC236}">
                  <a16:creationId xmlns:a16="http://schemas.microsoft.com/office/drawing/2014/main" id="{BC189664-6204-D028-0378-0BA14A7F5F65}"/>
                </a:ext>
              </a:extLst>
            </p:cNvPr>
            <p:cNvSpPr/>
            <p:nvPr/>
          </p:nvSpPr>
          <p:spPr>
            <a:xfrm>
              <a:off x="15191014" y="24369395"/>
              <a:ext cx="1481328" cy="1005840"/>
            </a:xfrm>
            <a:prstGeom prst="rect">
              <a:avLst/>
            </a:prstGeom>
            <a:solidFill>
              <a:srgbClr val="2B7D7B"/>
            </a:solidFill>
            <a:ln w="12700">
              <a:solidFill>
                <a:srgbClr val="2B7D7B"/>
              </a:solidFill>
              <a:prstDash val="soli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3" name="Shape 72">
              <a:extLst>
                <a:ext uri="{FF2B5EF4-FFF2-40B4-BE49-F238E27FC236}">
                  <a16:creationId xmlns:a16="http://schemas.microsoft.com/office/drawing/2014/main" id="{9F6C798A-5963-C689-5166-4E46D17F6DAF}"/>
                </a:ext>
              </a:extLst>
            </p:cNvPr>
            <p:cNvSpPr/>
            <p:nvPr/>
          </p:nvSpPr>
          <p:spPr>
            <a:xfrm>
              <a:off x="17001526" y="24369395"/>
              <a:ext cx="1481328" cy="1005840"/>
            </a:xfrm>
            <a:prstGeom prst="rect">
              <a:avLst/>
            </a:prstGeom>
            <a:solidFill>
              <a:srgbClr val="C8A84B"/>
            </a:solidFill>
            <a:ln w="12700">
              <a:solidFill>
                <a:srgbClr val="C8A84B"/>
              </a:solidFill>
              <a:prstDash val="soli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14" name="Shape 75">
              <a:extLst>
                <a:ext uri="{FF2B5EF4-FFF2-40B4-BE49-F238E27FC236}">
                  <a16:creationId xmlns:a16="http://schemas.microsoft.com/office/drawing/2014/main" id="{B110B6DF-5E3E-3E1D-972E-0182C2A1CB5F}"/>
                </a:ext>
              </a:extLst>
            </p:cNvPr>
            <p:cNvSpPr/>
            <p:nvPr/>
          </p:nvSpPr>
          <p:spPr>
            <a:xfrm>
              <a:off x="18812038" y="24369395"/>
              <a:ext cx="1481328" cy="1005840"/>
            </a:xfrm>
            <a:prstGeom prst="rect">
              <a:avLst/>
            </a:prstGeom>
            <a:solidFill>
              <a:srgbClr val="8A9B5E"/>
            </a:solidFill>
            <a:ln w="12700">
              <a:solidFill>
                <a:srgbClr val="8A9B5E"/>
              </a:solidFill>
              <a:prstDash val="solid"/>
            </a:ln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02ED244-7A23-9921-C072-5216325750A4}"/>
                </a:ext>
              </a:extLst>
            </p:cNvPr>
            <p:cNvGrpSpPr/>
            <p:nvPr/>
          </p:nvGrpSpPr>
          <p:grpSpPr>
            <a:xfrm>
              <a:off x="11864340" y="24423624"/>
              <a:ext cx="8430768" cy="1017412"/>
              <a:chOff x="11864340" y="20830032"/>
              <a:chExt cx="8430768" cy="1017412"/>
            </a:xfrm>
          </p:grpSpPr>
          <p:sp>
            <p:nvSpPr>
              <p:cNvPr id="116" name="Text 64">
                <a:extLst>
                  <a:ext uri="{FF2B5EF4-FFF2-40B4-BE49-F238E27FC236}">
                    <a16:creationId xmlns:a16="http://schemas.microsoft.com/office/drawing/2014/main" id="{4FA90152-569E-1BAF-6C2A-A001AA9764C0}"/>
                  </a:ext>
                </a:extLst>
              </p:cNvPr>
              <p:cNvSpPr/>
              <p:nvPr/>
            </p:nvSpPr>
            <p:spPr>
              <a:xfrm>
                <a:off x="11864340" y="20830032"/>
                <a:ext cx="1188720" cy="1005840"/>
              </a:xfrm>
              <a:prstGeom prst="rect">
                <a:avLst/>
              </a:prstGeom>
              <a:noFill/>
              <a:ln/>
            </p:spPr>
            <p:txBody>
              <a:bodyPr wrap="square" lIns="50800" tIns="50800" rIns="50800" bIns="50800" rtlCol="0" anchor="ctr"/>
              <a:lstStyle/>
              <a:p>
                <a:pPr marL="0" indent="0" algn="ctr">
                  <a:buNone/>
                </a:pPr>
                <a:r>
                  <a:rPr lang="en-US" sz="2400" b="1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CO₂ +</a:t>
                </a:r>
                <a:endParaRPr lang="en-US" sz="2400"/>
              </a:p>
              <a:p>
                <a:pPr marL="0" indent="0" algn="ctr">
                  <a:buNone/>
                </a:pPr>
                <a:r>
                  <a:rPr lang="en-US" sz="2400" b="1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H₂O</a:t>
                </a:r>
                <a:endParaRPr lang="en-US" sz="2400"/>
              </a:p>
            </p:txBody>
          </p:sp>
          <p:sp>
            <p:nvSpPr>
              <p:cNvPr id="117" name="Text 65">
                <a:extLst>
                  <a:ext uri="{FF2B5EF4-FFF2-40B4-BE49-F238E27FC236}">
                    <a16:creationId xmlns:a16="http://schemas.microsoft.com/office/drawing/2014/main" id="{FA10BBC7-23C0-39C5-7C79-D9110DC1BDD2}"/>
                  </a:ext>
                </a:extLst>
              </p:cNvPr>
              <p:cNvSpPr/>
              <p:nvPr/>
            </p:nvSpPr>
            <p:spPr>
              <a:xfrm>
                <a:off x="13157334" y="20841604"/>
                <a:ext cx="31634" cy="10058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6000" b="1">
                    <a:solidFill>
                      <a:srgbClr val="2B7D7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→</a:t>
                </a:r>
                <a:endParaRPr lang="en-US" sz="6000"/>
              </a:p>
            </p:txBody>
          </p:sp>
          <p:sp>
            <p:nvSpPr>
              <p:cNvPr id="118" name="Text 67">
                <a:extLst>
                  <a:ext uri="{FF2B5EF4-FFF2-40B4-BE49-F238E27FC236}">
                    <a16:creationId xmlns:a16="http://schemas.microsoft.com/office/drawing/2014/main" id="{9B026D41-75D4-28C2-9607-D6B01EBFEC52}"/>
                  </a:ext>
                </a:extLst>
              </p:cNvPr>
              <p:cNvSpPr/>
              <p:nvPr/>
            </p:nvSpPr>
            <p:spPr>
              <a:xfrm>
                <a:off x="13382244" y="20830032"/>
                <a:ext cx="1481328" cy="1005840"/>
              </a:xfrm>
              <a:prstGeom prst="rect">
                <a:avLst/>
              </a:prstGeom>
              <a:noFill/>
              <a:ln/>
            </p:spPr>
            <p:txBody>
              <a:bodyPr wrap="square" lIns="50800" tIns="50800" rIns="50800" bIns="50800" rtlCol="0" anchor="ctr"/>
              <a:lstStyle/>
              <a:p>
                <a:pPr marL="0" indent="0" algn="ctr">
                  <a:buNone/>
                </a:pPr>
                <a:r>
                  <a:rPr lang="en-US" sz="2400" b="1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Syngas</a:t>
                </a:r>
                <a:endParaRPr lang="en-US" sz="2400"/>
              </a:p>
              <a:p>
                <a:pPr marL="0" indent="0" algn="ctr">
                  <a:buNone/>
                </a:pPr>
                <a:r>
                  <a:rPr lang="en-US" sz="2400" b="1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(Electrochem.)</a:t>
                </a:r>
                <a:endParaRPr lang="en-US" sz="2400"/>
              </a:p>
            </p:txBody>
          </p:sp>
          <p:sp>
            <p:nvSpPr>
              <p:cNvPr id="119" name="Text 68">
                <a:extLst>
                  <a:ext uri="{FF2B5EF4-FFF2-40B4-BE49-F238E27FC236}">
                    <a16:creationId xmlns:a16="http://schemas.microsoft.com/office/drawing/2014/main" id="{FC60F479-F725-FB45-5479-C0007F2283FF}"/>
                  </a:ext>
                </a:extLst>
              </p:cNvPr>
              <p:cNvSpPr/>
              <p:nvPr/>
            </p:nvSpPr>
            <p:spPr>
              <a:xfrm>
                <a:off x="15000179" y="20838299"/>
                <a:ext cx="31634" cy="10058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6000" b="1">
                    <a:solidFill>
                      <a:srgbClr val="2B7D7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→</a:t>
                </a:r>
                <a:endParaRPr lang="en-US" sz="6000"/>
              </a:p>
            </p:txBody>
          </p:sp>
          <p:sp>
            <p:nvSpPr>
              <p:cNvPr id="120" name="Text 70">
                <a:extLst>
                  <a:ext uri="{FF2B5EF4-FFF2-40B4-BE49-F238E27FC236}">
                    <a16:creationId xmlns:a16="http://schemas.microsoft.com/office/drawing/2014/main" id="{B69023A5-B787-9939-95AA-0AA6941759DD}"/>
                  </a:ext>
                </a:extLst>
              </p:cNvPr>
              <p:cNvSpPr/>
              <p:nvPr/>
            </p:nvSpPr>
            <p:spPr>
              <a:xfrm>
                <a:off x="15192756" y="20830032"/>
                <a:ext cx="1481328" cy="1005840"/>
              </a:xfrm>
              <a:prstGeom prst="rect">
                <a:avLst/>
              </a:prstGeom>
              <a:noFill/>
              <a:ln/>
            </p:spPr>
            <p:txBody>
              <a:bodyPr wrap="square" lIns="50800" tIns="50800" rIns="50800" bIns="50800" rtlCol="0" anchor="ctr"/>
              <a:lstStyle/>
              <a:p>
                <a:pPr marL="0" indent="0" algn="ctr">
                  <a:buNone/>
                </a:pPr>
                <a:r>
                  <a:rPr lang="en-US" sz="2400" b="1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MeOH</a:t>
                </a:r>
                <a:endParaRPr lang="en-US" sz="2400"/>
              </a:p>
              <a:p>
                <a:pPr marL="0" indent="0" algn="ctr">
                  <a:buNone/>
                </a:pPr>
                <a:r>
                  <a:rPr lang="en-US" sz="2400" b="1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Synthesis</a:t>
                </a:r>
                <a:endParaRPr lang="en-US" sz="2400"/>
              </a:p>
            </p:txBody>
          </p:sp>
          <p:sp>
            <p:nvSpPr>
              <p:cNvPr id="121" name="Text 71">
                <a:extLst>
                  <a:ext uri="{FF2B5EF4-FFF2-40B4-BE49-F238E27FC236}">
                    <a16:creationId xmlns:a16="http://schemas.microsoft.com/office/drawing/2014/main" id="{628C960B-BC23-2EAA-4C94-A623A9A1192C}"/>
                  </a:ext>
                </a:extLst>
              </p:cNvPr>
              <p:cNvSpPr/>
              <p:nvPr/>
            </p:nvSpPr>
            <p:spPr>
              <a:xfrm>
                <a:off x="16810690" y="20838300"/>
                <a:ext cx="31634" cy="10058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6000" b="1">
                    <a:solidFill>
                      <a:srgbClr val="2B7D7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→</a:t>
                </a:r>
                <a:endParaRPr lang="en-US" sz="6000"/>
              </a:p>
            </p:txBody>
          </p:sp>
          <p:sp>
            <p:nvSpPr>
              <p:cNvPr id="122" name="Text 73">
                <a:extLst>
                  <a:ext uri="{FF2B5EF4-FFF2-40B4-BE49-F238E27FC236}">
                    <a16:creationId xmlns:a16="http://schemas.microsoft.com/office/drawing/2014/main" id="{9EE6A7F3-7B0A-B12F-A72C-4853D9A039BA}"/>
                  </a:ext>
                </a:extLst>
              </p:cNvPr>
              <p:cNvSpPr/>
              <p:nvPr/>
            </p:nvSpPr>
            <p:spPr>
              <a:xfrm>
                <a:off x="17003268" y="20830032"/>
                <a:ext cx="1481328" cy="1005840"/>
              </a:xfrm>
              <a:prstGeom prst="rect">
                <a:avLst/>
              </a:prstGeom>
              <a:noFill/>
              <a:ln/>
            </p:spPr>
            <p:txBody>
              <a:bodyPr wrap="square" lIns="50800" tIns="50800" rIns="50800" bIns="50800" rtlCol="0" anchor="ctr"/>
              <a:lstStyle/>
              <a:p>
                <a:pPr marL="0" indent="0" algn="ctr">
                  <a:buNone/>
                </a:pPr>
                <a:r>
                  <a:rPr lang="en-US" sz="2400" b="1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MTO +</a:t>
                </a:r>
                <a:endParaRPr lang="en-US" sz="2400"/>
              </a:p>
              <a:p>
                <a:pPr marL="0" indent="0" algn="ctr">
                  <a:buNone/>
                </a:pPr>
                <a:r>
                  <a:rPr lang="en-US" sz="2400" b="1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Sep. Train</a:t>
                </a:r>
                <a:endParaRPr lang="en-US" sz="2400"/>
              </a:p>
            </p:txBody>
          </p:sp>
          <p:sp>
            <p:nvSpPr>
              <p:cNvPr id="123" name="Text 74">
                <a:extLst>
                  <a:ext uri="{FF2B5EF4-FFF2-40B4-BE49-F238E27FC236}">
                    <a16:creationId xmlns:a16="http://schemas.microsoft.com/office/drawing/2014/main" id="{88845128-60E0-D6AF-F105-297A21EF672D}"/>
                  </a:ext>
                </a:extLst>
              </p:cNvPr>
              <p:cNvSpPr/>
              <p:nvPr/>
            </p:nvSpPr>
            <p:spPr>
              <a:xfrm>
                <a:off x="18621201" y="20838300"/>
                <a:ext cx="31634" cy="10058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6000" b="1">
                    <a:solidFill>
                      <a:srgbClr val="2B7D7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→</a:t>
                </a:r>
                <a:endParaRPr lang="en-US" sz="6000"/>
              </a:p>
            </p:txBody>
          </p:sp>
          <p:sp>
            <p:nvSpPr>
              <p:cNvPr id="124" name="Text 76">
                <a:extLst>
                  <a:ext uri="{FF2B5EF4-FFF2-40B4-BE49-F238E27FC236}">
                    <a16:creationId xmlns:a16="http://schemas.microsoft.com/office/drawing/2014/main" id="{4060817C-8671-16A7-C9FC-B13C219CEB07}"/>
                  </a:ext>
                </a:extLst>
              </p:cNvPr>
              <p:cNvSpPr/>
              <p:nvPr/>
            </p:nvSpPr>
            <p:spPr>
              <a:xfrm>
                <a:off x="18813780" y="20830032"/>
                <a:ext cx="1481328" cy="1005840"/>
              </a:xfrm>
              <a:prstGeom prst="rect">
                <a:avLst/>
              </a:prstGeom>
              <a:noFill/>
              <a:ln/>
            </p:spPr>
            <p:txBody>
              <a:bodyPr wrap="square" lIns="50800" tIns="50800" rIns="50800" bIns="50800" rtlCol="0" anchor="ctr"/>
              <a:lstStyle/>
              <a:p>
                <a:pPr marL="0" indent="0" algn="ctr">
                  <a:buNone/>
                </a:pPr>
                <a:r>
                  <a:rPr lang="en-US" sz="2400" b="1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Ethylene</a:t>
                </a:r>
                <a:endParaRPr lang="en-US" sz="2400"/>
              </a:p>
              <a:p>
                <a:pPr marL="0" indent="0" algn="ctr">
                  <a:buNone/>
                </a:pPr>
                <a:r>
                  <a:rPr lang="en-US" sz="2400" b="1">
                    <a:solidFill>
                      <a:srgbClr val="FFFFF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≥99.9%</a:t>
                </a:r>
                <a:endParaRPr lang="en-US" sz="2400"/>
              </a:p>
            </p:txBody>
          </p:sp>
        </p:grpSp>
      </p:grpSp>
      <p:sp>
        <p:nvSpPr>
          <p:cNvPr id="125" name="TextBox 19">
            <a:extLst>
              <a:ext uri="{FF2B5EF4-FFF2-40B4-BE49-F238E27FC236}">
                <a16:creationId xmlns:a16="http://schemas.microsoft.com/office/drawing/2014/main" id="{0BAB67BE-0BAD-2F35-66EC-441AFDB3D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1138" y="24064136"/>
            <a:ext cx="9875519" cy="254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0" indent="0">
              <a:buNone/>
            </a:pPr>
            <a:r>
              <a:rPr lang="en-US" sz="4000" dirty="0"/>
              <a:t>This project demonstrates a validated, solar-powered CO₂ conversion system with integrated multidisciplinary design and clear potential for scale-up.</a:t>
            </a:r>
            <a:endParaRPr lang="en-US" sz="4600" dirty="0"/>
          </a:p>
        </p:txBody>
      </p:sp>
      <p:sp>
        <p:nvSpPr>
          <p:cNvPr id="52" name="Shape 53">
            <a:extLst>
              <a:ext uri="{FF2B5EF4-FFF2-40B4-BE49-F238E27FC236}">
                <a16:creationId xmlns:a16="http://schemas.microsoft.com/office/drawing/2014/main" id="{4DA3A3E4-BCEF-0A93-7EB3-FE727503D598}"/>
              </a:ext>
            </a:extLst>
          </p:cNvPr>
          <p:cNvSpPr/>
          <p:nvPr/>
        </p:nvSpPr>
        <p:spPr>
          <a:xfrm>
            <a:off x="21702537" y="12590365"/>
            <a:ext cx="9875519" cy="3487248"/>
          </a:xfrm>
          <a:prstGeom prst="rect">
            <a:avLst/>
          </a:prstGeom>
          <a:solidFill>
            <a:srgbClr val="E8F0EF"/>
          </a:solidFill>
          <a:ln w="38100">
            <a:solidFill>
              <a:srgbClr val="2B7D7B"/>
            </a:solidFill>
            <a:prstDash val="dash"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53" name="Text 60">
            <a:extLst>
              <a:ext uri="{FF2B5EF4-FFF2-40B4-BE49-F238E27FC236}">
                <a16:creationId xmlns:a16="http://schemas.microsoft.com/office/drawing/2014/main" id="{BD02318C-71B9-9164-D76C-244E5D55726D}"/>
              </a:ext>
            </a:extLst>
          </p:cNvPr>
          <p:cNvSpPr/>
          <p:nvPr/>
        </p:nvSpPr>
        <p:spPr>
          <a:xfrm>
            <a:off x="21305154" y="12688026"/>
            <a:ext cx="9738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600" b="1">
                <a:solidFill>
                  <a:srgbClr val="1A5F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ISE — Stability Validation Charts</a:t>
            </a:r>
            <a:endParaRPr lang="en-US" sz="4600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03AD6E9F-2693-28DE-0C5E-3D422B1E7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5833" y="13779542"/>
            <a:ext cx="3133543" cy="1738137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DB93AAF7-A3A2-7F8B-C7EE-C028E16F0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8904" y="13717889"/>
            <a:ext cx="3182479" cy="1705610"/>
          </a:xfrm>
          <a:prstGeom prst="rect">
            <a:avLst/>
          </a:prstGeom>
        </p:spPr>
      </p:pic>
      <p:sp>
        <p:nvSpPr>
          <p:cNvPr id="57" name="AutoShape 4">
            <a:extLst>
              <a:ext uri="{FF2B5EF4-FFF2-40B4-BE49-F238E27FC236}">
                <a16:creationId xmlns:a16="http://schemas.microsoft.com/office/drawing/2014/main" id="{7EE6FDD7-D8CA-D2C6-48CB-99B73EC445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48688" y="149844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BFA1F76E-CA9C-992E-7043-5F0EE1F6A2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66613" y="13727016"/>
            <a:ext cx="3211443" cy="1776330"/>
          </a:xfrm>
          <a:prstGeom prst="rect">
            <a:avLst/>
          </a:prstGeom>
        </p:spPr>
      </p:pic>
      <p:sp>
        <p:nvSpPr>
          <p:cNvPr id="60" name="Text 60">
            <a:extLst>
              <a:ext uri="{FF2B5EF4-FFF2-40B4-BE49-F238E27FC236}">
                <a16:creationId xmlns:a16="http://schemas.microsoft.com/office/drawing/2014/main" id="{3C77C326-5DB2-9FDB-1AE0-D9AD1B761707}"/>
              </a:ext>
            </a:extLst>
          </p:cNvPr>
          <p:cNvSpPr/>
          <p:nvPr/>
        </p:nvSpPr>
        <p:spPr>
          <a:xfrm>
            <a:off x="11307695" y="23433462"/>
            <a:ext cx="9738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4600" dirty="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81AF251-7D96-870E-D55C-61D43299F009}"/>
              </a:ext>
            </a:extLst>
          </p:cNvPr>
          <p:cNvGrpSpPr/>
          <p:nvPr/>
        </p:nvGrpSpPr>
        <p:grpSpPr>
          <a:xfrm>
            <a:off x="32085664" y="7436433"/>
            <a:ext cx="11447737" cy="15279533"/>
            <a:chOff x="32085664" y="7436433"/>
            <a:chExt cx="11447737" cy="1527953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6B19906-88A6-C854-C9DB-3573A566172E}"/>
                </a:ext>
              </a:extLst>
            </p:cNvPr>
            <p:cNvGrpSpPr/>
            <p:nvPr/>
          </p:nvGrpSpPr>
          <p:grpSpPr>
            <a:xfrm>
              <a:off x="32085664" y="7436433"/>
              <a:ext cx="10389091" cy="3546734"/>
              <a:chOff x="32099952" y="7436433"/>
              <a:chExt cx="10389091" cy="3546734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79E7EFB-D1BE-BDA0-718E-14E05093EC05}"/>
                  </a:ext>
                </a:extLst>
              </p:cNvPr>
              <p:cNvGrpSpPr/>
              <p:nvPr/>
            </p:nvGrpSpPr>
            <p:grpSpPr>
              <a:xfrm>
                <a:off x="32099952" y="7436433"/>
                <a:ext cx="9087577" cy="586438"/>
                <a:chOff x="32099952" y="7436433"/>
                <a:chExt cx="9087577" cy="586438"/>
              </a:xfrm>
            </p:grpSpPr>
            <p:sp>
              <p:nvSpPr>
                <p:cNvPr id="79" name="Shape 83">
                  <a:extLst>
                    <a:ext uri="{FF2B5EF4-FFF2-40B4-BE49-F238E27FC236}">
                      <a16:creationId xmlns:a16="http://schemas.microsoft.com/office/drawing/2014/main" id="{9D093F73-802B-CECB-7BE2-060C39653221}"/>
                    </a:ext>
                  </a:extLst>
                </p:cNvPr>
                <p:cNvSpPr/>
                <p:nvPr/>
              </p:nvSpPr>
              <p:spPr>
                <a:xfrm>
                  <a:off x="32099952" y="7436433"/>
                  <a:ext cx="9087577" cy="586438"/>
                </a:xfrm>
                <a:prstGeom prst="rect">
                  <a:avLst/>
                </a:prstGeom>
                <a:solidFill>
                  <a:srgbClr val="D4F0E8"/>
                </a:solidFill>
                <a:ln w="15240">
                  <a:solidFill>
                    <a:srgbClr val="0D5C38"/>
                  </a:solidFill>
                  <a:prstDash val="soli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Text 84">
                  <a:extLst>
                    <a:ext uri="{FF2B5EF4-FFF2-40B4-BE49-F238E27FC236}">
                      <a16:creationId xmlns:a16="http://schemas.microsoft.com/office/drawing/2014/main" id="{DA638D6F-772C-BA04-A41A-3ED6441C0A14}"/>
                    </a:ext>
                  </a:extLst>
                </p:cNvPr>
                <p:cNvSpPr/>
                <p:nvPr/>
              </p:nvSpPr>
              <p:spPr>
                <a:xfrm>
                  <a:off x="32253545" y="7436433"/>
                  <a:ext cx="8831589" cy="586438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3600" b="1" dirty="0">
                      <a:solidFill>
                        <a:srgbClr val="0D5C38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CHE  CHEMICAL ENGINEERING</a:t>
                  </a:r>
                  <a:endParaRPr lang="en-US" sz="3600" dirty="0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B379B85-128F-6665-740A-C5D66B757B1D}"/>
                  </a:ext>
                </a:extLst>
              </p:cNvPr>
              <p:cNvGrpSpPr/>
              <p:nvPr/>
            </p:nvGrpSpPr>
            <p:grpSpPr>
              <a:xfrm>
                <a:off x="32125105" y="7937989"/>
                <a:ext cx="10363938" cy="3045178"/>
                <a:chOff x="32125105" y="7937989"/>
                <a:chExt cx="10363938" cy="3045178"/>
              </a:xfrm>
            </p:grpSpPr>
            <p:sp>
              <p:nvSpPr>
                <p:cNvPr id="81" name="Text 85">
                  <a:extLst>
                    <a:ext uri="{FF2B5EF4-FFF2-40B4-BE49-F238E27FC236}">
                      <a16:creationId xmlns:a16="http://schemas.microsoft.com/office/drawing/2014/main" id="{F4DC06F1-E022-F3F0-BDB7-B2C4FC1A7985}"/>
                    </a:ext>
                  </a:extLst>
                </p:cNvPr>
                <p:cNvSpPr/>
                <p:nvPr/>
              </p:nvSpPr>
              <p:spPr>
                <a:xfrm>
                  <a:off x="32125105" y="7937989"/>
                  <a:ext cx="8780391" cy="721447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4600" b="1" dirty="0">
                      <a:solidFill>
                        <a:srgbClr val="0D5C38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Ambient pressure &amp; temp ≤ 60 °C</a:t>
                  </a:r>
                  <a:endParaRPr lang="en-US" sz="4600" dirty="0">
                    <a:solidFill>
                      <a:srgbClr val="3A3A3A"/>
                    </a:solidFill>
                  </a:endParaRPr>
                </a:p>
              </p:txBody>
            </p:sp>
            <p:sp>
              <p:nvSpPr>
                <p:cNvPr id="82" name="Text 86">
                  <a:extLst>
                    <a:ext uri="{FF2B5EF4-FFF2-40B4-BE49-F238E27FC236}">
                      <a16:creationId xmlns:a16="http://schemas.microsoft.com/office/drawing/2014/main" id="{CB698164-BCF7-68A7-9F18-D39EAD2288CD}"/>
                    </a:ext>
                  </a:extLst>
                </p:cNvPr>
                <p:cNvSpPr/>
                <p:nvPr/>
              </p:nvSpPr>
              <p:spPr>
                <a:xfrm>
                  <a:off x="32125105" y="8654478"/>
                  <a:ext cx="8780391" cy="555572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4600" b="1" dirty="0">
                      <a:solidFill>
                        <a:srgbClr val="0D5C38"/>
                      </a:solidFill>
                      <a:latin typeface="Calibri" panose="020F0502020204030204" pitchFamily="34" charset="0"/>
                      <a:ea typeface="Calibri" pitchFamily="34" charset="-122"/>
                      <a:cs typeface="Calibri" panose="020F0502020204030204" pitchFamily="34" charset="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CO₂ conversion ≥20% </a:t>
                  </a:r>
                  <a:r>
                    <a:rPr lang="en-US" sz="4600" i="1" dirty="0">
                      <a:solidFill>
                        <a:srgbClr val="3A3A3A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(simulation)</a:t>
                  </a:r>
                  <a:endParaRPr lang="en-US" sz="4600" dirty="0">
                    <a:solidFill>
                      <a:srgbClr val="3A3A3A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Text 87">
                  <a:extLst>
                    <a:ext uri="{FF2B5EF4-FFF2-40B4-BE49-F238E27FC236}">
                      <a16:creationId xmlns:a16="http://schemas.microsoft.com/office/drawing/2014/main" id="{E230D77E-F0BC-3BAB-25AE-276ED614E7DF}"/>
                    </a:ext>
                  </a:extLst>
                </p:cNvPr>
                <p:cNvSpPr/>
                <p:nvPr/>
              </p:nvSpPr>
              <p:spPr>
                <a:xfrm>
                  <a:off x="32125105" y="9205092"/>
                  <a:ext cx="8780391" cy="555572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4600" b="1" dirty="0">
                      <a:solidFill>
                        <a:srgbClr val="0D5C38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Product purity ≥95% (simulation)</a:t>
                  </a:r>
                  <a:endParaRPr lang="en-US" sz="4600" dirty="0"/>
                </a:p>
              </p:txBody>
            </p:sp>
            <p:sp>
              <p:nvSpPr>
                <p:cNvPr id="84" name="Text 88">
                  <a:extLst>
                    <a:ext uri="{FF2B5EF4-FFF2-40B4-BE49-F238E27FC236}">
                      <a16:creationId xmlns:a16="http://schemas.microsoft.com/office/drawing/2014/main" id="{0043F693-D1FF-F4B5-2F31-A65692BE63AB}"/>
                    </a:ext>
                  </a:extLst>
                </p:cNvPr>
                <p:cNvSpPr/>
                <p:nvPr/>
              </p:nvSpPr>
              <p:spPr>
                <a:xfrm>
                  <a:off x="32125105" y="9755706"/>
                  <a:ext cx="8780391" cy="555572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4600" b="1" dirty="0">
                      <a:solidFill>
                        <a:srgbClr val="0D5C38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Production capacity ≥ 1.0 kg/h</a:t>
                  </a:r>
                  <a:endParaRPr lang="en-US" sz="4600" dirty="0">
                    <a:solidFill>
                      <a:srgbClr val="3A3A3A"/>
                    </a:solidFill>
                  </a:endParaRPr>
                </a:p>
              </p:txBody>
            </p:sp>
            <p:sp>
              <p:nvSpPr>
                <p:cNvPr id="85" name="Text 89">
                  <a:extLst>
                    <a:ext uri="{FF2B5EF4-FFF2-40B4-BE49-F238E27FC236}">
                      <a16:creationId xmlns:a16="http://schemas.microsoft.com/office/drawing/2014/main" id="{00321C94-07EC-945A-40DA-1EAED47A241B}"/>
                    </a:ext>
                  </a:extLst>
                </p:cNvPr>
                <p:cNvSpPr/>
                <p:nvPr/>
              </p:nvSpPr>
              <p:spPr>
                <a:xfrm>
                  <a:off x="32125105" y="10306320"/>
                  <a:ext cx="10363938" cy="676847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4600" b="1" dirty="0">
                      <a:solidFill>
                        <a:srgbClr val="0D5C38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Conversion literature deviation ≤ ±20%</a:t>
                  </a:r>
                  <a:endParaRPr lang="en-US" sz="4600" dirty="0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7464B69-666C-315A-F2AD-D2D970087BF3}"/>
                </a:ext>
              </a:extLst>
            </p:cNvPr>
            <p:cNvGrpSpPr/>
            <p:nvPr/>
          </p:nvGrpSpPr>
          <p:grpSpPr>
            <a:xfrm>
              <a:off x="32085664" y="10978208"/>
              <a:ext cx="10443627" cy="3056872"/>
              <a:chOff x="32099952" y="10978208"/>
              <a:chExt cx="10443627" cy="3056872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548C5B7-7A05-E331-6CCD-B2EB935F984D}"/>
                  </a:ext>
                </a:extLst>
              </p:cNvPr>
              <p:cNvGrpSpPr/>
              <p:nvPr/>
            </p:nvGrpSpPr>
            <p:grpSpPr>
              <a:xfrm>
                <a:off x="32099952" y="10978208"/>
                <a:ext cx="9087577" cy="586438"/>
                <a:chOff x="32099952" y="10978208"/>
                <a:chExt cx="9087577" cy="586438"/>
              </a:xfrm>
            </p:grpSpPr>
            <p:sp>
              <p:nvSpPr>
                <p:cNvPr id="86" name="Shape 90">
                  <a:extLst>
                    <a:ext uri="{FF2B5EF4-FFF2-40B4-BE49-F238E27FC236}">
                      <a16:creationId xmlns:a16="http://schemas.microsoft.com/office/drawing/2014/main" id="{9FFA649E-03B8-AD5E-131B-2E390394E8C6}"/>
                    </a:ext>
                  </a:extLst>
                </p:cNvPr>
                <p:cNvSpPr/>
                <p:nvPr/>
              </p:nvSpPr>
              <p:spPr>
                <a:xfrm>
                  <a:off x="32099952" y="10978208"/>
                  <a:ext cx="9087577" cy="586438"/>
                </a:xfrm>
                <a:prstGeom prst="rect">
                  <a:avLst/>
                </a:prstGeom>
                <a:solidFill>
                  <a:srgbClr val="D4E3F7"/>
                </a:solidFill>
                <a:ln w="15240">
                  <a:solidFill>
                    <a:srgbClr val="0C3C7E"/>
                  </a:solidFill>
                  <a:prstDash val="soli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Text 91">
                  <a:extLst>
                    <a:ext uri="{FF2B5EF4-FFF2-40B4-BE49-F238E27FC236}">
                      <a16:creationId xmlns:a16="http://schemas.microsoft.com/office/drawing/2014/main" id="{BD496A1B-66DD-55DF-36EE-E461071CCFCA}"/>
                    </a:ext>
                  </a:extLst>
                </p:cNvPr>
                <p:cNvSpPr/>
                <p:nvPr/>
              </p:nvSpPr>
              <p:spPr>
                <a:xfrm>
                  <a:off x="32151150" y="10978208"/>
                  <a:ext cx="8831589" cy="586438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3600" b="1" dirty="0">
                      <a:solidFill>
                        <a:srgbClr val="0C3C7E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EE  ELECTRICAL ENGINEERING</a:t>
                  </a:r>
                  <a:endParaRPr lang="en-US" sz="3600" dirty="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86954634-615D-3253-B991-A8F55F88431B}"/>
                  </a:ext>
                </a:extLst>
              </p:cNvPr>
              <p:cNvGrpSpPr/>
              <p:nvPr/>
            </p:nvGrpSpPr>
            <p:grpSpPr>
              <a:xfrm>
                <a:off x="32247589" y="11664028"/>
                <a:ext cx="10295990" cy="2371052"/>
                <a:chOff x="32247589" y="11664028"/>
                <a:chExt cx="10295990" cy="2371052"/>
              </a:xfrm>
            </p:grpSpPr>
            <p:sp>
              <p:nvSpPr>
                <p:cNvPr id="88" name="Text 92">
                  <a:extLst>
                    <a:ext uri="{FF2B5EF4-FFF2-40B4-BE49-F238E27FC236}">
                      <a16:creationId xmlns:a16="http://schemas.microsoft.com/office/drawing/2014/main" id="{94B031CE-894B-C6ED-5128-8B07A8D50403}"/>
                    </a:ext>
                  </a:extLst>
                </p:cNvPr>
                <p:cNvSpPr/>
                <p:nvPr/>
              </p:nvSpPr>
              <p:spPr>
                <a:xfrm>
                  <a:off x="32247589" y="11664028"/>
                  <a:ext cx="10295990" cy="555572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4600" b="1" dirty="0">
                      <a:solidFill>
                        <a:srgbClr val="0C3C7E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Solar PV ≥ 80% of energy (daytime)</a:t>
                  </a:r>
                  <a:endParaRPr lang="en-US" sz="4600" dirty="0"/>
                </a:p>
              </p:txBody>
            </p:sp>
            <p:sp>
              <p:nvSpPr>
                <p:cNvPr id="89" name="Text 93">
                  <a:extLst>
                    <a:ext uri="{FF2B5EF4-FFF2-40B4-BE49-F238E27FC236}">
                      <a16:creationId xmlns:a16="http://schemas.microsoft.com/office/drawing/2014/main" id="{0710BDB0-AC50-C586-1102-EDF673F722E2}"/>
                    </a:ext>
                  </a:extLst>
                </p:cNvPr>
                <p:cNvSpPr/>
                <p:nvPr/>
              </p:nvSpPr>
              <p:spPr>
                <a:xfrm>
                  <a:off x="32247589" y="12269188"/>
                  <a:ext cx="10295990" cy="555572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4600" b="1" dirty="0">
                      <a:solidFill>
                        <a:srgbClr val="0C3C7E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Cell voltage accuracy ±50 mV</a:t>
                  </a:r>
                  <a:endParaRPr lang="en-US" sz="4600" dirty="0"/>
                </a:p>
              </p:txBody>
            </p:sp>
            <p:sp>
              <p:nvSpPr>
                <p:cNvPr id="90" name="Text 94">
                  <a:extLst>
                    <a:ext uri="{FF2B5EF4-FFF2-40B4-BE49-F238E27FC236}">
                      <a16:creationId xmlns:a16="http://schemas.microsoft.com/office/drawing/2014/main" id="{8F911272-948C-E451-5836-BA5B8FF0C9E6}"/>
                    </a:ext>
                  </a:extLst>
                </p:cNvPr>
                <p:cNvSpPr/>
                <p:nvPr/>
              </p:nvSpPr>
              <p:spPr>
                <a:xfrm>
                  <a:off x="32247589" y="12874348"/>
                  <a:ext cx="8780391" cy="555572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4600" b="1" dirty="0">
                      <a:solidFill>
                        <a:srgbClr val="0C3C7E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Battery backup ≥ 3-hour runtime</a:t>
                  </a:r>
                  <a:endParaRPr lang="en-US" sz="4600" dirty="0"/>
                </a:p>
              </p:txBody>
            </p:sp>
            <p:sp>
              <p:nvSpPr>
                <p:cNvPr id="91" name="Text 95">
                  <a:extLst>
                    <a:ext uri="{FF2B5EF4-FFF2-40B4-BE49-F238E27FC236}">
                      <a16:creationId xmlns:a16="http://schemas.microsoft.com/office/drawing/2014/main" id="{D126D565-2519-0C45-F8B9-824A7CBF8988}"/>
                    </a:ext>
                  </a:extLst>
                </p:cNvPr>
                <p:cNvSpPr/>
                <p:nvPr/>
              </p:nvSpPr>
              <p:spPr>
                <a:xfrm>
                  <a:off x="32247589" y="13479508"/>
                  <a:ext cx="10295990" cy="555572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4600" b="1" dirty="0">
                      <a:solidFill>
                        <a:srgbClr val="0C3C7E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Overcurrent trip 1.2–1.5 A; GUI ≤ 2 s</a:t>
                  </a:r>
                  <a:endParaRPr lang="en-US" sz="4600" dirty="0"/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0C47325-E148-5C53-D395-6CD8C562A620}"/>
                </a:ext>
              </a:extLst>
            </p:cNvPr>
            <p:cNvGrpSpPr/>
            <p:nvPr/>
          </p:nvGrpSpPr>
          <p:grpSpPr>
            <a:xfrm>
              <a:off x="32085664" y="17438027"/>
              <a:ext cx="9866705" cy="5277939"/>
              <a:chOff x="32091137" y="16935179"/>
              <a:chExt cx="9866705" cy="5277939"/>
            </a:xfrm>
          </p:grpSpPr>
          <p:sp>
            <p:nvSpPr>
              <p:cNvPr id="102" name="Text 106">
                <a:extLst>
                  <a:ext uri="{FF2B5EF4-FFF2-40B4-BE49-F238E27FC236}">
                    <a16:creationId xmlns:a16="http://schemas.microsoft.com/office/drawing/2014/main" id="{C0FB84B3-5BA1-26FF-F975-EA14265B7133}"/>
                  </a:ext>
                </a:extLst>
              </p:cNvPr>
              <p:cNvSpPr/>
              <p:nvPr/>
            </p:nvSpPr>
            <p:spPr>
              <a:xfrm>
                <a:off x="32338874" y="18679060"/>
                <a:ext cx="9309869" cy="55557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4600" b="1" dirty="0">
                    <a:solidFill>
                      <a:srgbClr val="5C0D3E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▸ </a:t>
                </a:r>
                <a:r>
                  <a:rPr lang="en-US" sz="4600" dirty="0">
                    <a:solidFill>
                      <a:srgbClr val="3A3A3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Secondary containment ≥ 150% vol.</a:t>
                </a:r>
                <a:endParaRPr lang="en-US" sz="4600" dirty="0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FA2E105-3F42-37EC-732A-161C9DE55446}"/>
                  </a:ext>
                </a:extLst>
              </p:cNvPr>
              <p:cNvGrpSpPr/>
              <p:nvPr/>
            </p:nvGrpSpPr>
            <p:grpSpPr>
              <a:xfrm>
                <a:off x="32091137" y="16935179"/>
                <a:ext cx="9866705" cy="5277939"/>
                <a:chOff x="32099952" y="16935179"/>
                <a:chExt cx="9866705" cy="5277939"/>
              </a:xfrm>
            </p:grpSpPr>
            <p:sp>
              <p:nvSpPr>
                <p:cNvPr id="104" name="Shape 108">
                  <a:extLst>
                    <a:ext uri="{FF2B5EF4-FFF2-40B4-BE49-F238E27FC236}">
                      <a16:creationId xmlns:a16="http://schemas.microsoft.com/office/drawing/2014/main" id="{69B1549C-2353-2EAB-E104-EAA3F9078B40}"/>
                    </a:ext>
                  </a:extLst>
                </p:cNvPr>
                <p:cNvSpPr/>
                <p:nvPr/>
              </p:nvSpPr>
              <p:spPr>
                <a:xfrm>
                  <a:off x="32099952" y="19913665"/>
                  <a:ext cx="9087577" cy="586438"/>
                </a:xfrm>
                <a:prstGeom prst="rect">
                  <a:avLst/>
                </a:prstGeom>
                <a:solidFill>
                  <a:srgbClr val="E8F0E0"/>
                </a:solidFill>
                <a:ln w="15240">
                  <a:solidFill>
                    <a:srgbClr val="3A5A1A"/>
                  </a:solidFill>
                  <a:prstDash val="soli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445B9E3B-76A7-BDE4-BBFF-72653BC4DB14}"/>
                    </a:ext>
                  </a:extLst>
                </p:cNvPr>
                <p:cNvGrpSpPr/>
                <p:nvPr/>
              </p:nvGrpSpPr>
              <p:grpSpPr>
                <a:xfrm>
                  <a:off x="32099952" y="16935179"/>
                  <a:ext cx="9866705" cy="5277939"/>
                  <a:chOff x="32099952" y="16935179"/>
                  <a:chExt cx="9866705" cy="5277939"/>
                </a:xfrm>
              </p:grpSpPr>
              <p:sp>
                <p:nvSpPr>
                  <p:cNvPr id="98" name="Shape 102">
                    <a:extLst>
                      <a:ext uri="{FF2B5EF4-FFF2-40B4-BE49-F238E27FC236}">
                        <a16:creationId xmlns:a16="http://schemas.microsoft.com/office/drawing/2014/main" id="{9C5C0261-ABB2-A28D-363E-A592A36551E0}"/>
                      </a:ext>
                    </a:extLst>
                  </p:cNvPr>
                  <p:cNvSpPr/>
                  <p:nvPr/>
                </p:nvSpPr>
                <p:spPr>
                  <a:xfrm>
                    <a:off x="32099952" y="16935179"/>
                    <a:ext cx="9087577" cy="586438"/>
                  </a:xfrm>
                  <a:prstGeom prst="rect">
                    <a:avLst/>
                  </a:prstGeom>
                  <a:solidFill>
                    <a:srgbClr val="F0D4E8"/>
                  </a:solidFill>
                  <a:ln w="15240">
                    <a:solidFill>
                      <a:srgbClr val="5C0D3E"/>
                    </a:solidFill>
                    <a:prstDash val="soli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Text 103">
                    <a:extLst>
                      <a:ext uri="{FF2B5EF4-FFF2-40B4-BE49-F238E27FC236}">
                        <a16:creationId xmlns:a16="http://schemas.microsoft.com/office/drawing/2014/main" id="{3127D182-CB13-6C80-4FA1-76C601E7E933}"/>
                      </a:ext>
                    </a:extLst>
                  </p:cNvPr>
                  <p:cNvSpPr/>
                  <p:nvPr/>
                </p:nvSpPr>
                <p:spPr>
                  <a:xfrm>
                    <a:off x="32253545" y="16935179"/>
                    <a:ext cx="8831589" cy="586438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square" lIns="0" tIns="0" rIns="0" bIns="0" rtlCol="0" anchor="ctr"/>
                  <a:lstStyle/>
                  <a:p>
                    <a:pPr marL="0" indent="0">
                      <a:buNone/>
                    </a:pPr>
                    <a:r>
                      <a:rPr lang="en-US" sz="3600" b="1" dirty="0">
                        <a:solidFill>
                          <a:srgbClr val="5C0D3E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ME  MECHANICAL ENGINEERING</a:t>
                    </a:r>
                    <a:endParaRPr lang="en-US" sz="3600" dirty="0"/>
                  </a:p>
                </p:txBody>
              </p:sp>
              <p:sp>
                <p:nvSpPr>
                  <p:cNvPr id="100" name="Text 104">
                    <a:extLst>
                      <a:ext uri="{FF2B5EF4-FFF2-40B4-BE49-F238E27FC236}">
                        <a16:creationId xmlns:a16="http://schemas.microsoft.com/office/drawing/2014/main" id="{FB4F04BD-1369-01C2-9182-98B429B023D8}"/>
                      </a:ext>
                    </a:extLst>
                  </p:cNvPr>
                  <p:cNvSpPr/>
                  <p:nvPr/>
                </p:nvSpPr>
                <p:spPr>
                  <a:xfrm>
                    <a:off x="32338874" y="17552482"/>
                    <a:ext cx="9627783" cy="447544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square" lIns="0" tIns="0" rIns="0" bIns="0" rtlCol="0" anchor="ctr"/>
                  <a:lstStyle/>
                  <a:p>
                    <a:pPr marL="0" indent="0">
                      <a:buNone/>
                    </a:pPr>
                    <a:r>
                      <a:rPr lang="en-US" sz="4600" b="1" dirty="0">
                        <a:solidFill>
                          <a:srgbClr val="5C0D3E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▸ </a:t>
                    </a:r>
                    <a:r>
                      <a:rPr lang="en-US" sz="4600" dirty="0">
                        <a:solidFill>
                          <a:srgbClr val="3A3A3A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Safety factor ≥ 2.0 (all components)</a:t>
                    </a:r>
                    <a:endParaRPr lang="en-US" sz="4600" dirty="0"/>
                  </a:p>
                </p:txBody>
              </p:sp>
              <p:sp>
                <p:nvSpPr>
                  <p:cNvPr id="101" name="Text 105">
                    <a:extLst>
                      <a:ext uri="{FF2B5EF4-FFF2-40B4-BE49-F238E27FC236}">
                        <a16:creationId xmlns:a16="http://schemas.microsoft.com/office/drawing/2014/main" id="{5F71F41F-E292-2030-6289-E43FE63B34FB}"/>
                      </a:ext>
                    </a:extLst>
                  </p:cNvPr>
                  <p:cNvSpPr/>
                  <p:nvPr/>
                </p:nvSpPr>
                <p:spPr>
                  <a:xfrm>
                    <a:off x="32338874" y="18115771"/>
                    <a:ext cx="8780391" cy="555572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square" lIns="0" tIns="0" rIns="0" bIns="0" rtlCol="0" anchor="ctr"/>
                  <a:lstStyle/>
                  <a:p>
                    <a:pPr marL="0" indent="0">
                      <a:buNone/>
                    </a:pPr>
                    <a:r>
                      <a:rPr lang="en-US" sz="4600" b="1" dirty="0">
                        <a:solidFill>
                          <a:srgbClr val="5C0D3E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▸ </a:t>
                    </a:r>
                    <a:r>
                      <a:rPr lang="en-US" sz="4600" dirty="0">
                        <a:solidFill>
                          <a:srgbClr val="3A3A3A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Footprint ≤ 60 × 40 × 40 cm</a:t>
                    </a:r>
                    <a:endParaRPr lang="en-US" sz="4600" dirty="0"/>
                  </a:p>
                </p:txBody>
              </p:sp>
              <p:sp>
                <p:nvSpPr>
                  <p:cNvPr id="103" name="Text 107">
                    <a:extLst>
                      <a:ext uri="{FF2B5EF4-FFF2-40B4-BE49-F238E27FC236}">
                        <a16:creationId xmlns:a16="http://schemas.microsoft.com/office/drawing/2014/main" id="{31454769-F12D-E6F0-1FA7-492454870D4F}"/>
                      </a:ext>
                    </a:extLst>
                  </p:cNvPr>
                  <p:cNvSpPr/>
                  <p:nvPr/>
                </p:nvSpPr>
                <p:spPr>
                  <a:xfrm>
                    <a:off x="32338874" y="19242348"/>
                    <a:ext cx="8780391" cy="555572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square" lIns="0" tIns="0" rIns="0" bIns="0" rtlCol="0" anchor="ctr"/>
                  <a:lstStyle/>
                  <a:p>
                    <a:pPr marL="0" indent="0">
                      <a:buNone/>
                    </a:pPr>
                    <a:r>
                      <a:rPr lang="en-US" sz="4600" b="1" dirty="0">
                        <a:solidFill>
                          <a:srgbClr val="5C0D3E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▸ </a:t>
                    </a:r>
                    <a:r>
                      <a:rPr lang="en-US" sz="4600" dirty="0">
                        <a:solidFill>
                          <a:srgbClr val="3A3A3A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EPDM isolation; carbon steel tray</a:t>
                    </a:r>
                    <a:endParaRPr lang="en-US" sz="4600" dirty="0"/>
                  </a:p>
                </p:txBody>
              </p:sp>
              <p:sp>
                <p:nvSpPr>
                  <p:cNvPr id="105" name="Text 109">
                    <a:extLst>
                      <a:ext uri="{FF2B5EF4-FFF2-40B4-BE49-F238E27FC236}">
                        <a16:creationId xmlns:a16="http://schemas.microsoft.com/office/drawing/2014/main" id="{6182E131-D838-007B-F56B-DAAAD1C20D2A}"/>
                      </a:ext>
                    </a:extLst>
                  </p:cNvPr>
                  <p:cNvSpPr/>
                  <p:nvPr/>
                </p:nvSpPr>
                <p:spPr>
                  <a:xfrm>
                    <a:off x="32253545" y="19913665"/>
                    <a:ext cx="8831589" cy="586438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square" lIns="0" tIns="0" rIns="0" bIns="0" rtlCol="0" anchor="ctr"/>
                  <a:lstStyle/>
                  <a:p>
                    <a:pPr marL="0" indent="0">
                      <a:buNone/>
                    </a:pPr>
                    <a:r>
                      <a:rPr lang="en-US" sz="3600" b="1">
                        <a:solidFill>
                          <a:srgbClr val="3A5A1A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SHARED</a:t>
                    </a:r>
                    <a:endParaRPr lang="en-US" sz="3600"/>
                  </a:p>
                </p:txBody>
              </p:sp>
              <p:sp>
                <p:nvSpPr>
                  <p:cNvPr id="106" name="Text 110">
                    <a:extLst>
                      <a:ext uri="{FF2B5EF4-FFF2-40B4-BE49-F238E27FC236}">
                        <a16:creationId xmlns:a16="http://schemas.microsoft.com/office/drawing/2014/main" id="{A9D79AE9-25AC-61FD-1AE7-E9DF410766EF}"/>
                      </a:ext>
                    </a:extLst>
                  </p:cNvPr>
                  <p:cNvSpPr/>
                  <p:nvPr/>
                </p:nvSpPr>
                <p:spPr>
                  <a:xfrm>
                    <a:off x="32338874" y="20530968"/>
                    <a:ext cx="8780391" cy="555572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square" lIns="0" tIns="0" rIns="0" bIns="0" rtlCol="0" anchor="ctr"/>
                  <a:lstStyle/>
                  <a:p>
                    <a:pPr marL="0" indent="0">
                      <a:buNone/>
                    </a:pPr>
                    <a:r>
                      <a:rPr lang="en-US" sz="4600" b="1" dirty="0">
                        <a:solidFill>
                          <a:srgbClr val="3A5A1A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▸ </a:t>
                    </a:r>
                    <a:r>
                      <a:rPr lang="en-US" sz="4600" dirty="0">
                        <a:solidFill>
                          <a:srgbClr val="3A3A3A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Total budget ≤ 10,580 SAR</a:t>
                    </a:r>
                    <a:endParaRPr lang="en-US" sz="4600" dirty="0"/>
                  </a:p>
                </p:txBody>
              </p:sp>
              <p:sp>
                <p:nvSpPr>
                  <p:cNvPr id="107" name="Text 111">
                    <a:extLst>
                      <a:ext uri="{FF2B5EF4-FFF2-40B4-BE49-F238E27FC236}">
                        <a16:creationId xmlns:a16="http://schemas.microsoft.com/office/drawing/2014/main" id="{CE9FBDD3-058A-16B6-A96B-FFB4C0FA5031}"/>
                      </a:ext>
                    </a:extLst>
                  </p:cNvPr>
                  <p:cNvSpPr/>
                  <p:nvPr/>
                </p:nvSpPr>
                <p:spPr>
                  <a:xfrm>
                    <a:off x="32338874" y="21094257"/>
                    <a:ext cx="8780391" cy="555572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square" lIns="0" tIns="0" rIns="0" bIns="0" rtlCol="0" anchor="ctr"/>
                  <a:lstStyle/>
                  <a:p>
                    <a:pPr marL="0" indent="0">
                      <a:buNone/>
                    </a:pPr>
                    <a:r>
                      <a:rPr lang="en-US" sz="4600" b="1" dirty="0">
                        <a:solidFill>
                          <a:srgbClr val="3A5A1A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▸ </a:t>
                    </a:r>
                    <a:r>
                      <a:rPr lang="en-US" sz="4600" dirty="0">
                        <a:solidFill>
                          <a:srgbClr val="3A3A3A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Integration within 12 weeks</a:t>
                    </a:r>
                    <a:endParaRPr lang="en-US" sz="4600" dirty="0"/>
                  </a:p>
                </p:txBody>
              </p:sp>
              <p:sp>
                <p:nvSpPr>
                  <p:cNvPr id="108" name="Text 112">
                    <a:extLst>
                      <a:ext uri="{FF2B5EF4-FFF2-40B4-BE49-F238E27FC236}">
                        <a16:creationId xmlns:a16="http://schemas.microsoft.com/office/drawing/2014/main" id="{52C3542E-3367-4DC3-ADFA-A78F417023A9}"/>
                      </a:ext>
                    </a:extLst>
                  </p:cNvPr>
                  <p:cNvSpPr/>
                  <p:nvPr/>
                </p:nvSpPr>
                <p:spPr>
                  <a:xfrm>
                    <a:off x="32338874" y="21657546"/>
                    <a:ext cx="8780391" cy="555572"/>
                  </a:xfrm>
                  <a:prstGeom prst="rect">
                    <a:avLst/>
                  </a:prstGeom>
                  <a:noFill/>
                  <a:ln/>
                </p:spPr>
                <p:txBody>
                  <a:bodyPr wrap="square" lIns="0" tIns="0" rIns="0" bIns="0" rtlCol="0" anchor="ctr"/>
                  <a:lstStyle/>
                  <a:p>
                    <a:pPr marL="0" indent="0">
                      <a:buNone/>
                    </a:pPr>
                    <a:r>
                      <a:rPr lang="en-US" sz="4600" b="1" dirty="0">
                        <a:solidFill>
                          <a:srgbClr val="3A5A1A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▸ </a:t>
                    </a:r>
                    <a:r>
                      <a:rPr lang="en-US" sz="4600" dirty="0">
                        <a:solidFill>
                          <a:srgbClr val="3A3A3A"/>
                        </a:solidFill>
                        <a:latin typeface="Calibri" pitchFamily="34" charset="0"/>
                        <a:ea typeface="Calibri" pitchFamily="34" charset="-122"/>
                        <a:cs typeface="Calibri" pitchFamily="34" charset="-120"/>
                      </a:rPr>
                      <a:t>IEC 61010 lab safety compliance</a:t>
                    </a:r>
                    <a:endParaRPr lang="en-US" sz="4600" dirty="0"/>
                  </a:p>
                </p:txBody>
              </p:sp>
            </p:grp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CCB0785-27BA-A243-179A-D01A536EB2B9}"/>
                </a:ext>
              </a:extLst>
            </p:cNvPr>
            <p:cNvGrpSpPr/>
            <p:nvPr/>
          </p:nvGrpSpPr>
          <p:grpSpPr>
            <a:xfrm>
              <a:off x="32085664" y="14113083"/>
              <a:ext cx="11447737" cy="3020130"/>
              <a:chOff x="32085664" y="14113083"/>
              <a:chExt cx="11447737" cy="3020130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1475D9D-3616-C9B3-7E50-9E5AC95059E6}"/>
                  </a:ext>
                </a:extLst>
              </p:cNvPr>
              <p:cNvGrpSpPr/>
              <p:nvPr/>
            </p:nvGrpSpPr>
            <p:grpSpPr>
              <a:xfrm>
                <a:off x="32085664" y="14113083"/>
                <a:ext cx="9087577" cy="586438"/>
                <a:chOff x="32099952" y="13956693"/>
                <a:chExt cx="9087577" cy="586438"/>
              </a:xfrm>
            </p:grpSpPr>
            <p:sp>
              <p:nvSpPr>
                <p:cNvPr id="92" name="Shape 96">
                  <a:extLst>
                    <a:ext uri="{FF2B5EF4-FFF2-40B4-BE49-F238E27FC236}">
                      <a16:creationId xmlns:a16="http://schemas.microsoft.com/office/drawing/2014/main" id="{2FA276BA-1F31-8CDF-75BA-4F9593EE0190}"/>
                    </a:ext>
                  </a:extLst>
                </p:cNvPr>
                <p:cNvSpPr/>
                <p:nvPr/>
              </p:nvSpPr>
              <p:spPr>
                <a:xfrm>
                  <a:off x="32099952" y="13956693"/>
                  <a:ext cx="9087577" cy="586438"/>
                </a:xfrm>
                <a:prstGeom prst="rect">
                  <a:avLst/>
                </a:prstGeom>
                <a:solidFill>
                  <a:srgbClr val="F7E8D4"/>
                </a:solidFill>
                <a:ln w="15240">
                  <a:solidFill>
                    <a:srgbClr val="7A3B00"/>
                  </a:solidFill>
                  <a:prstDash val="soli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Text 97">
                  <a:extLst>
                    <a:ext uri="{FF2B5EF4-FFF2-40B4-BE49-F238E27FC236}">
                      <a16:creationId xmlns:a16="http://schemas.microsoft.com/office/drawing/2014/main" id="{29E22C27-0357-5731-CBD2-1AD7D52AB9E4}"/>
                    </a:ext>
                  </a:extLst>
                </p:cNvPr>
                <p:cNvSpPr/>
                <p:nvPr/>
              </p:nvSpPr>
              <p:spPr>
                <a:xfrm>
                  <a:off x="32253545" y="13956693"/>
                  <a:ext cx="8831589" cy="586438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3600" b="1" dirty="0">
                      <a:solidFill>
                        <a:srgbClr val="7A3B00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ISE  INDUSTRIAL &amp; SYSTEMS ENG.</a:t>
                  </a:r>
                  <a:endParaRPr lang="en-US" sz="3600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7A90C656-3038-875B-C2EE-9B04882A803D}"/>
                  </a:ext>
                </a:extLst>
              </p:cNvPr>
              <p:cNvGrpSpPr/>
              <p:nvPr/>
            </p:nvGrpSpPr>
            <p:grpSpPr>
              <a:xfrm>
                <a:off x="32096611" y="14809569"/>
                <a:ext cx="11436790" cy="2323644"/>
                <a:chOff x="32091137" y="14916506"/>
                <a:chExt cx="11436790" cy="2323644"/>
              </a:xfrm>
            </p:grpSpPr>
            <p:sp>
              <p:nvSpPr>
                <p:cNvPr id="94" name="Text 98">
                  <a:extLst>
                    <a:ext uri="{FF2B5EF4-FFF2-40B4-BE49-F238E27FC236}">
                      <a16:creationId xmlns:a16="http://schemas.microsoft.com/office/drawing/2014/main" id="{4DEF5FC8-60EB-C823-2E32-232BCAEFFE84}"/>
                    </a:ext>
                  </a:extLst>
                </p:cNvPr>
                <p:cNvSpPr/>
                <p:nvPr/>
              </p:nvSpPr>
              <p:spPr>
                <a:xfrm>
                  <a:off x="32091137" y="15466014"/>
                  <a:ext cx="11436790" cy="539548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4600" b="1" dirty="0">
                      <a:solidFill>
                        <a:srgbClr val="7A3B00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Stability ≤10% loss (1 </a:t>
                  </a:r>
                  <a:r>
                    <a:rPr lang="en-US" sz="4600" dirty="0" err="1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hr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)</a:t>
                  </a:r>
                  <a:endParaRPr lang="en-US" sz="4600" dirty="0">
                    <a:solidFill>
                      <a:srgbClr val="3A3A3A"/>
                    </a:solidFill>
                  </a:endParaRPr>
                </a:p>
              </p:txBody>
            </p:sp>
            <p:sp>
              <p:nvSpPr>
                <p:cNvPr id="96" name="Text 100">
                  <a:extLst>
                    <a:ext uri="{FF2B5EF4-FFF2-40B4-BE49-F238E27FC236}">
                      <a16:creationId xmlns:a16="http://schemas.microsoft.com/office/drawing/2014/main" id="{4581D5E2-061E-45E9-9A00-54456D01F531}"/>
                    </a:ext>
                  </a:extLst>
                </p:cNvPr>
                <p:cNvSpPr/>
                <p:nvPr/>
              </p:nvSpPr>
              <p:spPr>
                <a:xfrm>
                  <a:off x="32091137" y="16007632"/>
                  <a:ext cx="10204705" cy="547438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>
                    <a:buNone/>
                  </a:pPr>
                  <a:r>
                    <a:rPr lang="en-US" sz="4600" b="1" dirty="0">
                      <a:solidFill>
                        <a:srgbClr val="7A3B00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Select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cs typeface="Calibri" pitchFamily="34" charset="-120"/>
                    </a:rPr>
                    <a:t>one optimal </a:t>
                  </a:r>
                  <a:r>
                    <a:rPr lang="en-US" sz="4600" dirty="0">
                      <a:solidFill>
                        <a:srgbClr val="3A3A3A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operating condition</a:t>
                  </a:r>
                  <a:endParaRPr lang="en-US" sz="4600" dirty="0"/>
                </a:p>
              </p:txBody>
            </p:sp>
            <p:sp>
              <p:nvSpPr>
                <p:cNvPr id="97" name="Text 101">
                  <a:extLst>
                    <a:ext uri="{FF2B5EF4-FFF2-40B4-BE49-F238E27FC236}">
                      <a16:creationId xmlns:a16="http://schemas.microsoft.com/office/drawing/2014/main" id="{3D776BDE-A3D2-6A7D-5D9C-E2714BAD5B1A}"/>
                    </a:ext>
                  </a:extLst>
                </p:cNvPr>
                <p:cNvSpPr/>
                <p:nvPr/>
              </p:nvSpPr>
              <p:spPr>
                <a:xfrm>
                  <a:off x="32091137" y="16557139"/>
                  <a:ext cx="11412661" cy="683011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r>
                    <a:rPr lang="en-US" sz="4600" b="1" spc="-150" dirty="0">
                      <a:solidFill>
                        <a:srgbClr val="7A3B00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</a:t>
                  </a:r>
                  <a:r>
                    <a:rPr lang="en-US" sz="4600" spc="-300" dirty="0">
                      <a:solidFill>
                        <a:srgbClr val="3A3A3A"/>
                      </a:solidFill>
                    </a:rPr>
                    <a:t>Constraints verified (cost, size, containment</a:t>
                  </a:r>
                  <a:r>
                    <a:rPr lang="en-US" sz="4600" spc="-150" dirty="0">
                      <a:solidFill>
                        <a:srgbClr val="3A3A3A"/>
                      </a:solidFill>
                    </a:rPr>
                    <a:t>) </a:t>
                  </a:r>
                  <a:endParaRPr lang="en-US" sz="4800" spc="-150" dirty="0"/>
                </a:p>
              </p:txBody>
            </p:sp>
            <p:sp>
              <p:nvSpPr>
                <p:cNvPr id="139" name="Text 98">
                  <a:extLst>
                    <a:ext uri="{FF2B5EF4-FFF2-40B4-BE49-F238E27FC236}">
                      <a16:creationId xmlns:a16="http://schemas.microsoft.com/office/drawing/2014/main" id="{0A12950A-EB44-9722-D8E8-8D01EA57A72B}"/>
                    </a:ext>
                  </a:extLst>
                </p:cNvPr>
                <p:cNvSpPr/>
                <p:nvPr/>
              </p:nvSpPr>
              <p:spPr>
                <a:xfrm>
                  <a:off x="32091137" y="14916506"/>
                  <a:ext cx="10171060" cy="547438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r>
                    <a:rPr lang="en-US" sz="4600" b="1" dirty="0">
                      <a:solidFill>
                        <a:srgbClr val="7A3B00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▸ </a:t>
                  </a:r>
                  <a:r>
                    <a:rPr lang="en-US" sz="4600" dirty="0">
                      <a:solidFill>
                        <a:srgbClr val="3A3A3A"/>
                      </a:solidFill>
                    </a:rPr>
                    <a:t>Integration &amp; validation completed</a:t>
                  </a:r>
                </a:p>
              </p:txBody>
            </p:sp>
          </p:grpSp>
        </p:grp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931DD89D-E2D8-A41F-ED4C-5DE2B15731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69645" y="16483630"/>
            <a:ext cx="8085221" cy="10780295"/>
          </a:xfrm>
          <a:prstGeom prst="rect">
            <a:avLst/>
          </a:prstGeom>
        </p:spPr>
      </p:pic>
      <p:sp>
        <p:nvSpPr>
          <p:cNvPr id="142" name="Oval 141">
            <a:extLst>
              <a:ext uri="{FF2B5EF4-FFF2-40B4-BE49-F238E27FC236}">
                <a16:creationId xmlns:a16="http://schemas.microsoft.com/office/drawing/2014/main" id="{4F6E2348-5F37-9657-79E8-C6560911082B}"/>
              </a:ext>
            </a:extLst>
          </p:cNvPr>
          <p:cNvSpPr/>
          <p:nvPr/>
        </p:nvSpPr>
        <p:spPr>
          <a:xfrm>
            <a:off x="19499056" y="26493553"/>
            <a:ext cx="743392" cy="550319"/>
          </a:xfrm>
          <a:prstGeom prst="ellipse">
            <a:avLst/>
          </a:prstGeom>
          <a:solidFill>
            <a:srgbClr val="C183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BE2FDEAB-11E8-4A7D-B41F-AAD27E19B071}"/>
</file>

<file path=customXml/itemProps2.xml><?xml version="1.0" encoding="utf-8"?>
<ds:datastoreItem xmlns:ds="http://schemas.openxmlformats.org/officeDocument/2006/customXml" ds:itemID="{9018CB18-D20A-4097-9E9C-05FB50B36C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E3E5DF-017E-4F6B-A180-EAC1DEBD5BE1}">
  <ds:schemaRefs>
    <ds:schemaRef ds:uri="dec5da2c-fcbf-475a-8b7b-975869f0fe02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8c67a05e-97bb-4fe7-b51f-a761d479650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470</Words>
  <Application>Microsoft Office PowerPoint</Application>
  <PresentationFormat>Custom</PresentationFormat>
  <Paragraphs>122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SHAHAD ESSA AATEFI</cp:lastModifiedBy>
  <cp:revision>28</cp:revision>
  <dcterms:created xsi:type="dcterms:W3CDTF">2025-04-20T10:29:18Z</dcterms:created>
  <dcterms:modified xsi:type="dcterms:W3CDTF">2026-04-23T16:57:40Z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