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73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9" d="100"/>
          <a:sy n="39" d="100"/>
        </p:scale>
        <p:origin x="-1376" y="-1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6E1DE-4136-4E93-8F8C-B04CAF142018}" type="datetimeFigureOut">
              <a:rPr lang="en-GB" smtClean="0"/>
              <a:t>04/05/2026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6688D-E04C-42A4-A5D1-F16B8D0FF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0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AD0CE-A673-06E9-A371-3683552CE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AFE4DA-43FA-6726-83EA-FFC3552CC5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9E773E-D035-0CBC-CA0F-5C7D3B99F6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66F8A-44B8-9EA0-C71E-1E856B56E8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6688D-E04C-42A4-A5D1-F16B8D0FF4E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350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4/5/2026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4/5/2026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4/5/2026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4/5/2026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A59C-664E-5489-BC16-532478354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5B612B78-7406-BBEA-D806-FCA919EC9CD0}"/>
              </a:ext>
            </a:extLst>
          </p:cNvPr>
          <p:cNvSpPr/>
          <p:nvPr/>
        </p:nvSpPr>
        <p:spPr>
          <a:xfrm>
            <a:off x="31838554" y="5902770"/>
            <a:ext cx="10414578" cy="21744352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EE28426-FF68-87E3-30C5-A08E088B5B27}"/>
              </a:ext>
            </a:extLst>
          </p:cNvPr>
          <p:cNvSpPr/>
          <p:nvPr/>
        </p:nvSpPr>
        <p:spPr>
          <a:xfrm>
            <a:off x="594038" y="5872495"/>
            <a:ext cx="10414578" cy="21744352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0163F8-FC6E-2F95-B38C-4B1234FF5A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204102" y="5872495"/>
            <a:ext cx="20471665" cy="21774627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25" name="Picture 24" descr="A glove with wires and a small screen&#10;&#10;AI-generated content may be incorrect.">
            <a:extLst>
              <a:ext uri="{FF2B5EF4-FFF2-40B4-BE49-F238E27FC236}">
                <a16:creationId xmlns:a16="http://schemas.microsoft.com/office/drawing/2014/main" id="{6E965834-FEEC-B1ED-112C-FA6C083649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15" t="835" r="462" b="1603"/>
          <a:stretch>
            <a:fillRect/>
          </a:stretch>
        </p:blipFill>
        <p:spPr>
          <a:xfrm>
            <a:off x="18786026" y="8451565"/>
            <a:ext cx="5619711" cy="8171145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483401D-0936-1595-4C86-98DAA99AAF1F}"/>
              </a:ext>
            </a:extLst>
          </p:cNvPr>
          <p:cNvSpPr txBox="1"/>
          <p:nvPr/>
        </p:nvSpPr>
        <p:spPr>
          <a:xfrm>
            <a:off x="5127893" y="1147393"/>
            <a:ext cx="30321552" cy="498830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10000" b="1" dirty="0">
                <a:solidFill>
                  <a:srgbClr val="C5E0B3"/>
                </a:solidFill>
                <a:latin typeface="Calibri" panose="020F0502020204030204" pitchFamily="34" charset="0"/>
              </a:rPr>
              <a:t>Smart Glove for Translating Sign Language into Speech</a:t>
            </a:r>
            <a:endParaRPr lang="en-US" sz="10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301AB1D-330E-908B-531F-7BAD44C5AE80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C589C7-B44D-4161-A9B2-80938D703CCF}"/>
              </a:ext>
            </a:extLst>
          </p:cNvPr>
          <p:cNvSpPr txBox="1"/>
          <p:nvPr/>
        </p:nvSpPr>
        <p:spPr>
          <a:xfrm>
            <a:off x="4976780" y="2812024"/>
            <a:ext cx="30623778" cy="268569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ICS: Jude Alharbi, Shahad Sulais, Rahf Altwairqi, EE: Raghad Alqahtani, Sadeem Alshaly, ME: Lama Alzahrani</a:t>
            </a:r>
            <a:b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Coach: Dr. Junaid ur Rehman</a:t>
            </a:r>
            <a:endParaRPr lang="en-US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482194-D8F8-D51E-C65E-E1E346E7ACBF}"/>
              </a:ext>
            </a:extLst>
          </p:cNvPr>
          <p:cNvSpPr txBox="1"/>
          <p:nvPr/>
        </p:nvSpPr>
        <p:spPr>
          <a:xfrm>
            <a:off x="698951" y="891869"/>
            <a:ext cx="37662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90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6600" b="1">
                <a:solidFill>
                  <a:srgbClr val="02616D"/>
                </a:solidFill>
              </a:rPr>
              <a:t>F35</a:t>
            </a:r>
            <a:endParaRPr lang="en-SG" sz="9600" b="1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1D213B22-7EBC-854C-1534-E36D34253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292" y="7104307"/>
            <a:ext cx="10195324" cy="433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600" b="1" dirty="0">
                <a:latin typeface="Calibri"/>
                <a:ea typeface="Calibri"/>
                <a:cs typeface="Calibri"/>
              </a:rPr>
              <a:t>Hearing-impaired</a:t>
            </a:r>
            <a:r>
              <a:rPr lang="en-US" sz="4600" dirty="0">
                <a:latin typeface="Calibri"/>
                <a:ea typeface="Calibri"/>
                <a:cs typeface="Calibri"/>
              </a:rPr>
              <a:t> individuals face communication barriers due to limited</a:t>
            </a:r>
            <a:r>
              <a:rPr lang="en-US" sz="4600" b="1" dirty="0">
                <a:latin typeface="Calibri"/>
                <a:ea typeface="Calibri"/>
                <a:cs typeface="Calibri"/>
              </a:rPr>
              <a:t> </a:t>
            </a:r>
            <a:r>
              <a:rPr lang="en-US" sz="4600" dirty="0">
                <a:latin typeface="Calibri"/>
                <a:ea typeface="Calibri"/>
                <a:cs typeface="Calibri"/>
              </a:rPr>
              <a:t>interpreters</a:t>
            </a:r>
            <a:r>
              <a:rPr lang="en-US" sz="4600" b="1" dirty="0">
                <a:latin typeface="Calibri"/>
                <a:ea typeface="Calibri"/>
                <a:cs typeface="Calibri"/>
              </a:rPr>
              <a:t>. </a:t>
            </a:r>
            <a:r>
              <a:rPr lang="en-US" sz="4600" dirty="0">
                <a:latin typeface="Calibri"/>
                <a:ea typeface="Calibri"/>
                <a:cs typeface="Calibri"/>
              </a:rPr>
              <a:t>This project develops a </a:t>
            </a:r>
            <a:r>
              <a:rPr lang="en-US" sz="4600" b="1" dirty="0">
                <a:latin typeface="Calibri"/>
                <a:ea typeface="Calibri"/>
                <a:cs typeface="Calibri"/>
              </a:rPr>
              <a:t>smart</a:t>
            </a:r>
            <a:r>
              <a:rPr lang="en-US" sz="4600" dirty="0">
                <a:latin typeface="Calibri"/>
                <a:ea typeface="Calibri"/>
                <a:cs typeface="Calibri"/>
              </a:rPr>
              <a:t> </a:t>
            </a:r>
            <a:r>
              <a:rPr lang="en-US" sz="4600" b="1" dirty="0">
                <a:latin typeface="Calibri"/>
                <a:ea typeface="Calibri"/>
                <a:cs typeface="Calibri"/>
              </a:rPr>
              <a:t>glove</a:t>
            </a:r>
            <a:r>
              <a:rPr lang="en-US" sz="4600" dirty="0">
                <a:latin typeface="Calibri"/>
                <a:ea typeface="Calibri"/>
                <a:cs typeface="Calibri"/>
              </a:rPr>
              <a:t> enabling real-time</a:t>
            </a:r>
            <a:r>
              <a:rPr lang="en-US" sz="4600" b="1" dirty="0">
                <a:latin typeface="Calibri"/>
                <a:ea typeface="Calibri"/>
                <a:cs typeface="Calibri"/>
              </a:rPr>
              <a:t>, two-way communication</a:t>
            </a:r>
            <a:r>
              <a:rPr lang="en-US" sz="4600" dirty="0">
                <a:latin typeface="Calibri"/>
                <a:ea typeface="Calibri"/>
                <a:cs typeface="Calibri"/>
              </a:rPr>
              <a:t> by translating Arabic</a:t>
            </a:r>
            <a:r>
              <a:rPr lang="en-US" sz="4600" b="1" dirty="0">
                <a:latin typeface="Calibri"/>
                <a:ea typeface="Calibri"/>
                <a:cs typeface="Calibri"/>
              </a:rPr>
              <a:t> </a:t>
            </a:r>
            <a:r>
              <a:rPr lang="en-US" sz="4600" dirty="0">
                <a:latin typeface="Calibri"/>
                <a:ea typeface="Calibri"/>
                <a:cs typeface="Calibri"/>
              </a:rPr>
              <a:t>Sign</a:t>
            </a:r>
            <a:r>
              <a:rPr lang="en-US" sz="4600" b="1" dirty="0">
                <a:latin typeface="Calibri"/>
                <a:ea typeface="Calibri"/>
                <a:cs typeface="Calibri"/>
              </a:rPr>
              <a:t> </a:t>
            </a:r>
            <a:r>
              <a:rPr lang="en-US" sz="4600" dirty="0">
                <a:latin typeface="Calibri"/>
                <a:ea typeface="Calibri"/>
                <a:cs typeface="Calibri"/>
              </a:rPr>
              <a:t>Language to speech and speech to text.</a:t>
            </a:r>
            <a:endParaRPr lang="en-US" dirty="0"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A39C1E-F7F3-988C-421A-15F2EC5A0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75" y="608999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Testing and Validation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01C6452C-F1F8-4A19-6B05-099DF70FA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778" y="21224414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Conclusion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79D1A568-72B6-C686-BD42-F3818DBFC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46435" y="22490322"/>
            <a:ext cx="10269047" cy="50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GB" sz="4600" b="1" dirty="0">
                <a:latin typeface="Calibri"/>
                <a:ea typeface="Calibri"/>
                <a:cs typeface="Calibri"/>
              </a:rPr>
              <a:t>Natiq Glove </a:t>
            </a:r>
            <a:r>
              <a:rPr lang="en-GB" sz="4600" dirty="0">
                <a:latin typeface="Calibri"/>
                <a:ea typeface="Calibri"/>
                <a:cs typeface="Calibri"/>
              </a:rPr>
              <a:t>was successfully developed by integrating hardware and software to enable reliable, real-time, two-way communication. The system translates Arabic Sign Language into speech and speech to text, improving accessibility and supporting Saudi Vision 2030.</a:t>
            </a:r>
            <a:endParaRPr lang="en-US" dirty="0">
              <a:cs typeface="Arial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0FDF5CA1-4C5A-3474-3BEE-C8B17ED5D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83995" y="7163149"/>
            <a:ext cx="10269047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600" b="1" dirty="0">
                <a:latin typeface="Calibri"/>
                <a:ea typeface="Calibri"/>
                <a:cs typeface="Calibri"/>
              </a:rPr>
              <a:t>Information &amp; Computer Science</a:t>
            </a:r>
            <a:endParaRPr lang="en-US" dirty="0">
              <a:cs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75E0081-8BD2-9EEE-B9A7-D24236238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71416" y="8106370"/>
            <a:ext cx="8548853" cy="21144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599FD44-B826-9761-2E9A-DAA02B6E11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46435" y="10382810"/>
            <a:ext cx="5142298" cy="934198"/>
          </a:xfrm>
          <a:prstGeom prst="rect">
            <a:avLst/>
          </a:prstGeom>
        </p:spPr>
      </p:pic>
      <p:sp>
        <p:nvSpPr>
          <p:cNvPr id="28" name="TextBox 19">
            <a:extLst>
              <a:ext uri="{FF2B5EF4-FFF2-40B4-BE49-F238E27FC236}">
                <a16:creationId xmlns:a16="http://schemas.microsoft.com/office/drawing/2014/main" id="{FC7447F7-6B7D-BC00-4AAF-65814B54D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8083" y="12955654"/>
            <a:ext cx="10269047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600" b="1" dirty="0">
                <a:latin typeface="Calibri"/>
                <a:ea typeface="Calibri"/>
                <a:cs typeface="Calibri"/>
              </a:rPr>
              <a:t>Electrical Engineer</a:t>
            </a:r>
            <a:endParaRPr lang="en-US" dirty="0">
              <a:cs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215BAF-D5D3-D000-DEA0-62D286D17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681" y="6088811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Prototype Design</a:t>
            </a:r>
            <a:endParaRPr lang="en-US" sz="6000" b="1" dirty="0">
              <a:latin typeface="Nunito" panose="000005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D1253E-F2BC-5DF7-53DD-7D0543991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567" y="602302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Introduction</a:t>
            </a:r>
            <a:endParaRPr lang="en-US" sz="6000" b="1">
              <a:latin typeface="Nunito" panose="00000500000000000000" pitchFamily="2" charset="0"/>
            </a:endParaRPr>
          </a:p>
        </p:txBody>
      </p:sp>
      <p:pic>
        <p:nvPicPr>
          <p:cNvPr id="31" name="Graphic 30" descr="Line arrow: Clockwise curve outline">
            <a:extLst>
              <a:ext uri="{FF2B5EF4-FFF2-40B4-BE49-F238E27FC236}">
                <a16:creationId xmlns:a16="http://schemas.microsoft.com/office/drawing/2014/main" id="{8D7092D6-8902-155E-F36B-EC874C76975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800000">
            <a:off x="23428709" y="9064133"/>
            <a:ext cx="957146" cy="1133289"/>
          </a:xfrm>
          <a:prstGeom prst="rect">
            <a:avLst/>
          </a:prstGeom>
        </p:spPr>
      </p:pic>
      <p:sp>
        <p:nvSpPr>
          <p:cNvPr id="33" name="TextBox 19">
            <a:extLst>
              <a:ext uri="{FF2B5EF4-FFF2-40B4-BE49-F238E27FC236}">
                <a16:creationId xmlns:a16="http://schemas.microsoft.com/office/drawing/2014/main" id="{42C47E9F-1E79-AC60-07C4-73B6A9587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3926" y="16267180"/>
            <a:ext cx="7479057" cy="291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GB" sz="4600" dirty="0">
                <a:latin typeface="Calibri"/>
                <a:ea typeface="Calibri"/>
                <a:cs typeface="Calibri"/>
              </a:rPr>
              <a:t>Collected and preprocessed data, trained </a:t>
            </a:r>
            <a:r>
              <a:rPr lang="en-GB" sz="4600" b="1" dirty="0">
                <a:latin typeface="Calibri"/>
                <a:ea typeface="Calibri"/>
                <a:cs typeface="Calibri"/>
              </a:rPr>
              <a:t>an Extra Trees model</a:t>
            </a:r>
            <a:r>
              <a:rPr lang="en-GB" sz="4600" dirty="0">
                <a:latin typeface="Calibri"/>
                <a:ea typeface="Calibri"/>
                <a:cs typeface="Calibri"/>
              </a:rPr>
              <a:t>, and enabled real-time prediction with smoothing.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ED59388-7ED6-6969-28D4-40E5C739F0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51106" y="10428587"/>
            <a:ext cx="4739239" cy="842846"/>
          </a:xfrm>
          <a:prstGeom prst="rect">
            <a:avLst/>
          </a:prstGeom>
        </p:spPr>
      </p:pic>
      <p:sp>
        <p:nvSpPr>
          <p:cNvPr id="23" name="TextBox 19">
            <a:extLst>
              <a:ext uri="{FF2B5EF4-FFF2-40B4-BE49-F238E27FC236}">
                <a16:creationId xmlns:a16="http://schemas.microsoft.com/office/drawing/2014/main" id="{F1C6CD01-226E-594C-FBF0-047DEA8C8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4039" y="11421891"/>
            <a:ext cx="10269047" cy="150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600" dirty="0">
                <a:latin typeface="Calibri"/>
                <a:ea typeface="Calibri"/>
                <a:cs typeface="Calibri"/>
              </a:rPr>
              <a:t>The system successfully met specifications with reliable recognition of </a:t>
            </a:r>
            <a:r>
              <a:rPr lang="en-US" sz="4600" b="1" dirty="0">
                <a:latin typeface="Calibri"/>
                <a:ea typeface="Calibri"/>
                <a:cs typeface="Calibri"/>
              </a:rPr>
              <a:t>11 gestures</a:t>
            </a:r>
            <a:r>
              <a:rPr lang="en-US" sz="4600" dirty="0">
                <a:latin typeface="Calibri"/>
                <a:ea typeface="Calibri"/>
                <a:cs typeface="Calibri"/>
              </a:rPr>
              <a:t>.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8" name="Picture 17" descr="A screenshot of a phone&#10;&#10;AI-generated content may be incorrect.">
            <a:extLst>
              <a:ext uri="{FF2B5EF4-FFF2-40B4-BE49-F238E27FC236}">
                <a16:creationId xmlns:a16="http://schemas.microsoft.com/office/drawing/2014/main" id="{290D6498-04F7-3EE4-A1C8-6CCCD88FC1C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366" r="50010"/>
          <a:stretch>
            <a:fillRect/>
          </a:stretch>
        </p:blipFill>
        <p:spPr>
          <a:xfrm>
            <a:off x="24417520" y="20432201"/>
            <a:ext cx="4584382" cy="4729220"/>
          </a:xfrm>
          <a:prstGeom prst="rect">
            <a:avLst/>
          </a:prstGeom>
        </p:spPr>
      </p:pic>
      <p:pic>
        <p:nvPicPr>
          <p:cNvPr id="36" name="Picture 35" descr="A phone screen with a person wearing a black headdress&#10;&#10;AI-generated content may be incorrect.">
            <a:extLst>
              <a:ext uri="{FF2B5EF4-FFF2-40B4-BE49-F238E27FC236}">
                <a16:creationId xmlns:a16="http://schemas.microsoft.com/office/drawing/2014/main" id="{38DA1756-9CD7-8E06-AFE3-861884D657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81567" y="20696610"/>
            <a:ext cx="2314535" cy="4332528"/>
          </a:xfrm>
          <a:prstGeom prst="rect">
            <a:avLst/>
          </a:prstGeom>
        </p:spPr>
      </p:pic>
      <p:sp>
        <p:nvSpPr>
          <p:cNvPr id="38" name="TextBox 19">
            <a:extLst>
              <a:ext uri="{FF2B5EF4-FFF2-40B4-BE49-F238E27FC236}">
                <a16:creationId xmlns:a16="http://schemas.microsoft.com/office/drawing/2014/main" id="{8216297D-C7F0-D63A-D4D7-BDA8B3DAD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2476" y="18056457"/>
            <a:ext cx="10658311" cy="322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lang="en-US" kern="1200"/>
            </a:defPPr>
            <a:lvl1pPr marL="0" algn="l" defTabSz="457200" rtl="0" eaLnBrk="0" latinLnBrk="0" hangingPunct="0"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1pPr>
            <a:lvl2pPr marL="457200" algn="l" defTabSz="457200" rtl="0" eaLnBrk="0" latinLnBrk="0" hangingPunct="0"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2pPr>
            <a:lvl3pPr marL="1143000" indent="-228600" algn="l" defTabSz="457200" rtl="0" eaLnBrk="0" latinLnBrk="0" hangingPunct="0"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3pPr>
            <a:lvl4pPr marL="1600200" indent="-228600" algn="l" defTabSz="457200" rtl="0" eaLnBrk="0" latinLnBrk="0" hangingPunct="0"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4pPr>
            <a:lvl5pPr marL="2057400" indent="-228600" algn="l" defTabSz="457200" rtl="0" eaLnBrk="0" latinLnBrk="0" hangingPunct="0"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ＭＳ Ｐゴシック" pitchFamily="-106" charset="-128"/>
                <a:cs typeface="+mn-cs"/>
              </a:defRPr>
            </a:lvl9pPr>
          </a:lstStyle>
          <a:p>
            <a:r>
              <a:rPr lang="en-US" sz="4600" dirty="0">
                <a:latin typeface="Calibri"/>
                <a:ea typeface="Calibri"/>
                <a:cs typeface="Calibri"/>
              </a:rPr>
              <a:t>The components successfully met specifications with </a:t>
            </a:r>
            <a:r>
              <a:rPr lang="en-GB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≤ 6 MPa, FOS ≥ 1.5</a:t>
            </a:r>
            <a:endParaRPr lang="en-US" sz="4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total system weight is </a:t>
            </a:r>
            <a:r>
              <a:rPr lang="en-US" sz="4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212.1 grams</a:t>
            </a:r>
          </a:p>
          <a:p>
            <a:r>
              <a:rPr lang="en-US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total prototype cost is </a:t>
            </a:r>
            <a:r>
              <a:rPr lang="en-US" sz="4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1650 ﷼</a:t>
            </a:r>
            <a:r>
              <a:rPr lang="en-US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242E623-C841-ABEE-2A76-2171F3EB7C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"/>
          <a:stretch>
            <a:fillRect/>
          </a:stretch>
        </p:blipFill>
        <p:spPr>
          <a:xfrm>
            <a:off x="11417747" y="17043161"/>
            <a:ext cx="6000993" cy="368844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890579A-A5C8-ACE5-744E-8EE88E6FEE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824" y="17043162"/>
            <a:ext cx="6002058" cy="37032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48CF820-8719-B344-5932-8E59D3E7AD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66045" y="189964"/>
            <a:ext cx="6841989" cy="5289693"/>
          </a:xfrm>
          <a:prstGeom prst="rect">
            <a:avLst/>
          </a:prstGeom>
        </p:spPr>
      </p:pic>
      <p:sp>
        <p:nvSpPr>
          <p:cNvPr id="40" name="TextBox 19">
            <a:extLst>
              <a:ext uri="{FF2B5EF4-FFF2-40B4-BE49-F238E27FC236}">
                <a16:creationId xmlns:a16="http://schemas.microsoft.com/office/drawing/2014/main" id="{F57C7406-85E5-FA2C-6DEE-D9565B3AA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5626" y="25247911"/>
            <a:ext cx="6723991" cy="220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600" b="1" dirty="0">
                <a:latin typeface="Calibri"/>
                <a:ea typeface="Calibri"/>
                <a:cs typeface="Calibri"/>
              </a:rPr>
              <a:t>Natiq </a:t>
            </a:r>
            <a:r>
              <a:rPr lang="en-US" sz="4600" dirty="0">
                <a:latin typeface="Calibri"/>
                <a:ea typeface="Calibri"/>
                <a:cs typeface="Calibri"/>
              </a:rPr>
              <a:t>uses camera-based translation when the glove isn’t available.</a:t>
            </a: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0EA31C0A-7886-49A9-D643-ADEDB98A6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778" y="17296351"/>
            <a:ext cx="10269047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600" b="1" dirty="0">
                <a:latin typeface="Calibri"/>
                <a:ea typeface="Calibri"/>
                <a:cs typeface="Calibri"/>
              </a:rPr>
              <a:t>Mechanical Engineer</a:t>
            </a:r>
            <a:endParaRPr lang="en-US" dirty="0">
              <a:cs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793617E-213D-4354-DAAB-193B741CC4F3}"/>
              </a:ext>
            </a:extLst>
          </p:cNvPr>
          <p:cNvSpPr txBox="1"/>
          <p:nvPr/>
        </p:nvSpPr>
        <p:spPr>
          <a:xfrm>
            <a:off x="32091175" y="13680246"/>
            <a:ext cx="1011855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system was validated by measuring 3.3 V and 130 mA using a </a:t>
            </a:r>
            <a:r>
              <a:rPr lang="en-GB" sz="4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multimeter</a:t>
            </a:r>
            <a:r>
              <a:rPr lang="en-GB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achieving a charging time of </a:t>
            </a:r>
            <a:r>
              <a:rPr lang="en-GB" sz="4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1.5 hours </a:t>
            </a:r>
            <a:r>
              <a:rPr lang="en-GB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an operating time of </a:t>
            </a:r>
            <a:r>
              <a:rPr lang="en-GB" sz="4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hours</a:t>
            </a:r>
            <a:r>
              <a:rPr lang="en-GB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with Bluetooth connectivity up to </a:t>
            </a:r>
            <a:r>
              <a:rPr lang="en-GB" sz="4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meters</a:t>
            </a:r>
            <a:r>
              <a:rPr lang="en-GB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4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DC85A3-F861-9BDF-76F7-76401E5EE348}"/>
              </a:ext>
            </a:extLst>
          </p:cNvPr>
          <p:cNvSpPr txBox="1">
            <a:spLocks/>
          </p:cNvSpPr>
          <p:nvPr/>
        </p:nvSpPr>
        <p:spPr>
          <a:xfrm>
            <a:off x="12176666" y="8317095"/>
            <a:ext cx="8112003" cy="92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600" dirty="0">
                <a:latin typeface="Calibri" panose="020F0502020204030204" pitchFamily="34" charset="0"/>
              </a:rPr>
              <a:t>ESP32: Processes data &amp; controls communication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600" dirty="0">
                <a:latin typeface="Calibri" panose="020F0502020204030204" pitchFamily="34" charset="0"/>
              </a:rPr>
              <a:t>Flex Sensors: Detect finger movement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600" dirty="0">
                <a:latin typeface="Calibri" panose="020F0502020204030204" pitchFamily="34" charset="0"/>
              </a:rPr>
              <a:t>MPU6050: Detects handmotion (pitch &amp; roll)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600" dirty="0">
                <a:latin typeface="Calibri" panose="020F0502020204030204" pitchFamily="34" charset="0"/>
              </a:rPr>
              <a:t>Microphone: Speech-to-text (two-way communication)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600" dirty="0">
                <a:latin typeface="Calibri" panose="020F0502020204030204" pitchFamily="34" charset="0"/>
              </a:rPr>
              <a:t>Speaker (DFPlayer): Outputs speech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600" dirty="0">
                <a:latin typeface="Calibri" panose="020F0502020204030204" pitchFamily="34" charset="0"/>
              </a:rPr>
              <a:t>Power: 3.7V battery + boost + TP4056 </a:t>
            </a:r>
          </a:p>
          <a:p>
            <a:endParaRPr lang="en-GB" sz="4600" dirty="0">
              <a:latin typeface="Calibri" panose="020F0502020204030204" pitchFamily="34" charset="0"/>
            </a:endParaRPr>
          </a:p>
        </p:txBody>
      </p:sp>
      <p:pic>
        <p:nvPicPr>
          <p:cNvPr id="9" name="Graphic 8" descr="Line arrow: Clockwise curve outline">
            <a:extLst>
              <a:ext uri="{FF2B5EF4-FFF2-40B4-BE49-F238E27FC236}">
                <a16:creationId xmlns:a16="http://schemas.microsoft.com/office/drawing/2014/main" id="{ABCCF35F-CD3F-C93F-74AF-E8BF47B821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78561" flipV="1">
            <a:off x="20076405" y="15774794"/>
            <a:ext cx="930364" cy="1101578"/>
          </a:xfrm>
          <a:prstGeom prst="rect">
            <a:avLst/>
          </a:prstGeom>
        </p:spPr>
      </p:pic>
      <p:pic>
        <p:nvPicPr>
          <p:cNvPr id="44" name="Graphic 43" descr="Line arrow: Clockwise curve outline">
            <a:extLst>
              <a:ext uri="{FF2B5EF4-FFF2-40B4-BE49-F238E27FC236}">
                <a16:creationId xmlns:a16="http://schemas.microsoft.com/office/drawing/2014/main" id="{2025B579-4533-FECE-0A6E-171414BB58F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436610" flipV="1">
            <a:off x="19538730" y="8805128"/>
            <a:ext cx="1040225" cy="123165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C319571-900C-815C-2F76-55097D6494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14576" y="8397777"/>
            <a:ext cx="1479948" cy="107855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C9DCB5C-8C38-1635-4FAA-4FE38206562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394424" y="9517935"/>
            <a:ext cx="1488967" cy="140066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3CEA716-311D-97AA-CC0F-C39683589CD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394424" y="11022095"/>
            <a:ext cx="1581832" cy="136895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824CBCE-4FA4-9417-632C-8D74E2C703A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38573" y="12678559"/>
            <a:ext cx="1555951" cy="109587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6639E4B-8851-71DA-6A54-BA42024D068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530182" y="13924348"/>
            <a:ext cx="1026846" cy="8693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3D66C7D-76BC-F5E9-8D94-2104FDD66CC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530182" y="15471546"/>
            <a:ext cx="1176676" cy="76771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1C3A5590-2E2A-3498-A027-1A788A671806}"/>
              </a:ext>
            </a:extLst>
          </p:cNvPr>
          <p:cNvSpPr txBox="1"/>
          <p:nvPr/>
        </p:nvSpPr>
        <p:spPr>
          <a:xfrm>
            <a:off x="11559133" y="7311605"/>
            <a:ext cx="104633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600" b="1" dirty="0">
                <a:latin typeface="Calibri" panose="020F0502020204030204" pitchFamily="34" charset="0"/>
              </a:rPr>
              <a:t>Hardware Components</a:t>
            </a:r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6AF4F8EF-6677-1199-0B97-0232AE11C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48421" y="19342374"/>
            <a:ext cx="7034385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Application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9DFE5C-B039-6039-13C8-507917CA347C}"/>
              </a:ext>
            </a:extLst>
          </p:cNvPr>
          <p:cNvSpPr txBox="1"/>
          <p:nvPr/>
        </p:nvSpPr>
        <p:spPr>
          <a:xfrm>
            <a:off x="24548421" y="7277212"/>
            <a:ext cx="104633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600" b="1" dirty="0">
                <a:latin typeface="Calibri" panose="020F0502020204030204" pitchFamily="34" charset="0"/>
              </a:rPr>
              <a:t>Software Components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E1D9E530-931F-0DED-896B-F28C49A97F65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b="53007"/>
          <a:stretch>
            <a:fillRect/>
          </a:stretch>
        </p:blipFill>
        <p:spPr>
          <a:xfrm>
            <a:off x="11527725" y="20843854"/>
            <a:ext cx="12332140" cy="328708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F705658-302A-3743-2489-74C8434E08DE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t="53787"/>
          <a:stretch>
            <a:fillRect/>
          </a:stretch>
        </p:blipFill>
        <p:spPr>
          <a:xfrm>
            <a:off x="11402841" y="24156455"/>
            <a:ext cx="12538529" cy="3286662"/>
          </a:xfrm>
          <a:prstGeom prst="rect">
            <a:avLst/>
          </a:prstGeom>
        </p:spPr>
      </p:pic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92D4271B-66E9-B9C5-2621-32838360B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219553"/>
              </p:ext>
            </p:extLst>
          </p:nvPr>
        </p:nvGraphicFramePr>
        <p:xfrm>
          <a:off x="912761" y="12572152"/>
          <a:ext cx="9796369" cy="102108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9796369">
                  <a:extLst>
                    <a:ext uri="{9D8B030D-6E8A-4147-A177-3AD203B41FA5}">
                      <a16:colId xmlns:a16="http://schemas.microsoft.com/office/drawing/2014/main" val="2713774880"/>
                    </a:ext>
                  </a:extLst>
                </a:gridCol>
              </a:tblGrid>
              <a:tr h="660642">
                <a:tc>
                  <a:txBody>
                    <a:bodyPr/>
                    <a:lstStyle/>
                    <a:p>
                      <a:r>
                        <a:rPr lang="en-GB" sz="4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 Gesture Recognition: </a:t>
                      </a:r>
                      <a:r>
                        <a:rPr lang="en-GB" sz="46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10 gestures </a:t>
                      </a:r>
                      <a:endParaRPr lang="en-GB" sz="4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026616"/>
                  </a:ext>
                </a:extLst>
              </a:tr>
              <a:tr h="648820">
                <a:tc>
                  <a:txBody>
                    <a:bodyPr/>
                    <a:lstStyle/>
                    <a:p>
                      <a:r>
                        <a:rPr lang="en-GB" sz="4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Bluetooth Range: </a:t>
                      </a:r>
                      <a:r>
                        <a:rPr lang="en-GB" sz="4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5 m </a:t>
                      </a:r>
                      <a:endParaRPr lang="en-GB" sz="4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679693"/>
                  </a:ext>
                </a:extLst>
              </a:tr>
              <a:tr h="648820">
                <a:tc>
                  <a:txBody>
                    <a:bodyPr/>
                    <a:lstStyle/>
                    <a:p>
                      <a:r>
                        <a:rPr lang="en-GB" sz="4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Recharge Time: </a:t>
                      </a:r>
                      <a:r>
                        <a:rPr lang="en-GB" sz="4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≤ 2 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627098"/>
                  </a:ext>
                </a:extLst>
              </a:tr>
              <a:tr h="648820">
                <a:tc>
                  <a:txBody>
                    <a:bodyPr/>
                    <a:lstStyle/>
                    <a:p>
                      <a:r>
                        <a:rPr lang="en-GB" sz="4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Response Time: </a:t>
                      </a:r>
                      <a:r>
                        <a:rPr lang="en-GB" sz="4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≤ 5 s</a:t>
                      </a:r>
                      <a:endParaRPr lang="en-GB" sz="4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621801"/>
                  </a:ext>
                </a:extLst>
              </a:tr>
              <a:tr h="648820">
                <a:tc>
                  <a:txBody>
                    <a:bodyPr/>
                    <a:lstStyle/>
                    <a:p>
                      <a:r>
                        <a:rPr lang="en-GB" sz="4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Operating Time: </a:t>
                      </a:r>
                      <a:r>
                        <a:rPr lang="en-GB" sz="4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6 h (3.7 V Li-ion)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949028"/>
                  </a:ext>
                </a:extLst>
              </a:tr>
              <a:tr h="648820">
                <a:tc>
                  <a:txBody>
                    <a:bodyPr/>
                    <a:lstStyle/>
                    <a:p>
                      <a:r>
                        <a:rPr lang="en-GB" sz="4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Weight: </a:t>
                      </a:r>
                      <a:r>
                        <a:rPr lang="en-GB" sz="4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≤ 1 kg, evenly distributed </a:t>
                      </a:r>
                      <a:endParaRPr lang="en-GB" sz="4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248408"/>
                  </a:ext>
                </a:extLst>
              </a:tr>
              <a:tr h="648820">
                <a:tc>
                  <a:txBody>
                    <a:bodyPr/>
                    <a:lstStyle/>
                    <a:p>
                      <a:r>
                        <a:rPr lang="en-GB" sz="4600" b="1" dirty="0">
                          <a:latin typeface="Calibri"/>
                          <a:ea typeface="Calibri"/>
                          <a:cs typeface="Calibri"/>
                        </a:rPr>
                        <a:t>Audio Level: </a:t>
                      </a:r>
                      <a:r>
                        <a:rPr lang="en-GB" sz="4600" dirty="0">
                          <a:latin typeface="Calibri"/>
                          <a:ea typeface="Calibri"/>
                          <a:cs typeface="Calibri"/>
                        </a:rPr>
                        <a:t>40–80 dB</a:t>
                      </a:r>
                      <a:endParaRPr lang="en-GB" sz="4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321634"/>
                  </a:ext>
                </a:extLst>
              </a:tr>
              <a:tr h="648820">
                <a:tc>
                  <a:txBody>
                    <a:bodyPr/>
                    <a:lstStyle/>
                    <a:p>
                      <a:r>
                        <a:rPr lang="en-GB" sz="4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Structural Strength: </a:t>
                      </a:r>
                      <a:r>
                        <a:rPr lang="en-GB" sz="4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≤ 6 </a:t>
                      </a:r>
                      <a:r>
                        <a:rPr lang="en-US" sz="4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MP</a:t>
                      </a:r>
                      <a:r>
                        <a:rPr lang="en-GB" sz="4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a, FOS ≥ 1.5 </a:t>
                      </a:r>
                      <a:endParaRPr lang="en-GB" sz="4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417787"/>
                  </a:ext>
                </a:extLst>
              </a:tr>
              <a:tr h="648820">
                <a:tc>
                  <a:txBody>
                    <a:bodyPr/>
                    <a:lstStyle/>
                    <a:p>
                      <a:r>
                        <a:rPr lang="en-GB" sz="4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Learning Efficiency: </a:t>
                      </a:r>
                      <a:r>
                        <a:rPr lang="en-GB" sz="4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80% in 25 min </a:t>
                      </a:r>
                      <a:endParaRPr lang="en-GB" sz="4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76674"/>
                  </a:ext>
                </a:extLst>
              </a:tr>
              <a:tr h="648820">
                <a:tc>
                  <a:txBody>
                    <a:bodyPr/>
                    <a:lstStyle/>
                    <a:p>
                      <a:r>
                        <a:rPr lang="en-GB" sz="4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Font Size &amp; Colours: </a:t>
                      </a:r>
                      <a:r>
                        <a:rPr lang="en-GB" sz="4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14 pt, readable </a:t>
                      </a:r>
                      <a:endParaRPr lang="en-GB" sz="4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145188"/>
                  </a:ext>
                </a:extLst>
              </a:tr>
              <a:tr h="648820">
                <a:tc>
                  <a:txBody>
                    <a:bodyPr/>
                    <a:lstStyle/>
                    <a:p>
                      <a:r>
                        <a:rPr lang="en-GB" sz="4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Bluetooth Standard: </a:t>
                      </a:r>
                      <a:r>
                        <a:rPr lang="en-GB" sz="4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Version 5.0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398761"/>
                  </a:ext>
                </a:extLst>
              </a:tr>
              <a:tr h="1222776">
                <a:tc>
                  <a:txBody>
                    <a:bodyPr/>
                    <a:lstStyle/>
                    <a:p>
                      <a:r>
                        <a:rPr lang="en-GB" sz="4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Standards: </a:t>
                      </a:r>
                      <a:r>
                        <a:rPr lang="en-GB" sz="4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IEC 62368-1, ISO 9241-210 compliant</a:t>
                      </a:r>
                      <a:endParaRPr lang="en-GB" sz="4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436370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F441854C-9B67-2130-2C54-A73B9A36A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573" y="11482643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Specifications</a:t>
            </a:r>
            <a:endParaRPr lang="en-US" sz="6000" b="1" dirty="0">
              <a:latin typeface="Nunito" panose="000005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2D947D-510B-E10C-C413-F95FD2B5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761" y="22928188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/>
              </a:rPr>
              <a:t>Constraints</a:t>
            </a:r>
            <a:endParaRPr lang="en-US" sz="6000" b="1" dirty="0">
              <a:latin typeface="Nunito" panose="00000500000000000000" pitchFamily="2" charset="0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3DAE6838-F0A4-B156-37C7-CB790CDDB8FC}"/>
              </a:ext>
            </a:extLst>
          </p:cNvPr>
          <p:cNvSpPr txBox="1">
            <a:spLocks/>
          </p:cNvSpPr>
          <p:nvPr/>
        </p:nvSpPr>
        <p:spPr bwMode="auto">
          <a:xfrm>
            <a:off x="862236" y="24004182"/>
            <a:ext cx="10149006" cy="362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GB" sz="4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Prototype Cost: </a:t>
            </a:r>
            <a:r>
              <a:rPr lang="en-GB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≤ 3000 SAR per unit</a:t>
            </a:r>
          </a:p>
          <a:p>
            <a:r>
              <a:rPr lang="en-GB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GB" sz="4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Operating: </a:t>
            </a:r>
            <a:r>
              <a:rPr lang="en-GB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3.3 V ± 5%, ≤ 500 mA</a:t>
            </a:r>
          </a:p>
          <a:p>
            <a:r>
              <a:rPr lang="en-GB" sz="4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Fabric Stress: </a:t>
            </a:r>
            <a:r>
              <a:rPr lang="en-GB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≤ 1.5 MPa</a:t>
            </a:r>
          </a:p>
          <a:p>
            <a:r>
              <a:rPr lang="en-GB" sz="4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Memory Usage: </a:t>
            </a:r>
            <a:r>
              <a:rPr lang="en-GB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≤ 75% flash memory,      ≤ 70% RAM of the program</a:t>
            </a:r>
          </a:p>
        </p:txBody>
      </p:sp>
      <p:pic>
        <p:nvPicPr>
          <p:cNvPr id="3" name="Picture 2" descr="A collage of a person&amp;#39;s hands&#10;&#10;AI-generated content may be incorrect.">
            <a:extLst>
              <a:ext uri="{FF2B5EF4-FFF2-40B4-BE49-F238E27FC236}">
                <a16:creationId xmlns:a16="http://schemas.microsoft.com/office/drawing/2014/main" id="{FF71A99C-1FB2-939B-0C79-64758BED1D8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456594" y="8136006"/>
            <a:ext cx="7102695" cy="813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84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D26CC501-48FA-491D-9625-CAF91AB97396}"/>
</file>

<file path=customXml/itemProps2.xml><?xml version="1.0" encoding="utf-8"?>
<ds:datastoreItem xmlns:ds="http://schemas.openxmlformats.org/officeDocument/2006/customXml" ds:itemID="{45D6F6DD-1956-413D-9465-58EBBA89BA61}"/>
</file>

<file path=customXml/itemProps3.xml><?xml version="1.0" encoding="utf-8"?>
<ds:datastoreItem xmlns:ds="http://schemas.openxmlformats.org/officeDocument/2006/customXml" ds:itemID="{573F289B-C146-4240-A8BE-DC35D1666FE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423</Words>
  <Application>Microsoft Office PowerPoint</Application>
  <PresentationFormat>Custom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Nunito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Jude Alharbi</cp:lastModifiedBy>
  <cp:revision>14</cp:revision>
  <dcterms:created xsi:type="dcterms:W3CDTF">2025-04-20T10:29:18Z</dcterms:created>
  <dcterms:modified xsi:type="dcterms:W3CDTF">2026-05-04T13:16:25Z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