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78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593"/>
    <a:srgbClr val="FBF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5" autoAdjust="0"/>
    <p:restoredTop sz="94733"/>
  </p:normalViewPr>
  <p:slideViewPr>
    <p:cSldViewPr snapToGrid="0">
      <p:cViewPr>
        <p:scale>
          <a:sx n="28" d="100"/>
          <a:sy n="28" d="100"/>
        </p:scale>
        <p:origin x="124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DEAA4-C750-4A6C-9B6E-6AFEEC5A22F5}" type="doc">
      <dgm:prSet loTypeId="urn:microsoft.com/office/officeart/2008/layout/LinedList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0BA4DF66-C93F-41FA-9E50-D4FB8294A5E8}">
      <dgm:prSet phldrT="[Text]" custT="1"/>
      <dgm:spPr/>
      <dgm:t>
        <a:bodyPr/>
        <a:lstStyle/>
        <a:p>
          <a:pPr algn="l">
            <a:buFont typeface="Arial"/>
            <a:buChar char="•"/>
          </a:pPr>
          <a:r>
            <a:rPr lang="en-US" sz="4600" b="0" i="0" u="none" strike="noStrike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Three-phase with 1.2 kV peak,120° </a:t>
          </a:r>
          <a:r>
            <a:rPr lang="en-US" sz="4600">
              <a:solidFill>
                <a:srgbClr val="000000"/>
              </a:solidFill>
              <a:latin typeface="+mn-lt"/>
              <a:ea typeface="Segoe UI"/>
              <a:cs typeface="Segoe UI"/>
            </a:rPr>
            <a:t>phase shift and </a:t>
          </a:r>
          <a:r>
            <a:rPr lang="en-US" sz="4600" b="0" i="0" u="none" strike="noStrike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50% duty cycle </a:t>
          </a:r>
          <a:endParaRPr lang="en-US" sz="4600">
            <a:latin typeface="+mn-lt"/>
          </a:endParaRPr>
        </a:p>
      </dgm:t>
    </dgm:pt>
    <dgm:pt modelId="{0A6B0A36-F8CD-4614-A321-90FE73AD77B3}" type="parTrans" cxnId="{382A9A55-79AF-4DC5-9A71-8132BAE259E7}">
      <dgm:prSet/>
      <dgm:spPr/>
      <dgm:t>
        <a:bodyPr/>
        <a:lstStyle/>
        <a:p>
          <a:pPr algn="l"/>
          <a:endParaRPr lang="en-US"/>
        </a:p>
      </dgm:t>
    </dgm:pt>
    <dgm:pt modelId="{476840D9-8069-4E20-9D48-89A8F422F0BA}" type="sibTrans" cxnId="{382A9A55-79AF-4DC5-9A71-8132BAE259E7}">
      <dgm:prSet/>
      <dgm:spPr/>
      <dgm:t>
        <a:bodyPr/>
        <a:lstStyle/>
        <a:p>
          <a:pPr algn="l"/>
          <a:endParaRPr lang="en-US"/>
        </a:p>
      </dgm:t>
    </dgm:pt>
    <dgm:pt modelId="{5DB18E51-597D-4BA6-8F29-A0E15DA51453}">
      <dgm:prSet phldrT="[Text]" custT="1"/>
      <dgm:spPr/>
      <dgm:t>
        <a:bodyPr/>
        <a:lstStyle/>
        <a:p>
          <a:pPr algn="l">
            <a:buFont typeface="Arial"/>
            <a:buChar char="•"/>
          </a:pPr>
          <a:r>
            <a:rPr lang="en-US" sz="4600" b="0" i="0" u="none" strike="noStrike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Best cleaning </a:t>
          </a:r>
          <a:r>
            <a:rPr lang="en-US" sz="4600">
              <a:solidFill>
                <a:srgbClr val="000000"/>
              </a:solidFill>
              <a:latin typeface="+mn-lt"/>
              <a:ea typeface="Segoe UI"/>
              <a:cs typeface="Segoe UI"/>
            </a:rPr>
            <a:t>achieved at </a:t>
          </a:r>
          <a:r>
            <a:rPr lang="en-US" sz="4600" b="0" i="0" u="none" strike="noStrike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3 Hz with tilted spiral design</a:t>
          </a:r>
          <a:endParaRPr lang="en-US" sz="4600">
            <a:latin typeface="+mn-lt"/>
          </a:endParaRPr>
        </a:p>
      </dgm:t>
    </dgm:pt>
    <dgm:pt modelId="{F755ECCA-6377-43A2-BE1C-7AFA3E2E0C3A}" type="parTrans" cxnId="{56DF8CE0-1042-4094-986A-270A2D57DADB}">
      <dgm:prSet/>
      <dgm:spPr/>
      <dgm:t>
        <a:bodyPr/>
        <a:lstStyle/>
        <a:p>
          <a:pPr algn="l"/>
          <a:endParaRPr lang="en-US"/>
        </a:p>
      </dgm:t>
    </dgm:pt>
    <dgm:pt modelId="{6B0D2500-FC3D-49CE-8851-256C876CF04F}" type="sibTrans" cxnId="{56DF8CE0-1042-4094-986A-270A2D57DADB}">
      <dgm:prSet/>
      <dgm:spPr/>
      <dgm:t>
        <a:bodyPr/>
        <a:lstStyle/>
        <a:p>
          <a:pPr algn="l"/>
          <a:endParaRPr lang="en-US"/>
        </a:p>
      </dgm:t>
    </dgm:pt>
    <dgm:pt modelId="{C62E8177-60A5-4EF3-861B-3CA202D1F6CC}">
      <dgm:prSet phldrT="[Text]" custT="1"/>
      <dgm:spPr/>
      <dgm:t>
        <a:bodyPr/>
        <a:lstStyle/>
        <a:p>
          <a:pPr algn="l"/>
          <a:r>
            <a:rPr lang="en-US" sz="4600" b="0" i="0" u="none" strike="noStrike" baseline="0">
              <a:solidFill>
                <a:srgbClr val="000000"/>
              </a:solidFill>
              <a:latin typeface="+mn-lt"/>
              <a:cs typeface="Segoe UI"/>
            </a:rPr>
            <a:t>Measured transparency 70%, within acceptable light transmission</a:t>
          </a:r>
          <a:endParaRPr lang="en-US" sz="4600">
            <a:latin typeface="+mn-lt"/>
          </a:endParaRPr>
        </a:p>
      </dgm:t>
    </dgm:pt>
    <dgm:pt modelId="{5C543A4A-CC8D-4AC3-A124-6117536CA100}" type="parTrans" cxnId="{42EB150F-0760-46E9-8694-72A717377BA0}">
      <dgm:prSet/>
      <dgm:spPr/>
      <dgm:t>
        <a:bodyPr/>
        <a:lstStyle/>
        <a:p>
          <a:pPr algn="l"/>
          <a:endParaRPr lang="en-US"/>
        </a:p>
      </dgm:t>
    </dgm:pt>
    <dgm:pt modelId="{17B34E29-D574-4D26-B5E6-131B21C064E3}" type="sibTrans" cxnId="{42EB150F-0760-46E9-8694-72A717377BA0}">
      <dgm:prSet/>
      <dgm:spPr/>
      <dgm:t>
        <a:bodyPr/>
        <a:lstStyle/>
        <a:p>
          <a:pPr algn="l"/>
          <a:endParaRPr lang="en-US"/>
        </a:p>
      </dgm:t>
    </dgm:pt>
    <dgm:pt modelId="{65F4FFA7-3AB0-4A58-A1FC-F33CF487D353}">
      <dgm:prSet custT="1"/>
      <dgm:spPr/>
      <dgm:t>
        <a:bodyPr/>
        <a:lstStyle/>
        <a:p>
          <a:pPr algn="l"/>
          <a:r>
            <a:rPr lang="en-US" sz="4600" b="0"/>
            <a:t>Optimal thresholds identified from real data, achieving ~85% </a:t>
          </a:r>
          <a:br>
            <a:rPr lang="en-US" sz="4600" b="0"/>
          </a:br>
          <a:r>
            <a:rPr lang="en-US" sz="4600" b="0"/>
            <a:t>efficiency under all constraints</a:t>
          </a:r>
          <a:endParaRPr lang="en-US" sz="4600" b="0" i="0" u="none" strike="noStrike" baseline="0">
            <a:solidFill>
              <a:srgbClr val="000000"/>
            </a:solidFill>
            <a:latin typeface="+mn-lt"/>
            <a:cs typeface="Segoe UI"/>
          </a:endParaRPr>
        </a:p>
      </dgm:t>
    </dgm:pt>
    <dgm:pt modelId="{FE8B36A7-9A33-418C-86F1-CD2AFE22CB61}" type="parTrans" cxnId="{E78EB9E4-FF80-4DE8-A188-D034D67C3EB3}">
      <dgm:prSet/>
      <dgm:spPr/>
      <dgm:t>
        <a:bodyPr/>
        <a:lstStyle/>
        <a:p>
          <a:pPr algn="l"/>
          <a:endParaRPr lang="en-US"/>
        </a:p>
      </dgm:t>
    </dgm:pt>
    <dgm:pt modelId="{BD7D580C-70A8-43B6-999E-E39B2C884882}" type="sibTrans" cxnId="{E78EB9E4-FF80-4DE8-A188-D034D67C3EB3}">
      <dgm:prSet/>
      <dgm:spPr/>
      <dgm:t>
        <a:bodyPr/>
        <a:lstStyle/>
        <a:p>
          <a:pPr algn="l"/>
          <a:endParaRPr lang="en-US"/>
        </a:p>
      </dgm:t>
    </dgm:pt>
    <dgm:pt modelId="{4DD04EF0-C682-43B6-A899-B60C8B39231B}">
      <dgm:prSet custT="1"/>
      <dgm:spPr/>
      <dgm:t>
        <a:bodyPr/>
        <a:lstStyle/>
        <a:p>
          <a:pPr algn="l" rtl="0"/>
          <a:r>
            <a:rPr lang="en-US" sz="4600" b="0" i="0" u="none" strike="noStrike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 Real time dashboard and LLM </a:t>
          </a:r>
          <a:r>
            <a:rPr lang="en-US" sz="4600">
              <a:solidFill>
                <a:srgbClr val="000000"/>
              </a:solidFill>
              <a:latin typeface="+mn-lt"/>
              <a:ea typeface="Segoe UI"/>
              <a:cs typeface="Segoe UI"/>
            </a:rPr>
            <a:t>insight generation </a:t>
          </a:r>
          <a:r>
            <a:rPr lang="en-US" sz="4600" b="0" i="0" u="none" strike="noStrike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within 10 seconds</a:t>
          </a:r>
          <a:endParaRPr lang="en-US" sz="4600">
            <a:latin typeface="+mn-lt"/>
          </a:endParaRPr>
        </a:p>
      </dgm:t>
    </dgm:pt>
    <dgm:pt modelId="{6EBE5C0A-80CE-419D-A1C9-A3A7A53B0A97}" type="parTrans" cxnId="{F704BAB2-1ADE-4768-9D1A-DB567E982191}">
      <dgm:prSet/>
      <dgm:spPr/>
      <dgm:t>
        <a:bodyPr/>
        <a:lstStyle/>
        <a:p>
          <a:pPr algn="l"/>
          <a:endParaRPr lang="en-US"/>
        </a:p>
      </dgm:t>
    </dgm:pt>
    <dgm:pt modelId="{47385335-5F73-41D2-B66E-68C22A79B327}" type="sibTrans" cxnId="{F704BAB2-1ADE-4768-9D1A-DB567E982191}">
      <dgm:prSet/>
      <dgm:spPr/>
      <dgm:t>
        <a:bodyPr/>
        <a:lstStyle/>
        <a:p>
          <a:pPr algn="l"/>
          <a:endParaRPr lang="en-US"/>
        </a:p>
      </dgm:t>
    </dgm:pt>
    <dgm:pt modelId="{1D164DB1-C0F6-3B41-B291-004F3F0BDCD3}">
      <dgm:prSet custT="1"/>
      <dgm:spPr/>
      <dgm:t>
        <a:bodyPr/>
        <a:lstStyle/>
        <a:p>
          <a:pPr>
            <a:buNone/>
          </a:pPr>
          <a:r>
            <a:rPr lang="en-US" sz="4600" b="0"/>
            <a:t>Frame weight validated at 2.75% of panel weight, well below the 5% specification limit</a:t>
          </a:r>
        </a:p>
      </dgm:t>
    </dgm:pt>
    <dgm:pt modelId="{4319D03E-3BB4-A049-9B2C-BC3E0C26ED42}" type="parTrans" cxnId="{CAA6D48B-D991-5A4F-9E62-1E8B09282B08}">
      <dgm:prSet/>
      <dgm:spPr/>
      <dgm:t>
        <a:bodyPr/>
        <a:lstStyle/>
        <a:p>
          <a:endParaRPr lang="en-US"/>
        </a:p>
      </dgm:t>
    </dgm:pt>
    <dgm:pt modelId="{F6394071-415F-4D4D-821E-B369FA15A124}" type="sibTrans" cxnId="{CAA6D48B-D991-5A4F-9E62-1E8B09282B08}">
      <dgm:prSet/>
      <dgm:spPr/>
      <dgm:t>
        <a:bodyPr/>
        <a:lstStyle/>
        <a:p>
          <a:endParaRPr lang="en-US"/>
        </a:p>
      </dgm:t>
    </dgm:pt>
    <dgm:pt modelId="{AB3DD2AF-496A-473D-9E82-375D275AAB67}" type="pres">
      <dgm:prSet presAssocID="{FDADEAA4-C750-4A6C-9B6E-6AFEEC5A22F5}" presName="vert0" presStyleCnt="0">
        <dgm:presLayoutVars>
          <dgm:dir/>
          <dgm:animOne val="branch"/>
          <dgm:animLvl val="lvl"/>
        </dgm:presLayoutVars>
      </dgm:prSet>
      <dgm:spPr/>
    </dgm:pt>
    <dgm:pt modelId="{8F3D09E6-E1A9-4510-8EFC-8A2472E056F1}" type="pres">
      <dgm:prSet presAssocID="{0BA4DF66-C93F-41FA-9E50-D4FB8294A5E8}" presName="thickLine" presStyleLbl="alignNode1" presStyleIdx="0" presStyleCnt="6"/>
      <dgm:spPr/>
    </dgm:pt>
    <dgm:pt modelId="{D0D26F80-9EE7-4085-8337-3AC9F6D5075A}" type="pres">
      <dgm:prSet presAssocID="{0BA4DF66-C93F-41FA-9E50-D4FB8294A5E8}" presName="horz1" presStyleCnt="0"/>
      <dgm:spPr/>
    </dgm:pt>
    <dgm:pt modelId="{B745DE6E-735E-4239-8520-B517FCC0C9D8}" type="pres">
      <dgm:prSet presAssocID="{0BA4DF66-C93F-41FA-9E50-D4FB8294A5E8}" presName="tx1" presStyleLbl="revTx" presStyleIdx="0" presStyleCnt="6"/>
      <dgm:spPr/>
    </dgm:pt>
    <dgm:pt modelId="{510740A7-4747-43B2-9105-623295B72894}" type="pres">
      <dgm:prSet presAssocID="{0BA4DF66-C93F-41FA-9E50-D4FB8294A5E8}" presName="vert1" presStyleCnt="0"/>
      <dgm:spPr/>
    </dgm:pt>
    <dgm:pt modelId="{4045255C-9CFD-45F7-BECB-606263FEF91E}" type="pres">
      <dgm:prSet presAssocID="{5DB18E51-597D-4BA6-8F29-A0E15DA51453}" presName="thickLine" presStyleLbl="alignNode1" presStyleIdx="1" presStyleCnt="6"/>
      <dgm:spPr/>
    </dgm:pt>
    <dgm:pt modelId="{92D98ACE-1420-4D40-846A-5B42B6E1E87D}" type="pres">
      <dgm:prSet presAssocID="{5DB18E51-597D-4BA6-8F29-A0E15DA51453}" presName="horz1" presStyleCnt="0"/>
      <dgm:spPr/>
    </dgm:pt>
    <dgm:pt modelId="{CAB0F889-66ED-40FB-8D24-7F011EC9BAA6}" type="pres">
      <dgm:prSet presAssocID="{5DB18E51-597D-4BA6-8F29-A0E15DA51453}" presName="tx1" presStyleLbl="revTx" presStyleIdx="1" presStyleCnt="6"/>
      <dgm:spPr/>
    </dgm:pt>
    <dgm:pt modelId="{303ECAD8-F8D3-4B16-AAE4-3437B28D6384}" type="pres">
      <dgm:prSet presAssocID="{5DB18E51-597D-4BA6-8F29-A0E15DA51453}" presName="vert1" presStyleCnt="0"/>
      <dgm:spPr/>
    </dgm:pt>
    <dgm:pt modelId="{FABFE8FB-2014-445A-B356-E0183B4696BF}" type="pres">
      <dgm:prSet presAssocID="{C62E8177-60A5-4EF3-861B-3CA202D1F6CC}" presName="thickLine" presStyleLbl="alignNode1" presStyleIdx="2" presStyleCnt="6"/>
      <dgm:spPr/>
    </dgm:pt>
    <dgm:pt modelId="{43591FCE-1903-48DE-A866-053B07E3F291}" type="pres">
      <dgm:prSet presAssocID="{C62E8177-60A5-4EF3-861B-3CA202D1F6CC}" presName="horz1" presStyleCnt="0"/>
      <dgm:spPr/>
    </dgm:pt>
    <dgm:pt modelId="{BA9C2402-D9FE-4EBE-9576-F05BCE5549A9}" type="pres">
      <dgm:prSet presAssocID="{C62E8177-60A5-4EF3-861B-3CA202D1F6CC}" presName="tx1" presStyleLbl="revTx" presStyleIdx="2" presStyleCnt="6"/>
      <dgm:spPr/>
    </dgm:pt>
    <dgm:pt modelId="{8E41DCC5-D007-4F9E-890F-45DE0258096B}" type="pres">
      <dgm:prSet presAssocID="{C62E8177-60A5-4EF3-861B-3CA202D1F6CC}" presName="vert1" presStyleCnt="0"/>
      <dgm:spPr/>
    </dgm:pt>
    <dgm:pt modelId="{105D1E9A-14BA-41C4-A661-B9AABAD4B313}" type="pres">
      <dgm:prSet presAssocID="{65F4FFA7-3AB0-4A58-A1FC-F33CF487D353}" presName="thickLine" presStyleLbl="alignNode1" presStyleIdx="3" presStyleCnt="6"/>
      <dgm:spPr/>
    </dgm:pt>
    <dgm:pt modelId="{454C67EB-C040-4A51-AB20-5B169E4520F1}" type="pres">
      <dgm:prSet presAssocID="{65F4FFA7-3AB0-4A58-A1FC-F33CF487D353}" presName="horz1" presStyleCnt="0"/>
      <dgm:spPr/>
    </dgm:pt>
    <dgm:pt modelId="{3C0117FF-6116-4668-BF31-D00E06FDC670}" type="pres">
      <dgm:prSet presAssocID="{65F4FFA7-3AB0-4A58-A1FC-F33CF487D353}" presName="tx1" presStyleLbl="revTx" presStyleIdx="3" presStyleCnt="6"/>
      <dgm:spPr/>
    </dgm:pt>
    <dgm:pt modelId="{43BB9A17-2AFA-42E1-9548-52AAB86C25E5}" type="pres">
      <dgm:prSet presAssocID="{65F4FFA7-3AB0-4A58-A1FC-F33CF487D353}" presName="vert1" presStyleCnt="0"/>
      <dgm:spPr/>
    </dgm:pt>
    <dgm:pt modelId="{B6AB6C64-AB02-4B5C-90D7-68A4DDF602C4}" type="pres">
      <dgm:prSet presAssocID="{4DD04EF0-C682-43B6-A899-B60C8B39231B}" presName="thickLine" presStyleLbl="alignNode1" presStyleIdx="4" presStyleCnt="6"/>
      <dgm:spPr/>
    </dgm:pt>
    <dgm:pt modelId="{A5D56412-2CB1-4BF6-BB0A-5C8FF2C0F91B}" type="pres">
      <dgm:prSet presAssocID="{4DD04EF0-C682-43B6-A899-B60C8B39231B}" presName="horz1" presStyleCnt="0"/>
      <dgm:spPr/>
    </dgm:pt>
    <dgm:pt modelId="{155D66D0-D22C-4F50-AD13-67977A268A32}" type="pres">
      <dgm:prSet presAssocID="{4DD04EF0-C682-43B6-A899-B60C8B39231B}" presName="tx1" presStyleLbl="revTx" presStyleIdx="4" presStyleCnt="6"/>
      <dgm:spPr/>
    </dgm:pt>
    <dgm:pt modelId="{40246E11-FE89-4C45-BC9D-6771D90FB397}" type="pres">
      <dgm:prSet presAssocID="{4DD04EF0-C682-43B6-A899-B60C8B39231B}" presName="vert1" presStyleCnt="0"/>
      <dgm:spPr/>
    </dgm:pt>
    <dgm:pt modelId="{10ADD321-55BC-BE43-944D-01F49FB607C6}" type="pres">
      <dgm:prSet presAssocID="{1D164DB1-C0F6-3B41-B291-004F3F0BDCD3}" presName="thickLine" presStyleLbl="alignNode1" presStyleIdx="5" presStyleCnt="6"/>
      <dgm:spPr/>
    </dgm:pt>
    <dgm:pt modelId="{90280136-A9C1-5C48-9D98-2BDF37FD75C9}" type="pres">
      <dgm:prSet presAssocID="{1D164DB1-C0F6-3B41-B291-004F3F0BDCD3}" presName="horz1" presStyleCnt="0"/>
      <dgm:spPr/>
    </dgm:pt>
    <dgm:pt modelId="{971D436D-CE4D-674D-96C7-A52914995A71}" type="pres">
      <dgm:prSet presAssocID="{1D164DB1-C0F6-3B41-B291-004F3F0BDCD3}" presName="tx1" presStyleLbl="revTx" presStyleIdx="5" presStyleCnt="6"/>
      <dgm:spPr/>
    </dgm:pt>
    <dgm:pt modelId="{D36F27DB-87D7-4841-B7C3-04A85A7A8AEC}" type="pres">
      <dgm:prSet presAssocID="{1D164DB1-C0F6-3B41-B291-004F3F0BDCD3}" presName="vert1" presStyleCnt="0"/>
      <dgm:spPr/>
    </dgm:pt>
  </dgm:ptLst>
  <dgm:cxnLst>
    <dgm:cxn modelId="{42EB150F-0760-46E9-8694-72A717377BA0}" srcId="{FDADEAA4-C750-4A6C-9B6E-6AFEEC5A22F5}" destId="{C62E8177-60A5-4EF3-861B-3CA202D1F6CC}" srcOrd="2" destOrd="0" parTransId="{5C543A4A-CC8D-4AC3-A124-6117536CA100}" sibTransId="{17B34E29-D574-4D26-B5E6-131B21C064E3}"/>
    <dgm:cxn modelId="{08B3622F-9F97-FA4F-A76F-46E0E0DA3F19}" type="presOf" srcId="{4DD04EF0-C682-43B6-A899-B60C8B39231B}" destId="{155D66D0-D22C-4F50-AD13-67977A268A32}" srcOrd="0" destOrd="0" presId="urn:microsoft.com/office/officeart/2008/layout/LinedList"/>
    <dgm:cxn modelId="{D34B6331-492B-E84F-A25D-EF5E80179EDD}" type="presOf" srcId="{1D164DB1-C0F6-3B41-B291-004F3F0BDCD3}" destId="{971D436D-CE4D-674D-96C7-A52914995A71}" srcOrd="0" destOrd="0" presId="urn:microsoft.com/office/officeart/2008/layout/LinedList"/>
    <dgm:cxn modelId="{382A9A55-79AF-4DC5-9A71-8132BAE259E7}" srcId="{FDADEAA4-C750-4A6C-9B6E-6AFEEC5A22F5}" destId="{0BA4DF66-C93F-41FA-9E50-D4FB8294A5E8}" srcOrd="0" destOrd="0" parTransId="{0A6B0A36-F8CD-4614-A321-90FE73AD77B3}" sibTransId="{476840D9-8069-4E20-9D48-89A8F422F0BA}"/>
    <dgm:cxn modelId="{A896B75A-A9D7-C940-9496-09ECE7180E3F}" type="presOf" srcId="{C62E8177-60A5-4EF3-861B-3CA202D1F6CC}" destId="{BA9C2402-D9FE-4EBE-9576-F05BCE5549A9}" srcOrd="0" destOrd="0" presId="urn:microsoft.com/office/officeart/2008/layout/LinedList"/>
    <dgm:cxn modelId="{97CAB65D-9DDB-FC4D-A7DA-98BC797A07ED}" type="presOf" srcId="{5DB18E51-597D-4BA6-8F29-A0E15DA51453}" destId="{CAB0F889-66ED-40FB-8D24-7F011EC9BAA6}" srcOrd="0" destOrd="0" presId="urn:microsoft.com/office/officeart/2008/layout/LinedList"/>
    <dgm:cxn modelId="{D408B36C-F115-924B-A4D9-EB8EE979B987}" type="presOf" srcId="{65F4FFA7-3AB0-4A58-A1FC-F33CF487D353}" destId="{3C0117FF-6116-4668-BF31-D00E06FDC670}" srcOrd="0" destOrd="0" presId="urn:microsoft.com/office/officeart/2008/layout/LinedList"/>
    <dgm:cxn modelId="{CAA6D48B-D991-5A4F-9E62-1E8B09282B08}" srcId="{FDADEAA4-C750-4A6C-9B6E-6AFEEC5A22F5}" destId="{1D164DB1-C0F6-3B41-B291-004F3F0BDCD3}" srcOrd="5" destOrd="0" parTransId="{4319D03E-3BB4-A049-9B2C-BC3E0C26ED42}" sibTransId="{F6394071-415F-4D4D-821E-B369FA15A124}"/>
    <dgm:cxn modelId="{F704BAB2-1ADE-4768-9D1A-DB567E982191}" srcId="{FDADEAA4-C750-4A6C-9B6E-6AFEEC5A22F5}" destId="{4DD04EF0-C682-43B6-A899-B60C8B39231B}" srcOrd="4" destOrd="0" parTransId="{6EBE5C0A-80CE-419D-A1C9-A3A7A53B0A97}" sibTransId="{47385335-5F73-41D2-B66E-68C22A79B327}"/>
    <dgm:cxn modelId="{375F66C7-7223-4793-B197-8B57D2C4E609}" type="presOf" srcId="{FDADEAA4-C750-4A6C-9B6E-6AFEEC5A22F5}" destId="{AB3DD2AF-496A-473D-9E82-375D275AAB67}" srcOrd="0" destOrd="0" presId="urn:microsoft.com/office/officeart/2008/layout/LinedList"/>
    <dgm:cxn modelId="{56DF8CE0-1042-4094-986A-270A2D57DADB}" srcId="{FDADEAA4-C750-4A6C-9B6E-6AFEEC5A22F5}" destId="{5DB18E51-597D-4BA6-8F29-A0E15DA51453}" srcOrd="1" destOrd="0" parTransId="{F755ECCA-6377-43A2-BE1C-7AFA3E2E0C3A}" sibTransId="{6B0D2500-FC3D-49CE-8851-256C876CF04F}"/>
    <dgm:cxn modelId="{716B92E3-7CD1-BE47-B3B6-4FAAA6D2947F}" type="presOf" srcId="{0BA4DF66-C93F-41FA-9E50-D4FB8294A5E8}" destId="{B745DE6E-735E-4239-8520-B517FCC0C9D8}" srcOrd="0" destOrd="0" presId="urn:microsoft.com/office/officeart/2008/layout/LinedList"/>
    <dgm:cxn modelId="{E78EB9E4-FF80-4DE8-A188-D034D67C3EB3}" srcId="{FDADEAA4-C750-4A6C-9B6E-6AFEEC5A22F5}" destId="{65F4FFA7-3AB0-4A58-A1FC-F33CF487D353}" srcOrd="3" destOrd="0" parTransId="{FE8B36A7-9A33-418C-86F1-CD2AFE22CB61}" sibTransId="{BD7D580C-70A8-43B6-999E-E39B2C884882}"/>
    <dgm:cxn modelId="{18D6787E-9F78-9C4E-92A9-9EDB2F608052}" type="presParOf" srcId="{AB3DD2AF-496A-473D-9E82-375D275AAB67}" destId="{8F3D09E6-E1A9-4510-8EFC-8A2472E056F1}" srcOrd="0" destOrd="0" presId="urn:microsoft.com/office/officeart/2008/layout/LinedList"/>
    <dgm:cxn modelId="{ACC6B247-593F-5240-BBED-1473355EDB7E}" type="presParOf" srcId="{AB3DD2AF-496A-473D-9E82-375D275AAB67}" destId="{D0D26F80-9EE7-4085-8337-3AC9F6D5075A}" srcOrd="1" destOrd="0" presId="urn:microsoft.com/office/officeart/2008/layout/LinedList"/>
    <dgm:cxn modelId="{EA446BA0-2EEC-2E4B-BF8B-4B4878073481}" type="presParOf" srcId="{D0D26F80-9EE7-4085-8337-3AC9F6D5075A}" destId="{B745DE6E-735E-4239-8520-B517FCC0C9D8}" srcOrd="0" destOrd="0" presId="urn:microsoft.com/office/officeart/2008/layout/LinedList"/>
    <dgm:cxn modelId="{99AC79CA-3276-2244-A3BF-7FD38E141E1C}" type="presParOf" srcId="{D0D26F80-9EE7-4085-8337-3AC9F6D5075A}" destId="{510740A7-4747-43B2-9105-623295B72894}" srcOrd="1" destOrd="0" presId="urn:microsoft.com/office/officeart/2008/layout/LinedList"/>
    <dgm:cxn modelId="{597C80D0-3CCF-9E4A-B7D4-9CF648A6A2E7}" type="presParOf" srcId="{AB3DD2AF-496A-473D-9E82-375D275AAB67}" destId="{4045255C-9CFD-45F7-BECB-606263FEF91E}" srcOrd="2" destOrd="0" presId="urn:microsoft.com/office/officeart/2008/layout/LinedList"/>
    <dgm:cxn modelId="{CFB207A1-8745-0C4E-BA0D-57E48BB8FE75}" type="presParOf" srcId="{AB3DD2AF-496A-473D-9E82-375D275AAB67}" destId="{92D98ACE-1420-4D40-846A-5B42B6E1E87D}" srcOrd="3" destOrd="0" presId="urn:microsoft.com/office/officeart/2008/layout/LinedList"/>
    <dgm:cxn modelId="{64017173-193B-2A48-8707-889B97AE9031}" type="presParOf" srcId="{92D98ACE-1420-4D40-846A-5B42B6E1E87D}" destId="{CAB0F889-66ED-40FB-8D24-7F011EC9BAA6}" srcOrd="0" destOrd="0" presId="urn:microsoft.com/office/officeart/2008/layout/LinedList"/>
    <dgm:cxn modelId="{43320497-A345-0E41-8C36-156E46F4EAEF}" type="presParOf" srcId="{92D98ACE-1420-4D40-846A-5B42B6E1E87D}" destId="{303ECAD8-F8D3-4B16-AAE4-3437B28D6384}" srcOrd="1" destOrd="0" presId="urn:microsoft.com/office/officeart/2008/layout/LinedList"/>
    <dgm:cxn modelId="{63520479-E725-2B40-940E-7AEEF298AAD5}" type="presParOf" srcId="{AB3DD2AF-496A-473D-9E82-375D275AAB67}" destId="{FABFE8FB-2014-445A-B356-E0183B4696BF}" srcOrd="4" destOrd="0" presId="urn:microsoft.com/office/officeart/2008/layout/LinedList"/>
    <dgm:cxn modelId="{1EDB0456-4A67-944A-B3AB-63DCFD3A0CD8}" type="presParOf" srcId="{AB3DD2AF-496A-473D-9E82-375D275AAB67}" destId="{43591FCE-1903-48DE-A866-053B07E3F291}" srcOrd="5" destOrd="0" presId="urn:microsoft.com/office/officeart/2008/layout/LinedList"/>
    <dgm:cxn modelId="{4B693723-F7E1-FA40-939C-04EB888E9024}" type="presParOf" srcId="{43591FCE-1903-48DE-A866-053B07E3F291}" destId="{BA9C2402-D9FE-4EBE-9576-F05BCE5549A9}" srcOrd="0" destOrd="0" presId="urn:microsoft.com/office/officeart/2008/layout/LinedList"/>
    <dgm:cxn modelId="{08CEAD05-D6C6-DA44-936F-38431BFF8D13}" type="presParOf" srcId="{43591FCE-1903-48DE-A866-053B07E3F291}" destId="{8E41DCC5-D007-4F9E-890F-45DE0258096B}" srcOrd="1" destOrd="0" presId="urn:microsoft.com/office/officeart/2008/layout/LinedList"/>
    <dgm:cxn modelId="{ECB2B08B-1146-7A49-B48E-03A14619DCE3}" type="presParOf" srcId="{AB3DD2AF-496A-473D-9E82-375D275AAB67}" destId="{105D1E9A-14BA-41C4-A661-B9AABAD4B313}" srcOrd="6" destOrd="0" presId="urn:microsoft.com/office/officeart/2008/layout/LinedList"/>
    <dgm:cxn modelId="{43F1A3D3-9C7F-9D43-A8A5-BBEAAD37B5C2}" type="presParOf" srcId="{AB3DD2AF-496A-473D-9E82-375D275AAB67}" destId="{454C67EB-C040-4A51-AB20-5B169E4520F1}" srcOrd="7" destOrd="0" presId="urn:microsoft.com/office/officeart/2008/layout/LinedList"/>
    <dgm:cxn modelId="{35CB37E1-3F40-2D4C-9455-5AB980FF37CF}" type="presParOf" srcId="{454C67EB-C040-4A51-AB20-5B169E4520F1}" destId="{3C0117FF-6116-4668-BF31-D00E06FDC670}" srcOrd="0" destOrd="0" presId="urn:microsoft.com/office/officeart/2008/layout/LinedList"/>
    <dgm:cxn modelId="{4022551B-88DF-1046-868A-AC70BCE3A428}" type="presParOf" srcId="{454C67EB-C040-4A51-AB20-5B169E4520F1}" destId="{43BB9A17-2AFA-42E1-9548-52AAB86C25E5}" srcOrd="1" destOrd="0" presId="urn:microsoft.com/office/officeart/2008/layout/LinedList"/>
    <dgm:cxn modelId="{A2455A5C-7ACD-F04A-A1DC-3DF9B7CD58F3}" type="presParOf" srcId="{AB3DD2AF-496A-473D-9E82-375D275AAB67}" destId="{B6AB6C64-AB02-4B5C-90D7-68A4DDF602C4}" srcOrd="8" destOrd="0" presId="urn:microsoft.com/office/officeart/2008/layout/LinedList"/>
    <dgm:cxn modelId="{CA666AC9-F9FF-794D-BA1A-C106CAADB1D0}" type="presParOf" srcId="{AB3DD2AF-496A-473D-9E82-375D275AAB67}" destId="{A5D56412-2CB1-4BF6-BB0A-5C8FF2C0F91B}" srcOrd="9" destOrd="0" presId="urn:microsoft.com/office/officeart/2008/layout/LinedList"/>
    <dgm:cxn modelId="{31B33F70-04C8-C748-831C-89B979108EB0}" type="presParOf" srcId="{A5D56412-2CB1-4BF6-BB0A-5C8FF2C0F91B}" destId="{155D66D0-D22C-4F50-AD13-67977A268A32}" srcOrd="0" destOrd="0" presId="urn:microsoft.com/office/officeart/2008/layout/LinedList"/>
    <dgm:cxn modelId="{89CAA200-4C9C-0640-B98D-8F1752E25028}" type="presParOf" srcId="{A5D56412-2CB1-4BF6-BB0A-5C8FF2C0F91B}" destId="{40246E11-FE89-4C45-BC9D-6771D90FB397}" srcOrd="1" destOrd="0" presId="urn:microsoft.com/office/officeart/2008/layout/LinedList"/>
    <dgm:cxn modelId="{D16EAFD9-ACB1-EE48-8E5C-59B4A3BC7011}" type="presParOf" srcId="{AB3DD2AF-496A-473D-9E82-375D275AAB67}" destId="{10ADD321-55BC-BE43-944D-01F49FB607C6}" srcOrd="10" destOrd="0" presId="urn:microsoft.com/office/officeart/2008/layout/LinedList"/>
    <dgm:cxn modelId="{18AE823A-4632-2B45-8834-628B9C7846E7}" type="presParOf" srcId="{AB3DD2AF-496A-473D-9E82-375D275AAB67}" destId="{90280136-A9C1-5C48-9D98-2BDF37FD75C9}" srcOrd="11" destOrd="0" presId="urn:microsoft.com/office/officeart/2008/layout/LinedList"/>
    <dgm:cxn modelId="{13BAFA8E-D574-CA4D-86D7-18987506FD41}" type="presParOf" srcId="{90280136-A9C1-5C48-9D98-2BDF37FD75C9}" destId="{971D436D-CE4D-674D-96C7-A52914995A71}" srcOrd="0" destOrd="0" presId="urn:microsoft.com/office/officeart/2008/layout/LinedList"/>
    <dgm:cxn modelId="{C5E5253C-ED22-8A46-8102-27FD6FA44FB1}" type="presParOf" srcId="{90280136-A9C1-5C48-9D98-2BDF37FD75C9}" destId="{D36F27DB-87D7-4841-B7C3-04A85A7A8AEC}" srcOrd="1" destOrd="0" presId="urn:microsoft.com/office/officeart/2008/layout/Lin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D09E6-E1A9-4510-8EFC-8A2472E056F1}">
      <dsp:nvSpPr>
        <dsp:cNvPr id="0" name=""/>
        <dsp:cNvSpPr/>
      </dsp:nvSpPr>
      <dsp:spPr>
        <a:xfrm>
          <a:off x="0" y="6584"/>
          <a:ext cx="98129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5DE6E-735E-4239-8520-B517FCC0C9D8}">
      <dsp:nvSpPr>
        <dsp:cNvPr id="0" name=""/>
        <dsp:cNvSpPr/>
      </dsp:nvSpPr>
      <dsp:spPr>
        <a:xfrm>
          <a:off x="0" y="6584"/>
          <a:ext cx="9812929" cy="224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n-US" sz="4600" b="0" i="0" u="none" strike="noStrike" kern="1200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Three-phase with 1.2 kV peak,120° </a:t>
          </a:r>
          <a:r>
            <a:rPr lang="en-US" sz="4600" kern="1200">
              <a:solidFill>
                <a:srgbClr val="000000"/>
              </a:solidFill>
              <a:latin typeface="+mn-lt"/>
              <a:ea typeface="Segoe UI"/>
              <a:cs typeface="Segoe UI"/>
            </a:rPr>
            <a:t>phase shift and </a:t>
          </a:r>
          <a:r>
            <a:rPr lang="en-US" sz="4600" b="0" i="0" u="none" strike="noStrike" kern="1200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50% duty cycle </a:t>
          </a:r>
          <a:endParaRPr lang="en-US" sz="4600" kern="1200">
            <a:latin typeface="+mn-lt"/>
          </a:endParaRPr>
        </a:p>
      </dsp:txBody>
      <dsp:txXfrm>
        <a:off x="0" y="6584"/>
        <a:ext cx="9812929" cy="2245229"/>
      </dsp:txXfrm>
    </dsp:sp>
    <dsp:sp modelId="{4045255C-9CFD-45F7-BECB-606263FEF91E}">
      <dsp:nvSpPr>
        <dsp:cNvPr id="0" name=""/>
        <dsp:cNvSpPr/>
      </dsp:nvSpPr>
      <dsp:spPr>
        <a:xfrm>
          <a:off x="0" y="2251813"/>
          <a:ext cx="98129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0F889-66ED-40FB-8D24-7F011EC9BAA6}">
      <dsp:nvSpPr>
        <dsp:cNvPr id="0" name=""/>
        <dsp:cNvSpPr/>
      </dsp:nvSpPr>
      <dsp:spPr>
        <a:xfrm>
          <a:off x="0" y="2251813"/>
          <a:ext cx="9812929" cy="224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/>
            <a:buNone/>
          </a:pPr>
          <a:r>
            <a:rPr lang="en-US" sz="4600" b="0" i="0" u="none" strike="noStrike" kern="1200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Best cleaning </a:t>
          </a:r>
          <a:r>
            <a:rPr lang="en-US" sz="4600" kern="1200">
              <a:solidFill>
                <a:srgbClr val="000000"/>
              </a:solidFill>
              <a:latin typeface="+mn-lt"/>
              <a:ea typeface="Segoe UI"/>
              <a:cs typeface="Segoe UI"/>
            </a:rPr>
            <a:t>achieved at </a:t>
          </a:r>
          <a:r>
            <a:rPr lang="en-US" sz="4600" b="0" i="0" u="none" strike="noStrike" kern="1200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3 Hz with tilted spiral design</a:t>
          </a:r>
          <a:endParaRPr lang="en-US" sz="4600" kern="1200">
            <a:latin typeface="+mn-lt"/>
          </a:endParaRPr>
        </a:p>
      </dsp:txBody>
      <dsp:txXfrm>
        <a:off x="0" y="2251813"/>
        <a:ext cx="9812929" cy="2245229"/>
      </dsp:txXfrm>
    </dsp:sp>
    <dsp:sp modelId="{FABFE8FB-2014-445A-B356-E0183B4696BF}">
      <dsp:nvSpPr>
        <dsp:cNvPr id="0" name=""/>
        <dsp:cNvSpPr/>
      </dsp:nvSpPr>
      <dsp:spPr>
        <a:xfrm>
          <a:off x="0" y="4497042"/>
          <a:ext cx="98129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C2402-D9FE-4EBE-9576-F05BCE5549A9}">
      <dsp:nvSpPr>
        <dsp:cNvPr id="0" name=""/>
        <dsp:cNvSpPr/>
      </dsp:nvSpPr>
      <dsp:spPr>
        <a:xfrm>
          <a:off x="0" y="4497042"/>
          <a:ext cx="9812929" cy="224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i="0" u="none" strike="noStrike" kern="1200" baseline="0">
              <a:solidFill>
                <a:srgbClr val="000000"/>
              </a:solidFill>
              <a:latin typeface="+mn-lt"/>
              <a:cs typeface="Segoe UI"/>
            </a:rPr>
            <a:t>Measured transparency 70%, within acceptable light transmission</a:t>
          </a:r>
          <a:endParaRPr lang="en-US" sz="4600" kern="1200">
            <a:latin typeface="+mn-lt"/>
          </a:endParaRPr>
        </a:p>
      </dsp:txBody>
      <dsp:txXfrm>
        <a:off x="0" y="4497042"/>
        <a:ext cx="9812929" cy="2245229"/>
      </dsp:txXfrm>
    </dsp:sp>
    <dsp:sp modelId="{105D1E9A-14BA-41C4-A661-B9AABAD4B313}">
      <dsp:nvSpPr>
        <dsp:cNvPr id="0" name=""/>
        <dsp:cNvSpPr/>
      </dsp:nvSpPr>
      <dsp:spPr>
        <a:xfrm>
          <a:off x="0" y="6742271"/>
          <a:ext cx="98129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117FF-6116-4668-BF31-D00E06FDC670}">
      <dsp:nvSpPr>
        <dsp:cNvPr id="0" name=""/>
        <dsp:cNvSpPr/>
      </dsp:nvSpPr>
      <dsp:spPr>
        <a:xfrm>
          <a:off x="0" y="6742272"/>
          <a:ext cx="9812929" cy="224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/>
            <a:t>Optimal thresholds identified from real data, achieving ~85% </a:t>
          </a:r>
          <a:br>
            <a:rPr lang="en-US" sz="4600" b="0" kern="1200"/>
          </a:br>
          <a:r>
            <a:rPr lang="en-US" sz="4600" b="0" kern="1200"/>
            <a:t>efficiency under all constraints</a:t>
          </a:r>
          <a:endParaRPr lang="en-US" sz="4600" b="0" i="0" u="none" strike="noStrike" kern="1200" baseline="0">
            <a:solidFill>
              <a:srgbClr val="000000"/>
            </a:solidFill>
            <a:latin typeface="+mn-lt"/>
            <a:cs typeface="Segoe UI"/>
          </a:endParaRPr>
        </a:p>
      </dsp:txBody>
      <dsp:txXfrm>
        <a:off x="0" y="6742272"/>
        <a:ext cx="9812929" cy="2245229"/>
      </dsp:txXfrm>
    </dsp:sp>
    <dsp:sp modelId="{B6AB6C64-AB02-4B5C-90D7-68A4DDF602C4}">
      <dsp:nvSpPr>
        <dsp:cNvPr id="0" name=""/>
        <dsp:cNvSpPr/>
      </dsp:nvSpPr>
      <dsp:spPr>
        <a:xfrm>
          <a:off x="0" y="8987501"/>
          <a:ext cx="98129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D66D0-D22C-4F50-AD13-67977A268A32}">
      <dsp:nvSpPr>
        <dsp:cNvPr id="0" name=""/>
        <dsp:cNvSpPr/>
      </dsp:nvSpPr>
      <dsp:spPr>
        <a:xfrm>
          <a:off x="0" y="8987501"/>
          <a:ext cx="9812929" cy="224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i="0" u="none" strike="noStrike" kern="1200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 Real time dashboard and LLM </a:t>
          </a:r>
          <a:r>
            <a:rPr lang="en-US" sz="4600" kern="1200">
              <a:solidFill>
                <a:srgbClr val="000000"/>
              </a:solidFill>
              <a:latin typeface="+mn-lt"/>
              <a:ea typeface="Segoe UI"/>
              <a:cs typeface="Segoe UI"/>
            </a:rPr>
            <a:t>insight generation </a:t>
          </a:r>
          <a:r>
            <a:rPr lang="en-US" sz="4600" b="0" i="0" u="none" strike="noStrike" kern="1200" baseline="0">
              <a:solidFill>
                <a:srgbClr val="000000"/>
              </a:solidFill>
              <a:latin typeface="+mn-lt"/>
              <a:ea typeface="Segoe UI"/>
              <a:cs typeface="Segoe UI"/>
            </a:rPr>
            <a:t>within 10 seconds</a:t>
          </a:r>
          <a:endParaRPr lang="en-US" sz="4600" kern="1200">
            <a:latin typeface="+mn-lt"/>
          </a:endParaRPr>
        </a:p>
      </dsp:txBody>
      <dsp:txXfrm>
        <a:off x="0" y="8987501"/>
        <a:ext cx="9812929" cy="2245229"/>
      </dsp:txXfrm>
    </dsp:sp>
    <dsp:sp modelId="{10ADD321-55BC-BE43-944D-01F49FB607C6}">
      <dsp:nvSpPr>
        <dsp:cNvPr id="0" name=""/>
        <dsp:cNvSpPr/>
      </dsp:nvSpPr>
      <dsp:spPr>
        <a:xfrm>
          <a:off x="0" y="11232730"/>
          <a:ext cx="981292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D436D-CE4D-674D-96C7-A52914995A71}">
      <dsp:nvSpPr>
        <dsp:cNvPr id="0" name=""/>
        <dsp:cNvSpPr/>
      </dsp:nvSpPr>
      <dsp:spPr>
        <a:xfrm>
          <a:off x="0" y="11232730"/>
          <a:ext cx="9812929" cy="2245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0" kern="1200"/>
            <a:t>Frame weight validated at 2.75% of panel weight, well below the 5% specification limit</a:t>
          </a:r>
        </a:p>
      </dsp:txBody>
      <dsp:txXfrm>
        <a:off x="0" y="11232730"/>
        <a:ext cx="9812929" cy="2245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EFDC4-3593-456F-B7D0-A88FD2FAA30E}" type="datetimeFigureOut">
              <a:rPr lang="en-US" smtClean="0"/>
              <a:t>5/2/26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92B92-56A0-4856-A7D8-5E34A375F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6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0AF10-9EF0-9938-435B-0571C28CA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0D900-0FAF-B2AB-F1FD-C1D26F03E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4AEDC-E6F5-1789-4BEE-8BADEDE76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003BE-AC34-2742-121D-CDE0E640D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92B92-56A0-4856-A7D8-5E34A375FB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73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2/5/26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CE3CE-87E6-1D62-D4DD-8C8D8092C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5F687A2-1E9F-2A66-C194-0691FD422BFC}"/>
              </a:ext>
            </a:extLst>
          </p:cNvPr>
          <p:cNvSpPr txBox="1"/>
          <p:nvPr/>
        </p:nvSpPr>
        <p:spPr>
          <a:xfrm>
            <a:off x="4921338" y="-598120"/>
            <a:ext cx="30217153" cy="416141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9600" b="1">
              <a:solidFill>
                <a:srgbClr val="C5E0B3"/>
              </a:solidFill>
              <a:latin typeface="Calibri"/>
              <a:ea typeface="Calibri"/>
              <a:cs typeface="Calibri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C5E0B3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Electrodynamic </a:t>
            </a:r>
            <a:r>
              <a:rPr lang="en-US" sz="9600" b="1">
                <a:solidFill>
                  <a:srgbClr val="C5E0B3"/>
                </a:solidFill>
                <a:latin typeface="Calibri"/>
                <a:ea typeface="Calibri"/>
                <a:cs typeface="Calibri"/>
              </a:rPr>
              <a:t>Self-Cleaning</a:t>
            </a: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C5E0B3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System for Solar Panels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Aljouri</a:t>
            </a: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Zebany</a:t>
            </a: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Asma Alatawi, Rawan </a:t>
            </a:r>
            <a:r>
              <a:rPr lang="en-US" sz="48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Aldamkh</a:t>
            </a: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Fatima Al Saif, </a:t>
            </a:r>
            <a:r>
              <a:rPr lang="en-US" sz="48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Sajedah</a:t>
            </a: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Alghazwi</a:t>
            </a: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, Rawan Asiri</a:t>
            </a:r>
            <a:b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</a:rPr>
            </a:b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Coach: Dr. Junaid </a:t>
            </a:r>
            <a:r>
              <a:rPr lang="en-US" sz="48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ur</a:t>
            </a:r>
            <a:r>
              <a:rPr lang="en-US" sz="48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Rehman</a:t>
            </a:r>
            <a:endParaRPr lang="en-US"/>
          </a:p>
          <a:p>
            <a:pPr algn="ctr" defTabSz="3458319">
              <a:spcBef>
                <a:spcPct val="20000"/>
              </a:spcBef>
              <a:defRPr/>
            </a:pPr>
            <a:endParaRPr lang="en-US" sz="9600" b="1">
              <a:solidFill>
                <a:srgbClr val="C5E0B3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28693A-57A1-DF2C-34AC-4A6FE4715D78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TEAM</a:t>
            </a:r>
            <a:r>
              <a:rPr kumimoji="0" lang="en-US" sz="90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>
                <a:solidFill>
                  <a:srgbClr val="02616D"/>
                </a:solidFill>
                <a:latin typeface="Aptos" panose="02110004020202020204"/>
              </a:rPr>
              <a:t>F34</a:t>
            </a:r>
            <a:endParaRPr lang="en-SG" sz="16600" b="1" i="0" u="none" strike="noStrike" kern="1200" cap="none" spc="0" normalizeH="0" baseline="0" noProof="0">
              <a:ln>
                <a:noFill/>
              </a:ln>
              <a:solidFill>
                <a:srgbClr val="02616D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7402C8A7-9891-EE40-12ED-E2F841BFE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00" y="5941555"/>
            <a:ext cx="10631955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solidFill>
                  <a:prstClr val="black"/>
                </a:solidFill>
                <a:latin typeface="Nunito"/>
              </a:rPr>
              <a:t>Problem Statement</a:t>
            </a:r>
            <a:endParaRPr lang="en-US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880D09BF-3389-825A-5BBB-63A80ED7F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9700" y="5953210"/>
            <a:ext cx="9931447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Prototype Design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14D150-B2DF-E8D9-FD95-91B5D6C5C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7592" y="5966637"/>
            <a:ext cx="10077608" cy="110537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Testing &amp; Validation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63EB3D62-BADA-5E28-29C1-E9DB0DB3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4904" y="2174979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Conclusion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0951C150-C886-5829-F113-38E16AAE8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6833" y="22922397"/>
            <a:ext cx="9883592" cy="50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>
                <a:latin typeface="+mn-lt"/>
              </a:rPr>
              <a:t>An autonomous system for removing dust from solar panels using </a:t>
            </a:r>
            <a:r>
              <a:rPr lang="en-US" sz="4600" b="1">
                <a:latin typeface="+mn-lt"/>
              </a:rPr>
              <a:t>optimized electrodes, thresholds, a durable frame, and an LLM-powered dashboard,</a:t>
            </a:r>
            <a:r>
              <a:rPr lang="en-US" sz="4600">
                <a:latin typeface="+mn-lt"/>
              </a:rPr>
              <a:t> improving cleaning efficiency while reducing water use in arid environments.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EB5EBFE-2E43-42D7-2844-DEB6693F8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1469" y="-8533"/>
            <a:ext cx="7382294" cy="5655436"/>
          </a:xfrm>
          <a:prstGeom prst="rect">
            <a:avLst/>
          </a:prstGeom>
        </p:spPr>
      </p:pic>
      <p:sp>
        <p:nvSpPr>
          <p:cNvPr id="42" name="Text 21">
            <a:extLst>
              <a:ext uri="{FF2B5EF4-FFF2-40B4-BE49-F238E27FC236}">
                <a16:creationId xmlns:a16="http://schemas.microsoft.com/office/drawing/2014/main" id="{C6E67B80-5BBC-FA90-39F2-CF78F1CC7E96}"/>
              </a:ext>
            </a:extLst>
          </p:cNvPr>
          <p:cNvSpPr/>
          <p:nvPr/>
        </p:nvSpPr>
        <p:spPr>
          <a:xfrm>
            <a:off x="342900" y="7407498"/>
            <a:ext cx="10610356" cy="4895609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ptos" panose="02110004020202020204"/>
                <a:ea typeface="Arial" pitchFamily="34" charset="-122"/>
                <a:cs typeface="Arial" pitchFamily="34" charset="-120"/>
              </a:rPr>
              <a:t>Solar PV systems in dusty environments suffer from performance degradation due to dust accumulation. Existing solutions rely on </a:t>
            </a: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ptos" panose="02110004020202020204"/>
                <a:ea typeface="Arial" pitchFamily="34" charset="-122"/>
                <a:cs typeface="Arial" pitchFamily="34" charset="-120"/>
              </a:rPr>
              <a:t>manual or water-based methods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ptos" panose="02110004020202020204"/>
                <a:ea typeface="Arial" pitchFamily="34" charset="-122"/>
                <a:cs typeface="Arial" pitchFamily="34" charset="-120"/>
              </a:rPr>
              <a:t> that are </a:t>
            </a: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ptos" panose="02110004020202020204"/>
                <a:ea typeface="Arial" pitchFamily="34" charset="-122"/>
                <a:cs typeface="Arial" pitchFamily="34" charset="-120"/>
              </a:rPr>
              <a:t>labor-intensive, costly, and unsustainable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ptos" panose="02110004020202020204"/>
                <a:ea typeface="Arial" pitchFamily="34" charset="-122"/>
                <a:cs typeface="Arial" pitchFamily="34" charset="-120"/>
              </a:rPr>
              <a:t> in arid regions like Saudi Arabia.</a:t>
            </a: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Text 35">
            <a:extLst>
              <a:ext uri="{FF2B5EF4-FFF2-40B4-BE49-F238E27FC236}">
                <a16:creationId xmlns:a16="http://schemas.microsoft.com/office/drawing/2014/main" id="{1888A0B4-6632-2043-E2A1-67E1887119D0}"/>
              </a:ext>
            </a:extLst>
          </p:cNvPr>
          <p:cNvSpPr/>
          <p:nvPr/>
        </p:nvSpPr>
        <p:spPr>
          <a:xfrm>
            <a:off x="321300" y="12473024"/>
            <a:ext cx="10631955" cy="609666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08000" tIns="45720" rIns="144000" bIns="4572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alibri" panose="020F0502020204030204" pitchFamily="34" charset="0"/>
                <a:ea typeface="Arial" pitchFamily="34" charset="-122"/>
                <a:cs typeface="Arial" pitchFamily="34" charset="-120"/>
              </a:rPr>
              <a:t>Our Solution: </a:t>
            </a: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Arial" pitchFamily="34" charset="-122"/>
                <a:cs typeface="Arial" pitchFamily="34" charset="-120"/>
              </a:rPr>
              <a:t>EDS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The Electrodynamic Self-Cleaning System uses high-voltage, low-current AC signals on transparent electrodes to create an </a:t>
            </a: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electric field that removes dust without water or manual cleaning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ptos" panose="02110004020202020204"/>
                <a:ea typeface="+mn-lt"/>
                <a:cs typeface="+mn-lt"/>
              </a:rPr>
              <a:t>, supported by a smart monitoring platform.</a:t>
            </a:r>
            <a:endParaRPr kumimoji="0" lang="en-US" sz="4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B8459A-6DDC-F547-B637-DED38F4E9FB6}"/>
              </a:ext>
            </a:extLst>
          </p:cNvPr>
          <p:cNvGrpSpPr/>
          <p:nvPr/>
        </p:nvGrpSpPr>
        <p:grpSpPr>
          <a:xfrm>
            <a:off x="21870057" y="7546866"/>
            <a:ext cx="10212677" cy="5863558"/>
            <a:chOff x="21954957" y="17311930"/>
            <a:chExt cx="9491966" cy="4566330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D9879ED-F20B-2088-B756-BB60BCD10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954958" y="17311930"/>
              <a:ext cx="4504904" cy="3766686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A7D97DF9-2340-557C-C4C6-E44AEB714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060" r="-2421"/>
            <a:stretch>
              <a:fillRect/>
            </a:stretch>
          </p:blipFill>
          <p:spPr>
            <a:xfrm>
              <a:off x="26337627" y="17327483"/>
              <a:ext cx="5109296" cy="3766687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62DF18C-D440-2DB0-6DBF-6E281D055FBD}"/>
                </a:ext>
              </a:extLst>
            </p:cNvPr>
            <p:cNvSpPr txBox="1"/>
            <p:nvPr/>
          </p:nvSpPr>
          <p:spPr>
            <a:xfrm>
              <a:off x="21954957" y="21255078"/>
              <a:ext cx="4504905" cy="62318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lt"/>
                  <a:cs typeface="+mn-lt"/>
                </a:rPr>
                <a:t>Before Cleaning</a:t>
              </a:r>
              <a:endPara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CB214EC-6CD4-2CF9-64BC-56D058822B2D}"/>
                </a:ext>
              </a:extLst>
            </p:cNvPr>
            <p:cNvSpPr txBox="1"/>
            <p:nvPr/>
          </p:nvSpPr>
          <p:spPr>
            <a:xfrm>
              <a:off x="26639293" y="21249633"/>
              <a:ext cx="4693920" cy="623182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After Cleaning</a:t>
              </a:r>
              <a:r>
                <a: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Aptos"/>
                  <a:cs typeface="Aptos"/>
                </a:rPr>
                <a:t>​</a:t>
              </a:r>
              <a:endPara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1DA351-3517-01E2-B094-95B7EC1A25FD}"/>
              </a:ext>
            </a:extLst>
          </p:cNvPr>
          <p:cNvGrpSpPr/>
          <p:nvPr/>
        </p:nvGrpSpPr>
        <p:grpSpPr>
          <a:xfrm>
            <a:off x="11535493" y="15695777"/>
            <a:ext cx="9797151" cy="10983744"/>
            <a:chOff x="11551197" y="16654046"/>
            <a:chExt cx="9673610" cy="10278348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A24D87A0-4CA2-974E-37DE-83347659E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48839" y="16718160"/>
              <a:ext cx="4512514" cy="4512513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C7941CB-6E65-25E6-3FD7-BD66946D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5199" r="8937"/>
            <a:stretch>
              <a:fillRect/>
            </a:stretch>
          </p:blipFill>
          <p:spPr>
            <a:xfrm>
              <a:off x="11551197" y="22371245"/>
              <a:ext cx="4559119" cy="352268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8E9D19-0B36-7D78-17DF-D46DFC611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1197" y="16654046"/>
              <a:ext cx="4392672" cy="45125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19DDCD-B9C3-6D2F-4135-1E1F0DB54F18}"/>
                </a:ext>
              </a:extLst>
            </p:cNvPr>
            <p:cNvSpPr txBox="1"/>
            <p:nvPr/>
          </p:nvSpPr>
          <p:spPr>
            <a:xfrm>
              <a:off x="11776267" y="21396496"/>
              <a:ext cx="4045382" cy="7488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Power Supply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F472A7-1BE1-5DEB-EA9A-62551B7EE158}"/>
                </a:ext>
              </a:extLst>
            </p:cNvPr>
            <p:cNvSpPr txBox="1"/>
            <p:nvPr/>
          </p:nvSpPr>
          <p:spPr>
            <a:xfrm>
              <a:off x="16648839" y="21396496"/>
              <a:ext cx="4512514" cy="7488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Electrode Sheet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9CFE05-DE5A-DECB-8D9B-C311EB91E77A}"/>
                </a:ext>
              </a:extLst>
            </p:cNvPr>
            <p:cNvSpPr txBox="1"/>
            <p:nvPr/>
          </p:nvSpPr>
          <p:spPr>
            <a:xfrm>
              <a:off x="11776268" y="26183566"/>
              <a:ext cx="4045381" cy="7488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Frame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2D92F5-3053-7E5F-712C-EF105B5218E1}"/>
                </a:ext>
              </a:extLst>
            </p:cNvPr>
            <p:cNvSpPr txBox="1"/>
            <p:nvPr/>
          </p:nvSpPr>
          <p:spPr>
            <a:xfrm>
              <a:off x="16648839" y="26183566"/>
              <a:ext cx="4575968" cy="7488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b="1">
                  <a:solidFill>
                    <a:prstClr val="black"/>
                  </a:solidFill>
                  <a:latin typeface="Aptos" panose="02110004020202020204"/>
                </a:rPr>
                <a:t>Monitoring</a:t>
              </a:r>
              <a:endPara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40D66-029D-3C8C-7470-D1C187313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00" y="21749798"/>
            <a:ext cx="10631955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Objectives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5D7B0-194F-1005-C9DE-EC41B67E3C94}"/>
              </a:ext>
            </a:extLst>
          </p:cNvPr>
          <p:cNvSpPr txBox="1"/>
          <p:nvPr/>
        </p:nvSpPr>
        <p:spPr>
          <a:xfrm>
            <a:off x="390544" y="22922397"/>
            <a:ext cx="10307193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Efficient cleaning</a:t>
            </a:r>
          </a:p>
          <a:p>
            <a:pPr marL="685800" marR="0" lvl="0" indent="-685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Low energy consumption</a:t>
            </a:r>
          </a:p>
          <a:p>
            <a:pPr marL="685800" marR="0" lvl="0" indent="-685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Smart automation</a:t>
            </a:r>
          </a:p>
          <a:p>
            <a:pPr marL="685800" marR="0" lvl="0" indent="-685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Reliable monitoring</a:t>
            </a:r>
          </a:p>
          <a:p>
            <a:pPr marL="685800" marR="0" lvl="0" indent="-685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Sustainable design</a:t>
            </a:r>
          </a:p>
          <a:p>
            <a:pPr marL="685800" marR="0" lvl="0" indent="-6858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Optimized threshold-based activation</a:t>
            </a:r>
          </a:p>
          <a:p>
            <a:pPr marL="685800" marR="0" lvl="0" indent="-685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8E9883-B991-5EBF-E5EA-87969B75D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3"/>
          <a:stretch>
            <a:fillRect/>
          </a:stretch>
        </p:blipFill>
        <p:spPr>
          <a:xfrm>
            <a:off x="30275907" y="14914107"/>
            <a:ext cx="1659058" cy="1235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ADD959-4FB1-30F9-47E2-5B8ADA8B47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003" y="17172174"/>
            <a:ext cx="1408860" cy="14088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4E4396-F04B-A178-822B-C75454CAA2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37" y="19484530"/>
            <a:ext cx="1408861" cy="1408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98CC43-3A6A-43C5-67DD-D7CCEF11B6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012" y="21671699"/>
            <a:ext cx="1168271" cy="11682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1BD776-86AA-13A4-CE83-506F2C26A5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906" y="23774392"/>
            <a:ext cx="1408861" cy="1408861"/>
          </a:xfrm>
          <a:prstGeom prst="rect">
            <a:avLst/>
          </a:prstGeom>
        </p:spPr>
      </p:pic>
      <p:pic>
        <p:nvPicPr>
          <p:cNvPr id="446" name="Picture 445">
            <a:extLst>
              <a:ext uri="{FF2B5EF4-FFF2-40B4-BE49-F238E27FC236}">
                <a16:creationId xmlns:a16="http://schemas.microsoft.com/office/drawing/2014/main" id="{BB444E90-0B7D-70EA-DCC5-E174ED051C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35491" y="7668629"/>
            <a:ext cx="9797152" cy="7524739"/>
          </a:xfrm>
          <a:prstGeom prst="rect">
            <a:avLst/>
          </a:prstGeom>
        </p:spPr>
      </p:pic>
      <p:sp>
        <p:nvSpPr>
          <p:cNvPr id="448" name="Rectangle 447">
            <a:extLst>
              <a:ext uri="{FF2B5EF4-FFF2-40B4-BE49-F238E27FC236}">
                <a16:creationId xmlns:a16="http://schemas.microsoft.com/office/drawing/2014/main" id="{D4AAA64D-FEF5-539E-7A83-8DD937B87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1645" y="5955018"/>
            <a:ext cx="988403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Specifications</a:t>
            </a:r>
          </a:p>
        </p:txBody>
      </p:sp>
      <p:graphicFrame>
        <p:nvGraphicFramePr>
          <p:cNvPr id="450" name="Table 449">
            <a:extLst>
              <a:ext uri="{FF2B5EF4-FFF2-40B4-BE49-F238E27FC236}">
                <a16:creationId xmlns:a16="http://schemas.microsoft.com/office/drawing/2014/main" id="{C59AC8B6-4523-CBE5-1392-D1F9CD132140}"/>
              </a:ext>
            </a:extLst>
          </p:cNvPr>
          <p:cNvGraphicFramePr>
            <a:graphicFrameLocks noGrp="1"/>
          </p:cNvGraphicFramePr>
          <p:nvPr/>
        </p:nvGraphicFramePr>
        <p:xfrm>
          <a:off x="32546833" y="7058492"/>
          <a:ext cx="9878844" cy="882382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954832">
                  <a:extLst>
                    <a:ext uri="{9D8B030D-6E8A-4147-A177-3AD203B41FA5}">
                      <a16:colId xmlns:a16="http://schemas.microsoft.com/office/drawing/2014/main" val="2553693320"/>
                    </a:ext>
                  </a:extLst>
                </a:gridCol>
                <a:gridCol w="5924012">
                  <a:extLst>
                    <a:ext uri="{9D8B030D-6E8A-4147-A177-3AD203B41FA5}">
                      <a16:colId xmlns:a16="http://schemas.microsoft.com/office/drawing/2014/main" val="3632565758"/>
                    </a:ext>
                  </a:extLst>
                </a:gridCol>
              </a:tblGrid>
              <a:tr h="147102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Power Supply</a:t>
                      </a:r>
                      <a:endParaRPr lang="en-US" sz="46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en-US" sz="4600"/>
                    </a:p>
                  </a:txBody>
                  <a:tcPr marL="42800" marR="42800" marT="21400" marB="21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="0"/>
                        <a:t>3-phase, 120° ±5°, 50% duty cycle and ≤ 5 Hz </a:t>
                      </a:r>
                    </a:p>
                  </a:txBody>
                  <a:tcPr marL="42800" marR="42800" marT="21400" marB="21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7393450"/>
                  </a:ext>
                </a:extLst>
              </a:tr>
              <a:tr h="1329579">
                <a:tc>
                  <a:txBody>
                    <a:bodyPr/>
                    <a:lstStyle/>
                    <a:p>
                      <a:r>
                        <a:rPr lang="en-US" sz="46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Control</a:t>
                      </a:r>
                      <a:endParaRPr lang="en-US" sz="46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Dual optimized thresholds</a:t>
                      </a:r>
                    </a:p>
                  </a:txBody>
                  <a:tcPr marL="42800" marR="42800" marT="21400" marB="21400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399865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r>
                        <a:rPr lang="en-US" sz="46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Transparency</a:t>
                      </a:r>
                      <a:endParaRPr lang="en-US" sz="46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/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≥70%</a:t>
                      </a:r>
                    </a:p>
                  </a:txBody>
                  <a:tcPr marL="42800" marR="42800" marT="21400" marB="21400"/>
                </a:tc>
                <a:extLst>
                  <a:ext uri="{0D108BD9-81ED-4DB2-BD59-A6C34878D82A}">
                    <a16:rowId xmlns:a16="http://schemas.microsoft.com/office/drawing/2014/main" val="2670006013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r>
                        <a:rPr lang="en-US" sz="46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Installation</a:t>
                      </a:r>
                      <a:endParaRPr lang="en-US" sz="46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/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≤15 min/panel</a:t>
                      </a:r>
                    </a:p>
                  </a:txBody>
                  <a:tcPr marL="42800" marR="42800" marT="21400" marB="21400"/>
                </a:tc>
                <a:extLst>
                  <a:ext uri="{0D108BD9-81ED-4DB2-BD59-A6C34878D82A}">
                    <a16:rowId xmlns:a16="http://schemas.microsoft.com/office/drawing/2014/main" val="380835707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r>
                        <a:rPr lang="en-US" sz="46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Monitoring</a:t>
                      </a:r>
                      <a:endParaRPr lang="en-US" sz="46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/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≤5 min delay</a:t>
                      </a:r>
                    </a:p>
                  </a:txBody>
                  <a:tcPr marL="42800" marR="42800" marT="21400" marB="21400"/>
                </a:tc>
                <a:extLst>
                  <a:ext uri="{0D108BD9-81ED-4DB2-BD59-A6C34878D82A}">
                    <a16:rowId xmlns:a16="http://schemas.microsoft.com/office/drawing/2014/main" val="1007845736"/>
                  </a:ext>
                </a:extLst>
              </a:tr>
              <a:tr h="678932">
                <a:tc>
                  <a:txBody>
                    <a:bodyPr/>
                    <a:lstStyle/>
                    <a:p>
                      <a:r>
                        <a:rPr lang="en-US" sz="46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Weight</a:t>
                      </a:r>
                      <a:endParaRPr lang="en-US" sz="46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/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≤5% of panel</a:t>
                      </a:r>
                    </a:p>
                  </a:txBody>
                  <a:tcPr marL="42800" marR="42800" marT="21400" marB="21400"/>
                </a:tc>
                <a:extLst>
                  <a:ext uri="{0D108BD9-81ED-4DB2-BD59-A6C34878D82A}">
                    <a16:rowId xmlns:a16="http://schemas.microsoft.com/office/drawing/2014/main" val="2941619156"/>
                  </a:ext>
                </a:extLst>
              </a:tr>
              <a:tr h="1329579">
                <a:tc>
                  <a:txBody>
                    <a:bodyPr/>
                    <a:lstStyle/>
                    <a:p>
                      <a:r>
                        <a:rPr lang="en-US" sz="46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Cloud Data</a:t>
                      </a:r>
                      <a:endParaRPr lang="en-US" sz="46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/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≥85% transmission , 30-day storage </a:t>
                      </a:r>
                    </a:p>
                  </a:txBody>
                  <a:tcPr marL="42800" marR="42800" marT="21400" marB="21400"/>
                </a:tc>
                <a:extLst>
                  <a:ext uri="{0D108BD9-81ED-4DB2-BD59-A6C34878D82A}">
                    <a16:rowId xmlns:a16="http://schemas.microsoft.com/office/drawing/2014/main" val="296846952"/>
                  </a:ext>
                </a:extLst>
              </a:tr>
              <a:tr h="707222">
                <a:tc>
                  <a:txBody>
                    <a:bodyPr/>
                    <a:lstStyle/>
                    <a:p>
                      <a:r>
                        <a:rPr lang="en-US" sz="46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AI Insights</a:t>
                      </a:r>
                      <a:endParaRPr lang="en-US" sz="46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≤5 min</a:t>
                      </a:r>
                    </a:p>
                  </a:txBody>
                  <a:tcPr marL="42800" marR="42800" marT="21400" marB="21400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2856652"/>
                  </a:ext>
                </a:extLst>
              </a:tr>
              <a:tr h="707222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4600" b="1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>
                    <a:lnL w="0">
                      <a:noFill/>
                    </a:lnL>
                    <a:lnR w="0">
                      <a:noFill/>
                    </a:lnR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4600"/>
                    </a:p>
                  </a:txBody>
                  <a:tcPr marL="42800" marR="42800" marT="21400" marB="21400">
                    <a:lnL w="0">
                      <a:noFill/>
                    </a:lnL>
                    <a:lnR w="0">
                      <a:noFill/>
                    </a:lnR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41816"/>
                  </a:ext>
                </a:extLst>
              </a:tr>
            </a:tbl>
          </a:graphicData>
        </a:graphic>
      </p:graphicFrame>
      <p:sp>
        <p:nvSpPr>
          <p:cNvPr id="837" name="Rectangle 836">
            <a:extLst>
              <a:ext uri="{FF2B5EF4-FFF2-40B4-BE49-F238E27FC236}">
                <a16:creationId xmlns:a16="http://schemas.microsoft.com/office/drawing/2014/main" id="{FB988AA2-505B-FD55-A364-544809FC7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6832" y="1558570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Constraints</a:t>
            </a:r>
          </a:p>
        </p:txBody>
      </p:sp>
      <p:graphicFrame>
        <p:nvGraphicFramePr>
          <p:cNvPr id="839" name="Table 838">
            <a:extLst>
              <a:ext uri="{FF2B5EF4-FFF2-40B4-BE49-F238E27FC236}">
                <a16:creationId xmlns:a16="http://schemas.microsoft.com/office/drawing/2014/main" id="{997AA7B1-3197-13B4-C270-A032FEEA82A1}"/>
              </a:ext>
            </a:extLst>
          </p:cNvPr>
          <p:cNvGraphicFramePr>
            <a:graphicFrameLocks noGrp="1"/>
          </p:cNvGraphicFramePr>
          <p:nvPr/>
        </p:nvGraphicFramePr>
        <p:xfrm>
          <a:off x="32634015" y="16861056"/>
          <a:ext cx="9785103" cy="447978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82862">
                  <a:extLst>
                    <a:ext uri="{9D8B030D-6E8A-4147-A177-3AD203B41FA5}">
                      <a16:colId xmlns:a16="http://schemas.microsoft.com/office/drawing/2014/main" val="2553693320"/>
                    </a:ext>
                  </a:extLst>
                </a:gridCol>
                <a:gridCol w="6102241">
                  <a:extLst>
                    <a:ext uri="{9D8B030D-6E8A-4147-A177-3AD203B41FA5}">
                      <a16:colId xmlns:a16="http://schemas.microsoft.com/office/drawing/2014/main" val="3632565758"/>
                    </a:ext>
                  </a:extLst>
                </a:gridCol>
              </a:tblGrid>
              <a:tr h="760581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5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Voltage</a:t>
                      </a:r>
                      <a:endParaRPr lang="en-US" sz="45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600" b="0"/>
                        <a:t>1 kV ±10% (Max 1.2 kV)</a:t>
                      </a:r>
                    </a:p>
                  </a:txBody>
                  <a:tcPr marL="42800" marR="42800" marT="21400" marB="2140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7393450"/>
                  </a:ext>
                </a:extLst>
              </a:tr>
              <a:tr h="560429">
                <a:tc>
                  <a:txBody>
                    <a:bodyPr/>
                    <a:lstStyle/>
                    <a:p>
                      <a:r>
                        <a:rPr lang="en-US" sz="45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Environment</a:t>
                      </a:r>
                      <a:endParaRPr lang="en-US" sz="45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−20°C to +80°C</a:t>
                      </a:r>
                    </a:p>
                  </a:txBody>
                  <a:tcPr marL="42800" marR="42800" marT="21400" marB="21400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399865"/>
                  </a:ext>
                </a:extLst>
              </a:tr>
              <a:tr h="560429">
                <a:tc>
                  <a:txBody>
                    <a:bodyPr/>
                    <a:lstStyle/>
                    <a:p>
                      <a:r>
                        <a:rPr lang="en-US" sz="45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Budget</a:t>
                      </a:r>
                      <a:endParaRPr lang="en-US" sz="45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/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≤15,000 SAR</a:t>
                      </a:r>
                    </a:p>
                  </a:txBody>
                  <a:tcPr marL="42800" marR="42800" marT="21400" marB="21400"/>
                </a:tc>
                <a:extLst>
                  <a:ext uri="{0D108BD9-81ED-4DB2-BD59-A6C34878D82A}">
                    <a16:rowId xmlns:a16="http://schemas.microsoft.com/office/drawing/2014/main" val="2670006013"/>
                  </a:ext>
                </a:extLst>
              </a:tr>
              <a:tr h="560429">
                <a:tc>
                  <a:txBody>
                    <a:bodyPr/>
                    <a:lstStyle/>
                    <a:p>
                      <a:r>
                        <a:rPr lang="en-US" sz="45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Connectivity</a:t>
                      </a:r>
                      <a:endParaRPr lang="en-US" sz="45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L="42800" marR="42800" marT="21400" marB="2140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≥85% uptime</a:t>
                      </a:r>
                    </a:p>
                  </a:txBody>
                  <a:tcPr marL="42800" marR="42800" marT="21400" marB="21400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35707"/>
                  </a:ext>
                </a:extLst>
              </a:tr>
              <a:tr h="560429">
                <a:tc>
                  <a:txBody>
                    <a:bodyPr/>
                    <a:lstStyle/>
                    <a:p>
                      <a:r>
                        <a:rPr lang="en-US" sz="45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Power</a:t>
                      </a:r>
                      <a:r>
                        <a:rPr lang="en-US" sz="4500" b="1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</a:t>
                      </a:r>
                      <a:endParaRPr lang="en-US" sz="450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 marL="42800" marR="42800" marT="21400" marB="21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≤10% of output</a:t>
                      </a:r>
                    </a:p>
                  </a:txBody>
                  <a:tcPr marL="42800" marR="42800" marT="21400" marB="21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7845736"/>
                  </a:ext>
                </a:extLst>
              </a:tr>
              <a:tr h="560429">
                <a:tc>
                  <a:txBody>
                    <a:bodyPr/>
                    <a:lstStyle/>
                    <a:p>
                      <a:r>
                        <a:rPr lang="en-US" sz="45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Security</a:t>
                      </a:r>
                    </a:p>
                  </a:txBody>
                  <a:tcPr marL="42800" marR="42800" marT="21400" marB="21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600"/>
                        <a:t>Backend-only API keys</a:t>
                      </a:r>
                    </a:p>
                  </a:txBody>
                  <a:tcPr marL="42800" marR="42800" marT="21400" marB="21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175199"/>
                  </a:ext>
                </a:extLst>
              </a:tr>
            </a:tbl>
          </a:graphicData>
        </a:graphic>
      </p:graphicFrame>
      <p:graphicFrame>
        <p:nvGraphicFramePr>
          <p:cNvPr id="1065" name="Diagram 1064">
            <a:extLst>
              <a:ext uri="{FF2B5EF4-FFF2-40B4-BE49-F238E27FC236}">
                <a16:creationId xmlns:a16="http://schemas.microsoft.com/office/drawing/2014/main" id="{ACDED7BB-F6A0-4CBD-C932-B937A22CB2D2}"/>
              </a:ext>
            </a:extLst>
          </p:cNvPr>
          <p:cNvGraphicFramePr/>
          <p:nvPr/>
        </p:nvGraphicFramePr>
        <p:xfrm>
          <a:off x="22122035" y="14026969"/>
          <a:ext cx="9812929" cy="13484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480B53-1215-3ACB-F23D-2BEB78913490}"/>
              </a:ext>
            </a:extLst>
          </p:cNvPr>
          <p:cNvSpPr txBox="1"/>
          <p:nvPr/>
        </p:nvSpPr>
        <p:spPr>
          <a:xfrm>
            <a:off x="749808" y="32278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A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4B37EB-60BD-7D39-FF7A-F7CA61B19344}"/>
              </a:ext>
            </a:extLst>
          </p:cNvPr>
          <p:cNvGrpSpPr/>
          <p:nvPr/>
        </p:nvGrpSpPr>
        <p:grpSpPr>
          <a:xfrm>
            <a:off x="257073" y="18846918"/>
            <a:ext cx="2837424" cy="2642140"/>
            <a:chOff x="214171" y="18739606"/>
            <a:chExt cx="3218128" cy="264214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CD9C7A2-06EE-6BFE-DF36-6EA702347871}"/>
                </a:ext>
              </a:extLst>
            </p:cNvPr>
            <p:cNvSpPr/>
            <p:nvPr/>
          </p:nvSpPr>
          <p:spPr>
            <a:xfrm>
              <a:off x="214171" y="18739606"/>
              <a:ext cx="3218128" cy="2642140"/>
            </a:xfrm>
            <a:prstGeom prst="roundRect">
              <a:avLst/>
            </a:prstGeom>
            <a:solidFill>
              <a:srgbClr val="608F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1" algn="ctr" defTabSz="914400">
                <a:defRPr/>
              </a:pPr>
              <a:endParaRPr lang="en-US" sz="4600" b="1">
                <a:solidFill>
                  <a:prstClr val="white"/>
                </a:solidFill>
                <a:cs typeface="Arial" pitchFamily="34" charset="-12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EC1E66-E0D5-C4F4-E2CA-C52715940CDF}"/>
                </a:ext>
              </a:extLst>
            </p:cNvPr>
            <p:cNvSpPr txBox="1"/>
            <p:nvPr/>
          </p:nvSpPr>
          <p:spPr>
            <a:xfrm>
              <a:off x="214171" y="18952681"/>
              <a:ext cx="321812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600" b="1">
                  <a:solidFill>
                    <a:srgbClr val="FBF3B2"/>
                  </a:solidFill>
                  <a:cs typeface="Arial Black" pitchFamily="34" charset="-120"/>
                </a:rPr>
                <a:t>&gt;75%</a:t>
              </a:r>
            </a:p>
            <a:p>
              <a:pPr algn="ctr" defTabSz="914400">
                <a:defRPr/>
              </a:pPr>
              <a:r>
                <a:rPr lang="en-US" sz="4600">
                  <a:solidFill>
                    <a:prstClr val="white"/>
                  </a:solidFill>
                  <a:cs typeface="Arial" pitchFamily="34" charset="-120"/>
                </a:rPr>
                <a:t>Cleaning Efficiency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83803B-53DD-95F0-7A1D-256A9EFB709E}"/>
              </a:ext>
            </a:extLst>
          </p:cNvPr>
          <p:cNvGrpSpPr/>
          <p:nvPr/>
        </p:nvGrpSpPr>
        <p:grpSpPr>
          <a:xfrm>
            <a:off x="3169530" y="18846918"/>
            <a:ext cx="3686737" cy="3136952"/>
            <a:chOff x="214171" y="18739606"/>
            <a:chExt cx="3218128" cy="3136952"/>
          </a:xfrm>
        </p:grpSpPr>
        <p:sp>
          <p:nvSpPr>
            <p:cNvPr id="13" name="Rectangle: Rounded Corners 46">
              <a:extLst>
                <a:ext uri="{FF2B5EF4-FFF2-40B4-BE49-F238E27FC236}">
                  <a16:creationId xmlns:a16="http://schemas.microsoft.com/office/drawing/2014/main" id="{C89865C6-C958-F3CA-FF7C-17A952B6E36F}"/>
                </a:ext>
              </a:extLst>
            </p:cNvPr>
            <p:cNvSpPr/>
            <p:nvPr/>
          </p:nvSpPr>
          <p:spPr>
            <a:xfrm>
              <a:off x="214171" y="18739606"/>
              <a:ext cx="3218128" cy="2642140"/>
            </a:xfrm>
            <a:prstGeom prst="roundRect">
              <a:avLst/>
            </a:prstGeom>
            <a:solidFill>
              <a:srgbClr val="608F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1" algn="ctr" defTabSz="914400">
                <a:defRPr/>
              </a:pPr>
              <a:endParaRPr lang="en-US" sz="4600" b="1">
                <a:solidFill>
                  <a:prstClr val="white"/>
                </a:solidFill>
                <a:cs typeface="Arial" pitchFamily="34" charset="-12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B3077C-54E5-6BCC-6984-6311DA8B852C}"/>
                </a:ext>
              </a:extLst>
            </p:cNvPr>
            <p:cNvSpPr txBox="1"/>
            <p:nvPr/>
          </p:nvSpPr>
          <p:spPr>
            <a:xfrm>
              <a:off x="214171" y="18952681"/>
              <a:ext cx="3218128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4600" b="1">
                  <a:solidFill>
                    <a:srgbClr val="FBF3B2"/>
                  </a:solidFill>
                  <a:ea typeface="Arial Black" pitchFamily="34" charset="-122"/>
                  <a:cs typeface="Arial Black" pitchFamily="34" charset="-120"/>
                </a:rPr>
                <a:t>≤20 W/m²</a:t>
              </a:r>
              <a:endParaRPr lang="en-US" sz="4600" b="1">
                <a:solidFill>
                  <a:srgbClr val="FBF3B2"/>
                </a:solidFill>
              </a:endParaRPr>
            </a:p>
            <a:p>
              <a:pPr lvl="0" algn="ctr" defTabSz="914400">
                <a:defRPr/>
              </a:pPr>
              <a:r>
                <a:rPr lang="en-US" sz="4600">
                  <a:solidFill>
                    <a:prstClr val="white"/>
                  </a:solidFill>
                  <a:ea typeface="Arial" pitchFamily="34" charset="-122"/>
                  <a:cs typeface="Arial" pitchFamily="34" charset="-120"/>
                </a:rPr>
                <a:t>Power  Consumption</a:t>
              </a:r>
              <a:endParaRPr lang="en-US" sz="460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F78032-93CC-5424-1534-375DD19333CB}"/>
              </a:ext>
            </a:extLst>
          </p:cNvPr>
          <p:cNvGrpSpPr/>
          <p:nvPr/>
        </p:nvGrpSpPr>
        <p:grpSpPr>
          <a:xfrm>
            <a:off x="6781234" y="18846918"/>
            <a:ext cx="4370333" cy="2642140"/>
            <a:chOff x="6893105" y="19265412"/>
            <a:chExt cx="4370333" cy="2642140"/>
          </a:xfrm>
        </p:grpSpPr>
        <p:sp>
          <p:nvSpPr>
            <p:cNvPr id="23" name="Rectangle: Rounded Corners 46">
              <a:extLst>
                <a:ext uri="{FF2B5EF4-FFF2-40B4-BE49-F238E27FC236}">
                  <a16:creationId xmlns:a16="http://schemas.microsoft.com/office/drawing/2014/main" id="{2E3CC0C8-5831-E2EA-951E-01F536FE68CB}"/>
                </a:ext>
              </a:extLst>
            </p:cNvPr>
            <p:cNvSpPr/>
            <p:nvPr/>
          </p:nvSpPr>
          <p:spPr>
            <a:xfrm>
              <a:off x="7043171" y="19265412"/>
              <a:ext cx="4029176" cy="2642140"/>
            </a:xfrm>
            <a:prstGeom prst="roundRect">
              <a:avLst/>
            </a:prstGeom>
            <a:solidFill>
              <a:srgbClr val="608F7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lvl="1" algn="ctr" defTabSz="914400">
                <a:defRPr/>
              </a:pPr>
              <a:endParaRPr lang="en-US" sz="4600" b="1">
                <a:solidFill>
                  <a:prstClr val="white"/>
                </a:solidFill>
                <a:cs typeface="Arial" pitchFamily="34" charset="-12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03BF2EE-3875-101F-9201-3E6D570BD578}"/>
                    </a:ext>
                  </a:extLst>
                </p:cNvPr>
                <p:cNvSpPr txBox="1"/>
                <p:nvPr/>
              </p:nvSpPr>
              <p:spPr>
                <a:xfrm>
                  <a:off x="6893105" y="19533807"/>
                  <a:ext cx="4370333" cy="2215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14:m>
                    <m:oMath xmlns:m="http://schemas.openxmlformats.org/officeDocument/2006/math">
                      <m:r>
                        <a:rPr lang="en-US" sz="4600" b="1" i="1">
                          <a:solidFill>
                            <a:srgbClr val="FBF3B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4600" b="1" i="1">
                          <a:solidFill>
                            <a:srgbClr val="FBF3B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en-US" sz="4600" b="1">
                      <a:solidFill>
                        <a:srgbClr val="FBF3B2"/>
                      </a:solidFill>
                    </a:rPr>
                    <a:t> min</a:t>
                  </a:r>
                </a:p>
                <a:p>
                  <a:pPr lvl="0" algn="ctr">
                    <a:defRPr/>
                  </a:pPr>
                  <a:r>
                    <a:rPr lang="en-US" sz="4600">
                      <a:solidFill>
                        <a:prstClr val="white"/>
                      </a:solidFill>
                      <a:cs typeface="Arial" pitchFamily="34" charset="-120"/>
                    </a:rPr>
                    <a:t>Environmental detection </a:t>
                  </a: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03BF2EE-3875-101F-9201-3E6D570BD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3105" y="19533807"/>
                  <a:ext cx="4370333" cy="2215991"/>
                </a:xfrm>
                <a:prstGeom prst="rect">
                  <a:avLst/>
                </a:prstGeom>
                <a:blipFill>
                  <a:blip r:embed="rId21"/>
                  <a:stretch>
                    <a:fillRect t="-5714" r="-2899" b="-13143"/>
                  </a:stretch>
                </a:blipFill>
              </p:spPr>
              <p:txBody>
                <a:bodyPr/>
                <a:lstStyle/>
                <a:p>
                  <a:r>
                    <a:rPr lang="en-S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Graphic 35" descr="Scales of justice outline">
            <a:extLst>
              <a:ext uri="{FF2B5EF4-FFF2-40B4-BE49-F238E27FC236}">
                <a16:creationId xmlns:a16="http://schemas.microsoft.com/office/drawing/2014/main" id="{DF833D0C-DFDD-495E-766A-8B067F10C7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233537" y="26166052"/>
            <a:ext cx="1408861" cy="1408861"/>
          </a:xfrm>
          <a:prstGeom prst="rect">
            <a:avLst/>
          </a:prstGeom>
        </p:spPr>
      </p:pic>
      <p:pic>
        <p:nvPicPr>
          <p:cNvPr id="452" name="Picture 451" descr="A screenshot of a dashboard&#10;&#10;AI-generated content may be incorrect.">
            <a:extLst>
              <a:ext uri="{FF2B5EF4-FFF2-40B4-BE49-F238E27FC236}">
                <a16:creationId xmlns:a16="http://schemas.microsoft.com/office/drawing/2014/main" id="{329E0B4D-7826-E9B0-D0F3-31C5949D9C4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432386" y="21969626"/>
            <a:ext cx="5402151" cy="359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1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C8539955-F489-4A0A-9F05-ED4DFE40C408}"/>
</file>

<file path=customXml/itemProps2.xml><?xml version="1.0" encoding="utf-8"?>
<ds:datastoreItem xmlns:ds="http://schemas.openxmlformats.org/officeDocument/2006/customXml" ds:itemID="{EBAA06B7-6D46-4B44-A9A2-384B16A608A5}"/>
</file>

<file path=customXml/itemProps3.xml><?xml version="1.0" encoding="utf-8"?>
<ds:datastoreItem xmlns:ds="http://schemas.openxmlformats.org/officeDocument/2006/customXml" ds:itemID="{8EBC764B-73B7-4756-A7C5-A082B1C0D53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371</Words>
  <Application>Microsoft Macintosh PowerPoint</Application>
  <PresentationFormat>Custom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Arial Black</vt:lpstr>
      <vt:lpstr>Calibri</vt:lpstr>
      <vt:lpstr>Cambria Math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fatima_alsaif@outlook.com</cp:lastModifiedBy>
  <cp:revision>5</cp:revision>
  <dcterms:created xsi:type="dcterms:W3CDTF">2025-04-20T10:29:18Z</dcterms:created>
  <dcterms:modified xsi:type="dcterms:W3CDTF">2026-05-02T21:33:42Z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